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0" r:id="rId5"/>
    <p:sldId id="261" r:id="rId6"/>
    <p:sldId id="262" r:id="rId7"/>
    <p:sldId id="266" r:id="rId8"/>
    <p:sldId id="263" r:id="rId9"/>
    <p:sldId id="264" r:id="rId10"/>
    <p:sldId id="267" r:id="rId11"/>
    <p:sldId id="273"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6327"/>
  </p:normalViewPr>
  <p:slideViewPr>
    <p:cSldViewPr snapToGrid="0">
      <p:cViewPr varScale="1">
        <p:scale>
          <a:sx n="123" d="100"/>
          <a:sy n="123"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564245-339A-43EB-A609-671B63CF7CC9}" type="datetimeFigureOut">
              <a:rPr lang="en-US" smtClean="0"/>
              <a:t>11/22/22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0FD3B-EF89-4338-89A4-8DF0C26CA45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86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564245-339A-43EB-A609-671B63CF7CC9}" type="datetimeFigureOut">
              <a:rPr lang="en-US" smtClean="0"/>
              <a:t>11/22/22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72618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564245-339A-43EB-A609-671B63CF7CC9}" type="datetimeFigureOut">
              <a:rPr lang="en-US" smtClean="0"/>
              <a:t>11/22/22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244809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564245-339A-43EB-A609-671B63CF7CC9}" type="datetimeFigureOut">
              <a:rPr lang="en-US" smtClean="0"/>
              <a:t>11/22/22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196286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564245-339A-43EB-A609-671B63CF7CC9}" type="datetimeFigureOut">
              <a:rPr lang="en-US" smtClean="0"/>
              <a:t>11/22/22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0FD3B-EF89-4338-89A4-8DF0C26CA45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564245-339A-43EB-A609-671B63CF7CC9}" type="datetimeFigureOut">
              <a:rPr lang="en-US" smtClean="0"/>
              <a:t>11/22/22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341366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564245-339A-43EB-A609-671B63CF7CC9}" type="datetimeFigureOut">
              <a:rPr lang="en-US" smtClean="0"/>
              <a:t>11/22/22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262053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564245-339A-43EB-A609-671B63CF7CC9}" type="datetimeFigureOut">
              <a:rPr lang="en-US" smtClean="0"/>
              <a:t>11/22/22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3093844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564245-339A-43EB-A609-671B63CF7CC9}" type="datetimeFigureOut">
              <a:rPr lang="en-US" smtClean="0"/>
              <a:t>11/22/22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91704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564245-339A-43EB-A609-671B63CF7CC9}" type="datetimeFigureOut">
              <a:rPr lang="en-US" smtClean="0"/>
              <a:t>11/22/22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440FD3B-EF89-4338-89A4-8DF0C26CA454}" type="slidenum">
              <a:rPr lang="en-US" smtClean="0"/>
              <a:t>‹#›</a:t>
            </a:fld>
            <a:endParaRPr lang="en-US"/>
          </a:p>
        </p:txBody>
      </p:sp>
    </p:spTree>
    <p:extLst>
      <p:ext uri="{BB962C8B-B14F-4D97-AF65-F5344CB8AC3E}">
        <p14:creationId xmlns:p14="http://schemas.microsoft.com/office/powerpoint/2010/main" val="222132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564245-339A-43EB-A609-671B63CF7CC9}" type="datetimeFigureOut">
              <a:rPr lang="en-US" smtClean="0"/>
              <a:t>11/22/22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0FD3B-EF89-4338-89A4-8DF0C26CA454}" type="slidenum">
              <a:rPr lang="en-US" smtClean="0"/>
              <a:t>‹#›</a:t>
            </a:fld>
            <a:endParaRPr lang="en-US"/>
          </a:p>
        </p:txBody>
      </p:sp>
    </p:spTree>
    <p:extLst>
      <p:ext uri="{BB962C8B-B14F-4D97-AF65-F5344CB8AC3E}">
        <p14:creationId xmlns:p14="http://schemas.microsoft.com/office/powerpoint/2010/main" val="88658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A564245-339A-43EB-A609-671B63CF7CC9}" type="datetimeFigureOut">
              <a:rPr lang="en-US" smtClean="0"/>
              <a:t>11/22/22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440FD3B-EF89-4338-89A4-8DF0C26CA45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767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B460-D292-4FD7-A5E1-A5F3930EBB9A}"/>
              </a:ext>
            </a:extLst>
          </p:cNvPr>
          <p:cNvSpPr>
            <a:spLocks noGrp="1"/>
          </p:cNvSpPr>
          <p:nvPr>
            <p:ph type="ctrTitle"/>
          </p:nvPr>
        </p:nvSpPr>
        <p:spPr>
          <a:xfrm>
            <a:off x="1524000" y="2463799"/>
            <a:ext cx="9144000" cy="1511301"/>
          </a:xfrm>
        </p:spPr>
        <p:txBody>
          <a:bodyPr>
            <a:normAutofit fontScale="90000"/>
          </a:bodyPr>
          <a:lstStyle/>
          <a:p>
            <a:r>
              <a:rPr lang="en-US" dirty="0"/>
              <a:t>JCFGM Board of Trustees Meeting</a:t>
            </a:r>
          </a:p>
        </p:txBody>
      </p:sp>
      <p:sp>
        <p:nvSpPr>
          <p:cNvPr id="3" name="Subtitle 2">
            <a:extLst>
              <a:ext uri="{FF2B5EF4-FFF2-40B4-BE49-F238E27FC236}">
                <a16:creationId xmlns:a16="http://schemas.microsoft.com/office/drawing/2014/main" id="{797446B2-F04D-46C2-B398-CC857CA37E9A}"/>
              </a:ext>
            </a:extLst>
          </p:cNvPr>
          <p:cNvSpPr>
            <a:spLocks noGrp="1"/>
          </p:cNvSpPr>
          <p:nvPr>
            <p:ph type="subTitle" idx="1"/>
          </p:nvPr>
        </p:nvSpPr>
        <p:spPr>
          <a:xfrm>
            <a:off x="1524000" y="4394200"/>
            <a:ext cx="9144000" cy="863600"/>
          </a:xfrm>
        </p:spPr>
        <p:txBody>
          <a:bodyPr>
            <a:normAutofit/>
          </a:bodyPr>
          <a:lstStyle/>
          <a:p>
            <a:r>
              <a:rPr lang="en-US" sz="3600" dirty="0"/>
              <a:t>November 28, 2022</a:t>
            </a:r>
          </a:p>
        </p:txBody>
      </p:sp>
      <p:pic>
        <p:nvPicPr>
          <p:cNvPr id="5" name="Picture 4">
            <a:extLst>
              <a:ext uri="{FF2B5EF4-FFF2-40B4-BE49-F238E27FC236}">
                <a16:creationId xmlns:a16="http://schemas.microsoft.com/office/drawing/2014/main" id="{D710FDFB-BFC6-3940-853C-144005D5E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3758016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A19C-72AE-EBCA-2E56-F172FD61DAAD}"/>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ABA51CB9-03F4-1049-35AD-C81EB43764B1}"/>
              </a:ext>
            </a:extLst>
          </p:cNvPr>
          <p:cNvSpPr>
            <a:spLocks noGrp="1"/>
          </p:cNvSpPr>
          <p:nvPr>
            <p:ph idx="1"/>
          </p:nvPr>
        </p:nvSpPr>
        <p:spPr/>
        <p:txBody>
          <a:bodyPr/>
          <a:lstStyle/>
          <a:p>
            <a:r>
              <a:rPr lang="en-US" b="1" dirty="0"/>
              <a:t>Investment committee</a:t>
            </a:r>
          </a:p>
          <a:p>
            <a:pPr>
              <a:buFont typeface="Wingdings" pitchFamily="2" charset="2"/>
              <a:buChar char="Ø"/>
            </a:pPr>
            <a:r>
              <a:rPr lang="en-US" dirty="0"/>
              <a:t> October returns were positive 3.86%, which exceeded our 70/30 benchmark thanks to outperformance from the bond component of the portfolio</a:t>
            </a:r>
          </a:p>
          <a:p>
            <a:pPr>
              <a:buFont typeface="Wingdings" pitchFamily="2" charset="2"/>
              <a:buChar char="Ø"/>
            </a:pPr>
            <a:r>
              <a:rPr lang="en-US" dirty="0"/>
              <a:t>Year-to-date returns of -19.31% (not shown on Vanguard report), lagging the benchmark.</a:t>
            </a:r>
          </a:p>
          <a:p>
            <a:pPr>
              <a:buFont typeface="Wingdings" pitchFamily="2" charset="2"/>
              <a:buChar char="Ø"/>
            </a:pPr>
            <a:r>
              <a:rPr lang="en-US" dirty="0"/>
              <a:t>Since Inception with Vanguard (July 1, 2020) of 1.39%, very slightly ahead our benchmark (which changed over time from 60/40 to 65/35 then 70/30). That is also very slightly ahead of my own calculation of the 60/40 benchmark.</a:t>
            </a:r>
          </a:p>
          <a:p>
            <a:pPr>
              <a:buFont typeface="Wingdings" pitchFamily="2" charset="2"/>
              <a:buChar char="Ø"/>
            </a:pPr>
            <a:r>
              <a:rPr lang="en-US" dirty="0"/>
              <a:t>You may remember that last month the committee voted to maintain our Inflation Protected bonds within the portfolio (that position is 7.5% of the portfolio and has been a great source of outperformance). However, early in November “new news” on the inflation front prompted a revote, and the committee voted to exit that position gradually over the next 7 quarters.</a:t>
            </a:r>
          </a:p>
        </p:txBody>
      </p:sp>
      <p:pic>
        <p:nvPicPr>
          <p:cNvPr id="4" name="Picture 3">
            <a:extLst>
              <a:ext uri="{FF2B5EF4-FFF2-40B4-BE49-F238E27FC236}">
                <a16:creationId xmlns:a16="http://schemas.microsoft.com/office/drawing/2014/main" id="{7D70BAEA-B409-F432-FFA9-16BB7B122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421351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F4EA-BF5D-2BF2-A79A-BD37E054BE65}"/>
              </a:ext>
            </a:extLst>
          </p:cNvPr>
          <p:cNvSpPr>
            <a:spLocks noGrp="1"/>
          </p:cNvSpPr>
          <p:nvPr>
            <p:ph type="title"/>
          </p:nvPr>
        </p:nvSpPr>
        <p:spPr>
          <a:xfrm>
            <a:off x="1097280" y="286604"/>
            <a:ext cx="10058400" cy="752487"/>
          </a:xfrm>
        </p:spPr>
        <p:txBody>
          <a:bodyPr>
            <a:normAutofit/>
          </a:bodyPr>
          <a:lstStyle/>
          <a:p>
            <a:r>
              <a:rPr lang="en-US" sz="3600" dirty="0"/>
              <a:t>Investment Committee </a:t>
            </a:r>
            <a:r>
              <a:rPr lang="en-US" sz="3600" dirty="0" err="1"/>
              <a:t>con’t</a:t>
            </a:r>
            <a:endParaRPr lang="en-US" sz="3600" dirty="0"/>
          </a:p>
        </p:txBody>
      </p:sp>
      <p:pic>
        <p:nvPicPr>
          <p:cNvPr id="6" name="Content Placeholder 5" descr="Chart&#10;&#10;Description automatically generated">
            <a:extLst>
              <a:ext uri="{FF2B5EF4-FFF2-40B4-BE49-F238E27FC236}">
                <a16:creationId xmlns:a16="http://schemas.microsoft.com/office/drawing/2014/main" id="{0A80AA28-3190-FE82-72C1-76AEBC9649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1170" y="1340428"/>
            <a:ext cx="6949660" cy="5320145"/>
          </a:xfrm>
        </p:spPr>
      </p:pic>
      <p:pic>
        <p:nvPicPr>
          <p:cNvPr id="4" name="Picture 3">
            <a:extLst>
              <a:ext uri="{FF2B5EF4-FFF2-40B4-BE49-F238E27FC236}">
                <a16:creationId xmlns:a16="http://schemas.microsoft.com/office/drawing/2014/main" id="{8A36B7B3-E795-7B40-ABA3-D434ED565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2663" y="565171"/>
            <a:ext cx="2518098" cy="667783"/>
          </a:xfrm>
          <a:prstGeom prst="rect">
            <a:avLst/>
          </a:prstGeom>
        </p:spPr>
      </p:pic>
    </p:spTree>
    <p:extLst>
      <p:ext uri="{BB962C8B-B14F-4D97-AF65-F5344CB8AC3E}">
        <p14:creationId xmlns:p14="http://schemas.microsoft.com/office/powerpoint/2010/main" val="275717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F04B-BF30-580F-267A-C195F8102964}"/>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9349514E-FD58-4ECE-4D74-0897F6F6A71E}"/>
              </a:ext>
            </a:extLst>
          </p:cNvPr>
          <p:cNvSpPr>
            <a:spLocks noGrp="1"/>
          </p:cNvSpPr>
          <p:nvPr>
            <p:ph idx="1"/>
          </p:nvPr>
        </p:nvSpPr>
        <p:spPr/>
        <p:txBody>
          <a:bodyPr>
            <a:normAutofit/>
          </a:bodyPr>
          <a:lstStyle/>
          <a:p>
            <a:pPr>
              <a:lnSpc>
                <a:spcPct val="100000"/>
              </a:lnSpc>
              <a:spcBef>
                <a:spcPts val="0"/>
              </a:spcBef>
              <a:spcAft>
                <a:spcPts val="0"/>
              </a:spcAft>
            </a:pPr>
            <a:r>
              <a:rPr lang="en-US" sz="1800" b="1" dirty="0"/>
              <a:t>Marketing Committee</a:t>
            </a:r>
          </a:p>
          <a:p>
            <a:pPr>
              <a:lnSpc>
                <a:spcPct val="100000"/>
              </a:lnSpc>
              <a:spcBef>
                <a:spcPts val="0"/>
              </a:spcBef>
              <a:spcAft>
                <a:spcPts val="0"/>
              </a:spcAft>
              <a:buFont typeface="Wingdings" pitchFamily="2" charset="2"/>
              <a:buChar char="Ø"/>
            </a:pPr>
            <a:r>
              <a:rPr lang="en-US" sz="1800" dirty="0"/>
              <a:t> Reviewed marketing plan for FY23</a:t>
            </a:r>
          </a:p>
          <a:p>
            <a:pPr>
              <a:lnSpc>
                <a:spcPct val="100000"/>
              </a:lnSpc>
              <a:spcBef>
                <a:spcPts val="0"/>
              </a:spcBef>
              <a:spcAft>
                <a:spcPts val="0"/>
              </a:spcAft>
              <a:buFont typeface="Wingdings" pitchFamily="2" charset="2"/>
              <a:buChar char="Ø"/>
            </a:pPr>
            <a:r>
              <a:rPr lang="en-US" sz="1800" dirty="0"/>
              <a:t> Assisted staff with development of fall newsletter, Foundation talking points for Trustees, and info sheet for professional advisor outreach</a:t>
            </a:r>
          </a:p>
          <a:p>
            <a:pPr>
              <a:lnSpc>
                <a:spcPct val="100000"/>
              </a:lnSpc>
              <a:spcBef>
                <a:spcPts val="0"/>
              </a:spcBef>
              <a:spcAft>
                <a:spcPts val="0"/>
              </a:spcAft>
            </a:pPr>
            <a:endParaRPr lang="en-US" sz="1800" b="1" dirty="0"/>
          </a:p>
          <a:p>
            <a:pPr>
              <a:lnSpc>
                <a:spcPct val="100000"/>
              </a:lnSpc>
              <a:spcBef>
                <a:spcPts val="0"/>
              </a:spcBef>
              <a:spcAft>
                <a:spcPts val="0"/>
              </a:spcAft>
            </a:pPr>
            <a:r>
              <a:rPr lang="en-US" sz="1800" b="1" dirty="0"/>
              <a:t>Stewardship</a:t>
            </a:r>
          </a:p>
          <a:p>
            <a:pPr>
              <a:lnSpc>
                <a:spcPct val="100000"/>
              </a:lnSpc>
              <a:spcBef>
                <a:spcPts val="0"/>
              </a:spcBef>
              <a:spcAft>
                <a:spcPts val="0"/>
              </a:spcAft>
              <a:buFont typeface="Wingdings" pitchFamily="2" charset="2"/>
              <a:buChar char="Ø"/>
            </a:pPr>
            <a:r>
              <a:rPr lang="en-US" sz="1800" dirty="0"/>
              <a:t> Focused on promotion of Oct and Nov community programs, as well as Hanukkah stewardship</a:t>
            </a:r>
          </a:p>
          <a:p>
            <a:pPr>
              <a:lnSpc>
                <a:spcPct val="100000"/>
              </a:lnSpc>
              <a:spcBef>
                <a:spcPts val="0"/>
              </a:spcBef>
              <a:spcAft>
                <a:spcPts val="0"/>
              </a:spcAft>
              <a:buFont typeface="Wingdings" pitchFamily="2" charset="2"/>
              <a:buChar char="Ø"/>
            </a:pPr>
            <a:r>
              <a:rPr lang="en-US" sz="1800" dirty="0"/>
              <a:t> Recommended that JCFGM should present to investment committees of partner orgs, and should inform Institutional partners about annual grants from restricted funds and DAFs</a:t>
            </a:r>
          </a:p>
          <a:p>
            <a:pPr>
              <a:lnSpc>
                <a:spcPct val="100000"/>
              </a:lnSpc>
              <a:spcBef>
                <a:spcPts val="0"/>
              </a:spcBef>
              <a:spcAft>
                <a:spcPts val="0"/>
              </a:spcAft>
            </a:pPr>
            <a:endParaRPr lang="en-US" sz="1800" dirty="0"/>
          </a:p>
          <a:p>
            <a:pPr>
              <a:lnSpc>
                <a:spcPct val="100000"/>
              </a:lnSpc>
              <a:spcBef>
                <a:spcPts val="0"/>
              </a:spcBef>
              <a:spcAft>
                <a:spcPts val="0"/>
              </a:spcAft>
            </a:pPr>
            <a:r>
              <a:rPr lang="en-US" sz="1800" b="1" dirty="0"/>
              <a:t>LIFE &amp; LEGACY</a:t>
            </a:r>
          </a:p>
          <a:p>
            <a:pPr>
              <a:lnSpc>
                <a:spcPct val="100000"/>
              </a:lnSpc>
              <a:spcBef>
                <a:spcPts val="0"/>
              </a:spcBef>
              <a:spcAft>
                <a:spcPts val="0"/>
              </a:spcAft>
              <a:buFont typeface="Wingdings" pitchFamily="2" charset="2"/>
              <a:buChar char="Ø"/>
            </a:pPr>
            <a:r>
              <a:rPr lang="en-US" sz="1800" dirty="0"/>
              <a:t> Provided guidance on development of winter workshop featuring Laurie Herrick on Choose Abundance</a:t>
            </a:r>
          </a:p>
          <a:p>
            <a:pPr>
              <a:lnSpc>
                <a:spcPct val="100000"/>
              </a:lnSpc>
              <a:spcBef>
                <a:spcPts val="0"/>
              </a:spcBef>
              <a:spcAft>
                <a:spcPts val="0"/>
              </a:spcAft>
              <a:buFont typeface="Wingdings" pitchFamily="2" charset="2"/>
              <a:buChar char="Ø"/>
            </a:pPr>
            <a:r>
              <a:rPr lang="en-US" sz="1800" dirty="0"/>
              <a:t> Reviewed other new L&amp;L material, including Promise form, Q&amp;A document and Next Steps document featuring recommended legal language to be used when formalizing Promises</a:t>
            </a:r>
          </a:p>
        </p:txBody>
      </p:sp>
      <p:pic>
        <p:nvPicPr>
          <p:cNvPr id="4" name="Picture 3">
            <a:extLst>
              <a:ext uri="{FF2B5EF4-FFF2-40B4-BE49-F238E27FC236}">
                <a16:creationId xmlns:a16="http://schemas.microsoft.com/office/drawing/2014/main" id="{50405A93-6606-01EB-166E-BD97E49496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63862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ECA4-B9F8-3047-B5B5-C883A5333068}"/>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18611F24-24FB-1EFE-B980-5929290973DF}"/>
              </a:ext>
            </a:extLst>
          </p:cNvPr>
          <p:cNvSpPr>
            <a:spLocks noGrp="1"/>
          </p:cNvSpPr>
          <p:nvPr>
            <p:ph idx="1"/>
          </p:nvPr>
        </p:nvSpPr>
        <p:spPr/>
        <p:txBody>
          <a:bodyPr/>
          <a:lstStyle/>
          <a:p>
            <a:endParaRPr lang="en-US" dirty="0"/>
          </a:p>
          <a:p>
            <a:r>
              <a:rPr lang="en-US" dirty="0"/>
              <a:t>Ewing Property: A For Sale Sign has been posted on the property </a:t>
            </a:r>
          </a:p>
        </p:txBody>
      </p:sp>
      <p:pic>
        <p:nvPicPr>
          <p:cNvPr id="4" name="Picture 3">
            <a:extLst>
              <a:ext uri="{FF2B5EF4-FFF2-40B4-BE49-F238E27FC236}">
                <a16:creationId xmlns:a16="http://schemas.microsoft.com/office/drawing/2014/main" id="{21C0E2A0-8BD2-BFB3-BD2F-7183F4A56E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210009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A3F5-3C67-339F-D48B-D3D1152DB235}"/>
              </a:ext>
            </a:extLst>
          </p:cNvPr>
          <p:cNvSpPr>
            <a:spLocks noGrp="1"/>
          </p:cNvSpPr>
          <p:nvPr>
            <p:ph type="title"/>
          </p:nvPr>
        </p:nvSpPr>
        <p:spPr/>
        <p:txBody>
          <a:bodyPr/>
          <a:lstStyle/>
          <a:p>
            <a:r>
              <a:rPr lang="en-US" dirty="0"/>
              <a:t>Old Business/New Business</a:t>
            </a:r>
          </a:p>
        </p:txBody>
      </p:sp>
      <p:sp>
        <p:nvSpPr>
          <p:cNvPr id="3" name="Content Placeholder 2">
            <a:extLst>
              <a:ext uri="{FF2B5EF4-FFF2-40B4-BE49-F238E27FC236}">
                <a16:creationId xmlns:a16="http://schemas.microsoft.com/office/drawing/2014/main" id="{9591AF01-8037-A1DA-38D2-038ACA5C3184}"/>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457E1721-AB18-83CA-CAE6-CDC5BC388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3387" y="457201"/>
            <a:ext cx="3149215" cy="835151"/>
          </a:xfrm>
          <a:prstGeom prst="rect">
            <a:avLst/>
          </a:prstGeom>
        </p:spPr>
      </p:pic>
    </p:spTree>
    <p:extLst>
      <p:ext uri="{BB962C8B-B14F-4D97-AF65-F5344CB8AC3E}">
        <p14:creationId xmlns:p14="http://schemas.microsoft.com/office/powerpoint/2010/main" val="690399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8906-3DE7-8A05-952E-4D4DFCE7F5FE}"/>
              </a:ext>
            </a:extLst>
          </p:cNvPr>
          <p:cNvSpPr>
            <a:spLocks noGrp="1"/>
          </p:cNvSpPr>
          <p:nvPr>
            <p:ph type="title"/>
          </p:nvPr>
        </p:nvSpPr>
        <p:spPr/>
        <p:txBody>
          <a:bodyPr/>
          <a:lstStyle/>
          <a:p>
            <a:r>
              <a:rPr lang="en-US" dirty="0"/>
              <a:t>Good and Welfare</a:t>
            </a:r>
          </a:p>
        </p:txBody>
      </p:sp>
      <p:sp>
        <p:nvSpPr>
          <p:cNvPr id="3" name="Content Placeholder 2">
            <a:extLst>
              <a:ext uri="{FF2B5EF4-FFF2-40B4-BE49-F238E27FC236}">
                <a16:creationId xmlns:a16="http://schemas.microsoft.com/office/drawing/2014/main" id="{564E9800-82E3-C7D2-9197-033126FC01F9}"/>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8700616-D8BC-A52B-96A7-BA7A0AD4E7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167345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9875C-5BBC-19C2-212E-B533BECFC49D}"/>
              </a:ext>
            </a:extLst>
          </p:cNvPr>
          <p:cNvSpPr>
            <a:spLocks noGrp="1"/>
          </p:cNvSpPr>
          <p:nvPr>
            <p:ph type="title"/>
          </p:nvPr>
        </p:nvSpPr>
        <p:spPr/>
        <p:txBody>
          <a:bodyPr/>
          <a:lstStyle/>
          <a:p>
            <a:r>
              <a:rPr lang="en-US"/>
              <a:t>Happy Hanukkah</a:t>
            </a:r>
          </a:p>
        </p:txBody>
      </p:sp>
      <p:sp>
        <p:nvSpPr>
          <p:cNvPr id="3" name="Content Placeholder 2">
            <a:extLst>
              <a:ext uri="{FF2B5EF4-FFF2-40B4-BE49-F238E27FC236}">
                <a16:creationId xmlns:a16="http://schemas.microsoft.com/office/drawing/2014/main" id="{9370B7F1-5090-D04A-CB07-04452597E6C9}"/>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CF812759-85F0-07C8-D616-EC6B4ED79D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2918641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DE0E-F117-CFA8-615A-062E3B6FD550}"/>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A4C1D377-4EA8-1942-7AD9-97B50BACA032}"/>
              </a:ext>
            </a:extLst>
          </p:cNvPr>
          <p:cNvSpPr>
            <a:spLocks noGrp="1"/>
          </p:cNvSpPr>
          <p:nvPr>
            <p:ph idx="1"/>
          </p:nvPr>
        </p:nvSpPr>
        <p:spPr/>
        <p:txBody>
          <a:bodyPr/>
          <a:lstStyle/>
          <a:p>
            <a:r>
              <a:rPr lang="en-US" sz="2000" dirty="0"/>
              <a:t>The Foundation is organized to promote philanthropy and to further the charitable needs of the Jewish community, other charitable institutions, and community organizations. </a:t>
            </a:r>
          </a:p>
          <a:p>
            <a:endParaRPr lang="en-US" dirty="0"/>
          </a:p>
        </p:txBody>
      </p:sp>
      <p:pic>
        <p:nvPicPr>
          <p:cNvPr id="4" name="Picture 3">
            <a:extLst>
              <a:ext uri="{FF2B5EF4-FFF2-40B4-BE49-F238E27FC236}">
                <a16:creationId xmlns:a16="http://schemas.microsoft.com/office/drawing/2014/main" id="{008807F1-EBAE-FFC0-5A66-C277A2E4AB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300131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416D-F9C6-2236-75D2-EE8F77F19BFF}"/>
              </a:ext>
            </a:extLst>
          </p:cNvPr>
          <p:cNvSpPr>
            <a:spLocks noGrp="1"/>
          </p:cNvSpPr>
          <p:nvPr>
            <p:ph type="title"/>
          </p:nvPr>
        </p:nvSpPr>
        <p:spPr/>
        <p:txBody>
          <a:bodyPr/>
          <a:lstStyle/>
          <a:p>
            <a:r>
              <a:rPr lang="en-US" dirty="0"/>
              <a:t>Minutes </a:t>
            </a:r>
          </a:p>
        </p:txBody>
      </p:sp>
      <p:sp>
        <p:nvSpPr>
          <p:cNvPr id="3" name="Content Placeholder 2">
            <a:extLst>
              <a:ext uri="{FF2B5EF4-FFF2-40B4-BE49-F238E27FC236}">
                <a16:creationId xmlns:a16="http://schemas.microsoft.com/office/drawing/2014/main" id="{F54DA270-61B6-8441-ADC9-A54C07CCDA70}"/>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t>Approval of Minutes June 23, 2022</a:t>
            </a:r>
          </a:p>
          <a:p>
            <a:pPr>
              <a:buFont typeface="Wingdings" panose="05000000000000000000" pitchFamily="2" charset="2"/>
              <a:buChar char="Ø"/>
            </a:pPr>
            <a:r>
              <a:rPr lang="en-US" dirty="0"/>
              <a:t>Approval of Minutes September 19, 2022</a:t>
            </a:r>
          </a:p>
        </p:txBody>
      </p:sp>
      <p:pic>
        <p:nvPicPr>
          <p:cNvPr id="4" name="Picture 3">
            <a:extLst>
              <a:ext uri="{FF2B5EF4-FFF2-40B4-BE49-F238E27FC236}">
                <a16:creationId xmlns:a16="http://schemas.microsoft.com/office/drawing/2014/main" id="{BFF12679-5497-732D-457E-9976AC16A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111462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0F6E-7F7D-1CDC-1163-AC3AC047AF3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FB16FC4-D5A7-8BB0-96ED-514AF7FF8DB1}"/>
              </a:ext>
            </a:extLst>
          </p:cNvPr>
          <p:cNvSpPr>
            <a:spLocks noGrp="1"/>
          </p:cNvSpPr>
          <p:nvPr>
            <p:ph idx="1"/>
          </p:nvPr>
        </p:nvSpPr>
        <p:spPr/>
        <p:txBody>
          <a:bodyPr>
            <a:normAutofit fontScale="70000" lnSpcReduction="20000"/>
          </a:bodyPr>
          <a:lstStyle/>
          <a:p>
            <a:r>
              <a:rPr lang="en-US" dirty="0"/>
              <a:t>Call to order</a:t>
            </a:r>
          </a:p>
          <a:p>
            <a:r>
              <a:rPr lang="en-US" dirty="0"/>
              <a:t>Approval of Minutes</a:t>
            </a:r>
          </a:p>
          <a:p>
            <a:r>
              <a:rPr lang="en-US" dirty="0"/>
              <a:t>President’s Report</a:t>
            </a:r>
          </a:p>
          <a:p>
            <a:r>
              <a:rPr lang="en-US" dirty="0"/>
              <a:t>Treasurer’s Report</a:t>
            </a:r>
          </a:p>
          <a:p>
            <a:r>
              <a:rPr lang="en-US" dirty="0"/>
              <a:t>Proposed Strategic Work Plan</a:t>
            </a:r>
          </a:p>
          <a:p>
            <a:r>
              <a:rPr lang="en-US" dirty="0"/>
              <a:t>Executive Director’s Report</a:t>
            </a:r>
          </a:p>
          <a:p>
            <a:r>
              <a:rPr lang="en-US" dirty="0"/>
              <a:t>Committee Reports </a:t>
            </a:r>
          </a:p>
          <a:p>
            <a:r>
              <a:rPr lang="en-US" dirty="0"/>
              <a:t>Updates</a:t>
            </a:r>
          </a:p>
          <a:p>
            <a:r>
              <a:rPr lang="en-US" dirty="0"/>
              <a:t>Old Business</a:t>
            </a:r>
          </a:p>
          <a:p>
            <a:r>
              <a:rPr lang="en-US" dirty="0"/>
              <a:t>New Business</a:t>
            </a:r>
          </a:p>
          <a:p>
            <a:r>
              <a:rPr lang="en-US" dirty="0"/>
              <a:t>Good and Welfare</a:t>
            </a:r>
          </a:p>
          <a:p>
            <a:r>
              <a:rPr lang="en-US" dirty="0"/>
              <a:t>Adjournment </a:t>
            </a:r>
          </a:p>
        </p:txBody>
      </p:sp>
      <p:pic>
        <p:nvPicPr>
          <p:cNvPr id="4" name="Picture 3">
            <a:extLst>
              <a:ext uri="{FF2B5EF4-FFF2-40B4-BE49-F238E27FC236}">
                <a16:creationId xmlns:a16="http://schemas.microsoft.com/office/drawing/2014/main" id="{EFCD3AA1-8F29-7A14-D695-8C035806E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136856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2F39-4CD7-8813-4675-26E15D31ACB9}"/>
              </a:ext>
            </a:extLst>
          </p:cNvPr>
          <p:cNvSpPr>
            <a:spLocks noGrp="1"/>
          </p:cNvSpPr>
          <p:nvPr>
            <p:ph type="title"/>
          </p:nvPr>
        </p:nvSpPr>
        <p:spPr/>
        <p:txBody>
          <a:bodyPr/>
          <a:lstStyle/>
          <a:p>
            <a:r>
              <a:rPr lang="en-US" dirty="0"/>
              <a:t>Assets and Fund Activity </a:t>
            </a:r>
          </a:p>
        </p:txBody>
      </p:sp>
      <p:sp>
        <p:nvSpPr>
          <p:cNvPr id="3" name="Content Placeholder 2">
            <a:extLst>
              <a:ext uri="{FF2B5EF4-FFF2-40B4-BE49-F238E27FC236}">
                <a16:creationId xmlns:a16="http://schemas.microsoft.com/office/drawing/2014/main" id="{CB8117E4-14C7-741E-1538-EB38C395439B}"/>
              </a:ext>
            </a:extLst>
          </p:cNvPr>
          <p:cNvSpPr>
            <a:spLocks noGrp="1"/>
          </p:cNvSpPr>
          <p:nvPr>
            <p:ph idx="1"/>
          </p:nvPr>
        </p:nvSpPr>
        <p:spPr/>
        <p:txBody>
          <a:bodyPr>
            <a:normAutofit fontScale="92500" lnSpcReduction="20000"/>
          </a:bodyPr>
          <a:lstStyle/>
          <a:p>
            <a:pPr>
              <a:lnSpc>
                <a:spcPct val="100000"/>
              </a:lnSpc>
              <a:spcBef>
                <a:spcPts val="0"/>
              </a:spcBef>
              <a:spcAft>
                <a:spcPts val="0"/>
              </a:spcAft>
            </a:pPr>
            <a:r>
              <a:rPr lang="en-US" sz="1600" b="1" dirty="0">
                <a:solidFill>
                  <a:schemeClr val="tx1"/>
                </a:solidFill>
              </a:rPr>
              <a:t>FY23 as of Nov 21, 2022</a:t>
            </a:r>
          </a:p>
          <a:p>
            <a:pPr>
              <a:lnSpc>
                <a:spcPct val="100000"/>
              </a:lnSpc>
              <a:spcBef>
                <a:spcPts val="0"/>
              </a:spcBef>
              <a:spcAft>
                <a:spcPts val="0"/>
              </a:spcAft>
            </a:pPr>
            <a:endParaRPr lang="en-US" sz="1600" b="1" dirty="0">
              <a:solidFill>
                <a:schemeClr val="tx1"/>
              </a:solidFill>
            </a:endParaRPr>
          </a:p>
          <a:p>
            <a:pPr>
              <a:lnSpc>
                <a:spcPct val="100000"/>
              </a:lnSpc>
              <a:spcBef>
                <a:spcPts val="0"/>
              </a:spcBef>
              <a:spcAft>
                <a:spcPts val="0"/>
              </a:spcAft>
            </a:pPr>
            <a:r>
              <a:rPr lang="en-US" sz="1600" b="1" dirty="0">
                <a:solidFill>
                  <a:schemeClr val="tx1"/>
                </a:solidFill>
              </a:rPr>
              <a:t>Number of Funds</a:t>
            </a:r>
          </a:p>
          <a:p>
            <a:pPr>
              <a:lnSpc>
                <a:spcPct val="100000"/>
              </a:lnSpc>
              <a:spcBef>
                <a:spcPts val="0"/>
              </a:spcBef>
              <a:spcAft>
                <a:spcPts val="0"/>
              </a:spcAft>
            </a:pPr>
            <a:r>
              <a:rPr lang="en-US" sz="1600" dirty="0">
                <a:solidFill>
                  <a:schemeClr val="tx1"/>
                </a:solidFill>
              </a:rPr>
              <a:t>31 Custodial Funds</a:t>
            </a:r>
          </a:p>
          <a:p>
            <a:pPr>
              <a:lnSpc>
                <a:spcPct val="100000"/>
              </a:lnSpc>
              <a:spcBef>
                <a:spcPts val="0"/>
              </a:spcBef>
              <a:spcAft>
                <a:spcPts val="0"/>
              </a:spcAft>
            </a:pPr>
            <a:r>
              <a:rPr lang="en-US" sz="1600" dirty="0">
                <a:solidFill>
                  <a:schemeClr val="tx1"/>
                </a:solidFill>
              </a:rPr>
              <a:t>24 Permanently Restricted Funds</a:t>
            </a:r>
          </a:p>
          <a:p>
            <a:pPr>
              <a:lnSpc>
                <a:spcPct val="100000"/>
              </a:lnSpc>
              <a:spcBef>
                <a:spcPts val="0"/>
              </a:spcBef>
              <a:spcAft>
                <a:spcPts val="0"/>
              </a:spcAft>
            </a:pPr>
            <a:r>
              <a:rPr lang="en-US" sz="1600" dirty="0">
                <a:solidFill>
                  <a:schemeClr val="tx1"/>
                </a:solidFill>
              </a:rPr>
              <a:t>11 Temporarily Restricted Funds</a:t>
            </a:r>
          </a:p>
          <a:p>
            <a:pPr>
              <a:lnSpc>
                <a:spcPct val="100000"/>
              </a:lnSpc>
              <a:spcBef>
                <a:spcPts val="0"/>
              </a:spcBef>
              <a:spcAft>
                <a:spcPts val="0"/>
              </a:spcAft>
            </a:pPr>
            <a:r>
              <a:rPr lang="en-US" sz="1600" dirty="0">
                <a:solidFill>
                  <a:schemeClr val="tx1"/>
                </a:solidFill>
              </a:rPr>
              <a:t>81 Donor Advised Funds</a:t>
            </a:r>
          </a:p>
          <a:p>
            <a:pPr>
              <a:lnSpc>
                <a:spcPct val="100000"/>
              </a:lnSpc>
              <a:spcBef>
                <a:spcPts val="0"/>
              </a:spcBef>
              <a:spcAft>
                <a:spcPts val="0"/>
              </a:spcAft>
            </a:pPr>
            <a:r>
              <a:rPr lang="en-US" sz="1600" dirty="0">
                <a:solidFill>
                  <a:schemeClr val="tx1"/>
                </a:solidFill>
              </a:rPr>
              <a:t>5 Foundation Funds</a:t>
            </a:r>
          </a:p>
          <a:p>
            <a:pPr>
              <a:lnSpc>
                <a:spcPct val="100000"/>
              </a:lnSpc>
              <a:spcBef>
                <a:spcPts val="0"/>
              </a:spcBef>
              <a:spcAft>
                <a:spcPts val="0"/>
              </a:spcAft>
            </a:pPr>
            <a:r>
              <a:rPr lang="en-US" sz="1600" b="1" dirty="0">
                <a:solidFill>
                  <a:schemeClr val="tx1"/>
                </a:solidFill>
              </a:rPr>
              <a:t>152 Funds Total</a:t>
            </a:r>
          </a:p>
          <a:p>
            <a:pPr>
              <a:lnSpc>
                <a:spcPct val="100000"/>
              </a:lnSpc>
              <a:spcBef>
                <a:spcPts val="0"/>
              </a:spcBef>
              <a:spcAft>
                <a:spcPts val="0"/>
              </a:spcAft>
            </a:pPr>
            <a:endParaRPr lang="en-US" sz="1600" b="1" dirty="0">
              <a:solidFill>
                <a:schemeClr val="tx1"/>
              </a:solidFill>
            </a:endParaRPr>
          </a:p>
          <a:p>
            <a:pPr>
              <a:lnSpc>
                <a:spcPct val="100000"/>
              </a:lnSpc>
              <a:spcBef>
                <a:spcPts val="0"/>
              </a:spcBef>
              <a:spcAft>
                <a:spcPts val="0"/>
              </a:spcAft>
            </a:pPr>
            <a:r>
              <a:rPr lang="en-US" sz="1600" b="1" dirty="0">
                <a:solidFill>
                  <a:schemeClr val="tx1"/>
                </a:solidFill>
              </a:rPr>
              <a:t>New Funds </a:t>
            </a:r>
          </a:p>
          <a:p>
            <a:pPr>
              <a:lnSpc>
                <a:spcPct val="100000"/>
              </a:lnSpc>
              <a:spcBef>
                <a:spcPts val="0"/>
              </a:spcBef>
              <a:spcAft>
                <a:spcPts val="0"/>
              </a:spcAft>
            </a:pPr>
            <a:r>
              <a:rPr lang="en-US" sz="1600" dirty="0">
                <a:solidFill>
                  <a:schemeClr val="tx1"/>
                </a:solidFill>
              </a:rPr>
              <a:t>7 new funds (6 DAFs, 1 Custodial)</a:t>
            </a:r>
          </a:p>
          <a:p>
            <a:pPr>
              <a:lnSpc>
                <a:spcPct val="100000"/>
              </a:lnSpc>
              <a:spcBef>
                <a:spcPts val="0"/>
              </a:spcBef>
              <a:spcAft>
                <a:spcPts val="0"/>
              </a:spcAft>
            </a:pPr>
            <a:endParaRPr lang="en-US" sz="1600" b="1" dirty="0">
              <a:solidFill>
                <a:schemeClr val="tx1"/>
              </a:solidFill>
            </a:endParaRPr>
          </a:p>
          <a:p>
            <a:pPr>
              <a:lnSpc>
                <a:spcPct val="100000"/>
              </a:lnSpc>
              <a:spcBef>
                <a:spcPts val="0"/>
              </a:spcBef>
              <a:spcAft>
                <a:spcPts val="0"/>
              </a:spcAft>
            </a:pPr>
            <a:r>
              <a:rPr lang="en-US" sz="1600" b="1" dirty="0">
                <a:solidFill>
                  <a:schemeClr val="tx1"/>
                </a:solidFill>
              </a:rPr>
              <a:t>Closing Funds</a:t>
            </a:r>
          </a:p>
          <a:p>
            <a:pPr>
              <a:lnSpc>
                <a:spcPct val="100000"/>
              </a:lnSpc>
              <a:spcBef>
                <a:spcPts val="0"/>
              </a:spcBef>
              <a:spcAft>
                <a:spcPts val="0"/>
              </a:spcAft>
            </a:pPr>
            <a:r>
              <a:rPr lang="en-US" sz="1600" dirty="0">
                <a:solidFill>
                  <a:schemeClr val="tx1"/>
                </a:solidFill>
              </a:rPr>
              <a:t>3 funds (2 DAF, 1 Perm. Restricted) will be closing prior to year-end</a:t>
            </a:r>
          </a:p>
          <a:p>
            <a:pPr>
              <a:lnSpc>
                <a:spcPct val="100000"/>
              </a:lnSpc>
              <a:spcBef>
                <a:spcPts val="0"/>
              </a:spcBef>
              <a:spcAft>
                <a:spcPts val="0"/>
              </a:spcAft>
            </a:pPr>
            <a:endParaRPr lang="en-US" sz="1600" dirty="0">
              <a:solidFill>
                <a:schemeClr val="tx1"/>
              </a:solidFill>
            </a:endParaRPr>
          </a:p>
          <a:p>
            <a:pPr>
              <a:lnSpc>
                <a:spcPct val="100000"/>
              </a:lnSpc>
              <a:spcBef>
                <a:spcPts val="0"/>
              </a:spcBef>
              <a:spcAft>
                <a:spcPts val="0"/>
              </a:spcAft>
            </a:pPr>
            <a:r>
              <a:rPr lang="en-US" sz="1600" b="1" dirty="0">
                <a:solidFill>
                  <a:schemeClr val="tx1"/>
                </a:solidFill>
              </a:rPr>
              <a:t>Contribution Activity </a:t>
            </a:r>
            <a:r>
              <a:rPr lang="en-US" sz="1600" dirty="0">
                <a:solidFill>
                  <a:schemeClr val="tx1"/>
                </a:solidFill>
              </a:rPr>
              <a:t>– 30 contributions totaling $183,147</a:t>
            </a:r>
          </a:p>
          <a:p>
            <a:pPr>
              <a:lnSpc>
                <a:spcPct val="100000"/>
              </a:lnSpc>
              <a:spcBef>
                <a:spcPts val="0"/>
              </a:spcBef>
              <a:spcAft>
                <a:spcPts val="0"/>
              </a:spcAft>
            </a:pPr>
            <a:endParaRPr lang="en-US" sz="1600" b="1" dirty="0">
              <a:solidFill>
                <a:schemeClr val="tx1"/>
              </a:solidFill>
            </a:endParaRPr>
          </a:p>
          <a:p>
            <a:pPr>
              <a:lnSpc>
                <a:spcPct val="100000"/>
              </a:lnSpc>
              <a:spcBef>
                <a:spcPts val="0"/>
              </a:spcBef>
              <a:spcAft>
                <a:spcPts val="0"/>
              </a:spcAft>
            </a:pPr>
            <a:r>
              <a:rPr lang="en-US" sz="1600" b="1" dirty="0">
                <a:solidFill>
                  <a:schemeClr val="tx1"/>
                </a:solidFill>
              </a:rPr>
              <a:t>Grant Activity </a:t>
            </a:r>
            <a:r>
              <a:rPr lang="en-US" sz="1600" dirty="0">
                <a:solidFill>
                  <a:schemeClr val="tx1"/>
                </a:solidFill>
              </a:rPr>
              <a:t>– 182 grants totaling $597,343</a:t>
            </a:r>
            <a:endParaRPr lang="en-US" sz="1600" b="1" dirty="0">
              <a:solidFill>
                <a:schemeClr val="tx1"/>
              </a:solidFill>
            </a:endParaRPr>
          </a:p>
          <a:p>
            <a:pPr>
              <a:lnSpc>
                <a:spcPct val="100000"/>
              </a:lnSpc>
              <a:spcBef>
                <a:spcPts val="0"/>
              </a:spcBef>
              <a:spcAft>
                <a:spcPts val="0"/>
              </a:spcAft>
            </a:pPr>
            <a:endParaRPr lang="en-US" sz="1600" dirty="0">
              <a:solidFill>
                <a:schemeClr val="tx1"/>
              </a:solidFill>
            </a:endParaRPr>
          </a:p>
          <a:p>
            <a:pPr>
              <a:lnSpc>
                <a:spcPct val="100000"/>
              </a:lnSpc>
              <a:spcBef>
                <a:spcPts val="0"/>
              </a:spcBef>
              <a:spcAft>
                <a:spcPts val="0"/>
              </a:spcAft>
            </a:pPr>
            <a:r>
              <a:rPr lang="en-US" sz="1600" b="1" dirty="0">
                <a:solidFill>
                  <a:schemeClr val="tx1"/>
                </a:solidFill>
              </a:rPr>
              <a:t>Assets – LINDA TO COMPLETE</a:t>
            </a:r>
          </a:p>
        </p:txBody>
      </p:sp>
      <p:pic>
        <p:nvPicPr>
          <p:cNvPr id="4" name="Picture 3">
            <a:extLst>
              <a:ext uri="{FF2B5EF4-FFF2-40B4-BE49-F238E27FC236}">
                <a16:creationId xmlns:a16="http://schemas.microsoft.com/office/drawing/2014/main" id="{EB273DAC-3BED-6F45-836C-E2A10B7E9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0" y="457202"/>
            <a:ext cx="3477802" cy="922290"/>
          </a:xfrm>
          <a:prstGeom prst="rect">
            <a:avLst/>
          </a:prstGeom>
        </p:spPr>
      </p:pic>
    </p:spTree>
    <p:extLst>
      <p:ext uri="{BB962C8B-B14F-4D97-AF65-F5344CB8AC3E}">
        <p14:creationId xmlns:p14="http://schemas.microsoft.com/office/powerpoint/2010/main" val="226631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D2D5-8C2E-2262-D6B5-ABEABC042117}"/>
              </a:ext>
            </a:extLst>
          </p:cNvPr>
          <p:cNvSpPr>
            <a:spLocks noGrp="1"/>
          </p:cNvSpPr>
          <p:nvPr>
            <p:ph type="title"/>
          </p:nvPr>
        </p:nvSpPr>
        <p:spPr/>
        <p:txBody>
          <a:bodyPr/>
          <a:lstStyle/>
          <a:p>
            <a:r>
              <a:rPr lang="en-US" dirty="0"/>
              <a:t>Technology update </a:t>
            </a:r>
          </a:p>
        </p:txBody>
      </p:sp>
      <p:sp>
        <p:nvSpPr>
          <p:cNvPr id="3" name="Content Placeholder 2">
            <a:extLst>
              <a:ext uri="{FF2B5EF4-FFF2-40B4-BE49-F238E27FC236}">
                <a16:creationId xmlns:a16="http://schemas.microsoft.com/office/drawing/2014/main" id="{01F2751C-A686-AED1-5B03-1206DA4D8C79}"/>
              </a:ext>
            </a:extLst>
          </p:cNvPr>
          <p:cNvSpPr>
            <a:spLocks noGrp="1"/>
          </p:cNvSpPr>
          <p:nvPr>
            <p:ph idx="1"/>
          </p:nvPr>
        </p:nvSpPr>
        <p:spPr/>
        <p:txBody>
          <a:bodyPr/>
          <a:lstStyle/>
          <a:p>
            <a:endParaRPr lang="en-US" dirty="0"/>
          </a:p>
          <a:p>
            <a:endParaRPr lang="en-US" dirty="0"/>
          </a:p>
          <a:p>
            <a:pPr>
              <a:buFont typeface="Wingdings" panose="05000000000000000000" pitchFamily="2" charset="2"/>
              <a:buChar char="Ø"/>
            </a:pPr>
            <a:r>
              <a:rPr lang="en-US" dirty="0" err="1"/>
              <a:t>FidTech</a:t>
            </a:r>
            <a:r>
              <a:rPr lang="en-US" dirty="0"/>
              <a:t> Contract signed</a:t>
            </a:r>
          </a:p>
          <a:p>
            <a:pPr>
              <a:buFont typeface="Wingdings" panose="05000000000000000000" pitchFamily="2" charset="2"/>
              <a:buChar char="Ø"/>
            </a:pPr>
            <a:r>
              <a:rPr lang="en-US" dirty="0"/>
              <a:t>Renaissance notified of termination </a:t>
            </a:r>
          </a:p>
          <a:p>
            <a:pPr>
              <a:buFont typeface="Wingdings" panose="05000000000000000000" pitchFamily="2" charset="2"/>
              <a:buChar char="Ø"/>
            </a:pPr>
            <a:r>
              <a:rPr lang="en-US" dirty="0"/>
              <a:t>Go Live Date May 1, 2023</a:t>
            </a:r>
          </a:p>
        </p:txBody>
      </p:sp>
      <p:pic>
        <p:nvPicPr>
          <p:cNvPr id="4" name="Picture 3">
            <a:extLst>
              <a:ext uri="{FF2B5EF4-FFF2-40B4-BE49-F238E27FC236}">
                <a16:creationId xmlns:a16="http://schemas.microsoft.com/office/drawing/2014/main" id="{FDFDA480-6633-81C6-02F6-4C31A69F32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59177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FCE08-6489-90F1-1E27-462F88E887B2}"/>
              </a:ext>
            </a:extLst>
          </p:cNvPr>
          <p:cNvSpPr>
            <a:spLocks noGrp="1"/>
          </p:cNvSpPr>
          <p:nvPr>
            <p:ph type="title"/>
          </p:nvPr>
        </p:nvSpPr>
        <p:spPr/>
        <p:txBody>
          <a:bodyPr/>
          <a:lstStyle/>
          <a:p>
            <a:r>
              <a:rPr lang="en-US" dirty="0"/>
              <a:t>Treasurer’s Report </a:t>
            </a:r>
          </a:p>
        </p:txBody>
      </p:sp>
      <p:sp>
        <p:nvSpPr>
          <p:cNvPr id="3" name="Content Placeholder 2">
            <a:extLst>
              <a:ext uri="{FF2B5EF4-FFF2-40B4-BE49-F238E27FC236}">
                <a16:creationId xmlns:a16="http://schemas.microsoft.com/office/drawing/2014/main" id="{4F359B94-8B2D-48C0-E56D-5354929D48A6}"/>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2A12CB1-FC46-0257-22FF-79D2C509AE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3589361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2D89-378F-EF9C-2626-BE4067D00E6B}"/>
              </a:ext>
            </a:extLst>
          </p:cNvPr>
          <p:cNvSpPr>
            <a:spLocks noGrp="1"/>
          </p:cNvSpPr>
          <p:nvPr>
            <p:ph type="title"/>
          </p:nvPr>
        </p:nvSpPr>
        <p:spPr/>
        <p:txBody>
          <a:bodyPr/>
          <a:lstStyle/>
          <a:p>
            <a:r>
              <a:rPr lang="en-US" dirty="0"/>
              <a:t>Proposed Strategic Planning </a:t>
            </a:r>
            <a:br>
              <a:rPr lang="en-US" dirty="0"/>
            </a:br>
            <a:r>
              <a:rPr lang="en-US" dirty="0"/>
              <a:t>Work Plan</a:t>
            </a:r>
          </a:p>
        </p:txBody>
      </p:sp>
      <p:sp>
        <p:nvSpPr>
          <p:cNvPr id="3" name="Content Placeholder 2">
            <a:extLst>
              <a:ext uri="{FF2B5EF4-FFF2-40B4-BE49-F238E27FC236}">
                <a16:creationId xmlns:a16="http://schemas.microsoft.com/office/drawing/2014/main" id="{CFF0468D-8BB3-5944-282D-D4A489110899}"/>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7D42FB8E-81A0-3CF2-CA96-128FB9167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7972" y="440481"/>
            <a:ext cx="2991621" cy="937215"/>
          </a:xfrm>
          <a:prstGeom prst="rect">
            <a:avLst/>
          </a:prstGeom>
        </p:spPr>
      </p:pic>
    </p:spTree>
    <p:extLst>
      <p:ext uri="{BB962C8B-B14F-4D97-AF65-F5344CB8AC3E}">
        <p14:creationId xmlns:p14="http://schemas.microsoft.com/office/powerpoint/2010/main" val="412713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F4CC-D325-3CCE-438F-873AEE6C5C0C}"/>
              </a:ext>
            </a:extLst>
          </p:cNvPr>
          <p:cNvSpPr>
            <a:spLocks noGrp="1"/>
          </p:cNvSpPr>
          <p:nvPr>
            <p:ph type="title"/>
          </p:nvPr>
        </p:nvSpPr>
        <p:spPr/>
        <p:txBody>
          <a:bodyPr/>
          <a:lstStyle/>
          <a:p>
            <a:r>
              <a:rPr lang="en-US" dirty="0"/>
              <a:t>Executive Director’s Report</a:t>
            </a:r>
          </a:p>
        </p:txBody>
      </p:sp>
      <p:sp>
        <p:nvSpPr>
          <p:cNvPr id="3" name="Content Placeholder 2">
            <a:extLst>
              <a:ext uri="{FF2B5EF4-FFF2-40B4-BE49-F238E27FC236}">
                <a16:creationId xmlns:a16="http://schemas.microsoft.com/office/drawing/2014/main" id="{A784B258-C499-F0D9-DA19-75EF9153C9C6}"/>
              </a:ext>
            </a:extLst>
          </p:cNvPr>
          <p:cNvSpPr>
            <a:spLocks noGrp="1"/>
          </p:cNvSpPr>
          <p:nvPr>
            <p:ph idx="1"/>
          </p:nvPr>
        </p:nvSpPr>
        <p:spPr>
          <a:xfrm>
            <a:off x="960547" y="2042287"/>
            <a:ext cx="10058400" cy="4023360"/>
          </a:xfrm>
        </p:spPr>
        <p:txBody>
          <a:bodyPr/>
          <a:lstStyle/>
          <a:p>
            <a:pPr>
              <a:buFont typeface="Wingdings" panose="05000000000000000000" pitchFamily="2" charset="2"/>
              <a:buChar char="Ø"/>
            </a:pPr>
            <a:r>
              <a:rPr lang="en-US" dirty="0"/>
              <a:t>Federation Grant: JCFGM received $2,500 from the Jewish Federation PMB Allocations committee to plan programs to build a Culture of Philanthropy through Life &amp; Legacy. The workshop titled </a:t>
            </a:r>
            <a:r>
              <a:rPr lang="en-US" i="1" dirty="0"/>
              <a:t>Choose Abundance </a:t>
            </a:r>
            <a:r>
              <a:rPr lang="en-US" dirty="0"/>
              <a:t>featuring Laurie Herrick will take place on December 5</a:t>
            </a:r>
            <a:r>
              <a:rPr lang="en-US" baseline="30000" dirty="0"/>
              <a:t>th</a:t>
            </a:r>
            <a:r>
              <a:rPr lang="en-US" dirty="0"/>
              <a:t> and January 30</a:t>
            </a:r>
            <a:r>
              <a:rPr lang="en-US" baseline="30000" dirty="0"/>
              <a:t>th</a:t>
            </a:r>
            <a:r>
              <a:rPr lang="en-US" dirty="0"/>
              <a:t>. JCFGM Trustees are invited to join.</a:t>
            </a:r>
          </a:p>
          <a:p>
            <a:pPr>
              <a:buFont typeface="Wingdings" panose="05000000000000000000" pitchFamily="2" charset="2"/>
              <a:buChar char="Ø"/>
            </a:pPr>
            <a:r>
              <a:rPr lang="en-US" dirty="0"/>
              <a:t>Harold Grinspoon Foundation grant of $40,120 per year for two years – this is to fund the Life &amp; Legacy Plus initiative. Amy is the lead staff. There are meetings every quarter with the teams. We have worked hard to clarify language to ensure that gifts are clearly indicated for the Life &amp; Legacy funds.  </a:t>
            </a:r>
          </a:p>
          <a:p>
            <a:pPr>
              <a:buFont typeface="Wingdings" panose="05000000000000000000" pitchFamily="2" charset="2"/>
              <a:buChar char="Ø"/>
            </a:pPr>
            <a:r>
              <a:rPr lang="en-US" dirty="0"/>
              <a:t>Fund holders have been contacted and asked to complete all transactions no later than December 15</a:t>
            </a:r>
            <a:r>
              <a:rPr lang="en-US" baseline="30000" dirty="0"/>
              <a:t>th, </a:t>
            </a:r>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pic>
        <p:nvPicPr>
          <p:cNvPr id="4" name="Picture 3">
            <a:extLst>
              <a:ext uri="{FF2B5EF4-FFF2-40B4-BE49-F238E27FC236}">
                <a16:creationId xmlns:a16="http://schemas.microsoft.com/office/drawing/2014/main" id="{594B86B0-FC68-6D00-3A76-67DCD3C137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3378" y="440481"/>
            <a:ext cx="3580056" cy="949407"/>
          </a:xfrm>
          <a:prstGeom prst="rect">
            <a:avLst/>
          </a:prstGeom>
        </p:spPr>
      </p:pic>
    </p:spTree>
    <p:extLst>
      <p:ext uri="{BB962C8B-B14F-4D97-AF65-F5344CB8AC3E}">
        <p14:creationId xmlns:p14="http://schemas.microsoft.com/office/powerpoint/2010/main" val="31349961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E36C724E56041AD41E340EF8BC4A6" ma:contentTypeVersion="16" ma:contentTypeDescription="Create a new document." ma:contentTypeScope="" ma:versionID="dc34472e50683122fb1dcccb4fec0486">
  <xsd:schema xmlns:xsd="http://www.w3.org/2001/XMLSchema" xmlns:xs="http://www.w3.org/2001/XMLSchema" xmlns:p="http://schemas.microsoft.com/office/2006/metadata/properties" xmlns:ns2="8d9db891-9a93-4d8f-b316-53a9f4a8df72" xmlns:ns3="f93fbb25-3d89-4e16-a786-6d19e436c58f" targetNamespace="http://schemas.microsoft.com/office/2006/metadata/properties" ma:root="true" ma:fieldsID="bae6a76b2dbf067eb4f5c76b9141abef" ns2:_="" ns3:_="">
    <xsd:import namespace="8d9db891-9a93-4d8f-b316-53a9f4a8df72"/>
    <xsd:import namespace="f93fbb25-3d89-4e16-a786-6d19e436c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9db891-9a93-4d8f-b316-53a9f4a8df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c0c85a-fd33-4616-9e22-b9090b48211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3fbb25-3d89-4e16-a786-6d19e436c58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a4d8db-7a85-4fc9-b2c2-d70464f7a73e}" ma:internalName="TaxCatchAll" ma:showField="CatchAllData" ma:web="f93fbb25-3d89-4e16-a786-6d19e436c5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259B8A-DB21-483A-A846-4E0340F595BC}"/>
</file>

<file path=customXml/itemProps2.xml><?xml version="1.0" encoding="utf-8"?>
<ds:datastoreItem xmlns:ds="http://schemas.openxmlformats.org/officeDocument/2006/customXml" ds:itemID="{1DB55F9F-D9CA-43A2-B9FD-2F9B147C96C2}"/>
</file>

<file path=docProps/app.xml><?xml version="1.0" encoding="utf-8"?>
<Properties xmlns="http://schemas.openxmlformats.org/officeDocument/2006/extended-properties" xmlns:vt="http://schemas.openxmlformats.org/officeDocument/2006/docPropsVTypes">
  <Template>Retrospect</Template>
  <TotalTime>301</TotalTime>
  <Words>631</Words>
  <Application>Microsoft Macintosh PowerPoint</Application>
  <PresentationFormat>Widescreen</PresentationFormat>
  <Paragraphs>83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Wingdings</vt:lpstr>
      <vt:lpstr>Retrospect</vt:lpstr>
      <vt:lpstr>JCFGM Board of Trustees Meeting</vt:lpstr>
      <vt:lpstr>Mission Statement</vt:lpstr>
      <vt:lpstr>Minutes </vt:lpstr>
      <vt:lpstr>Agenda</vt:lpstr>
      <vt:lpstr>Assets and Fund Activity </vt:lpstr>
      <vt:lpstr>Technology update </vt:lpstr>
      <vt:lpstr>Treasurer’s Report </vt:lpstr>
      <vt:lpstr>Proposed Strategic Planning  Work Plan</vt:lpstr>
      <vt:lpstr>Executive Director’s Report</vt:lpstr>
      <vt:lpstr>Committee reports </vt:lpstr>
      <vt:lpstr>Investment Committee con’t</vt:lpstr>
      <vt:lpstr>Committee reports</vt:lpstr>
      <vt:lpstr>Updates</vt:lpstr>
      <vt:lpstr>Old Business/New Business</vt:lpstr>
      <vt:lpstr>Good and Welfare</vt:lpstr>
      <vt:lpstr>Happy Hanukkah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JCFGM Board of Trustees Meeting</dc:title>
  <dc:creator>Linda Meisel</dc:creator>
  <cp:lastModifiedBy>Eran Zacks</cp:lastModifiedBy>
  <cp:revision>11</cp:revision>
  <dcterms:created xsi:type="dcterms:W3CDTF">2022-11-18T01:50:29Z</dcterms:created>
  <dcterms:modified xsi:type="dcterms:W3CDTF">2022-11-22T15:33:44Z</dcterms:modified>
</cp:coreProperties>
</file>