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3"/>
  </p:notesMasterIdLst>
  <p:sldIdLst>
    <p:sldId id="256" r:id="rId5"/>
    <p:sldId id="259" r:id="rId6"/>
    <p:sldId id="279" r:id="rId7"/>
    <p:sldId id="258" r:id="rId8"/>
    <p:sldId id="267" r:id="rId9"/>
    <p:sldId id="260" r:id="rId10"/>
    <p:sldId id="272" r:id="rId11"/>
    <p:sldId id="273" r:id="rId12"/>
    <p:sldId id="274" r:id="rId13"/>
    <p:sldId id="280" r:id="rId14"/>
    <p:sldId id="278" r:id="rId15"/>
    <p:sldId id="282" r:id="rId16"/>
    <p:sldId id="276" r:id="rId17"/>
    <p:sldId id="263" r:id="rId18"/>
    <p:sldId id="275" r:id="rId19"/>
    <p:sldId id="264" r:id="rId20"/>
    <p:sldId id="265" r:id="rId21"/>
    <p:sldId id="28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96327"/>
  </p:normalViewPr>
  <p:slideViewPr>
    <p:cSldViewPr snapToGrid="0">
      <p:cViewPr varScale="1">
        <p:scale>
          <a:sx n="107" d="100"/>
          <a:sy n="107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E7E2D-B2DD-4829-A121-C039BA4072B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6C565-4067-49AB-98AB-AE477A46D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53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70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6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8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482B89-5B0F-5133-4AB2-5F11FED748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091" y="339192"/>
            <a:ext cx="3154725" cy="83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3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62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4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9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9/19/2022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2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3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9/19/2022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ECDB88-94AF-4B33-834B-7FF3EF6EE81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8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CB460-D292-4FD7-A5E1-A5F3930EB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63799"/>
            <a:ext cx="9144000" cy="1511301"/>
          </a:xfrm>
        </p:spPr>
        <p:txBody>
          <a:bodyPr>
            <a:normAutofit fontScale="90000"/>
          </a:bodyPr>
          <a:lstStyle/>
          <a:p>
            <a:r>
              <a:rPr lang="en-US" dirty="0"/>
              <a:t>JCFGM Board of Trustees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7446B2-F04D-46C2-B398-CC857CA37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4200"/>
            <a:ext cx="9144000" cy="863600"/>
          </a:xfrm>
        </p:spPr>
        <p:txBody>
          <a:bodyPr>
            <a:normAutofit/>
          </a:bodyPr>
          <a:lstStyle/>
          <a:p>
            <a:r>
              <a:rPr lang="en-US" sz="3600" dirty="0"/>
              <a:t>SEPTEMBER 19,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10FDFB-BFC6-3940-853C-144005D5E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543" y="457201"/>
            <a:ext cx="4310059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16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FE209-2975-4960-6C52-BFE16265F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Investment Committee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110677-622B-BADE-5648-93D7F8CCD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040" y="2048170"/>
            <a:ext cx="9517920" cy="326854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354E0-4C07-4080-9A10-30EA851F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63380-872A-A55F-4F6A-1FAA8B62A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10</a:t>
            </a:fld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4E7A208-A6E1-0427-49DC-EBF760D4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033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20A47-51F1-3D47-6657-013BF29C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90DE8-EF5D-49F6-CBC4-9823B036C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Book Awards committee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The Book Awards committee met on August 8, 2022.  There were 11 applicants, consisting of 3 new students and 8 returning students. 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The Committee awarded four students $1,000 each and seven students $750 each.  JCFGM has applied to JCYF for additional funding for the FY23 year.  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We’re always refining our student review process and are now able to move through the candidates in an organized, consistent and timely manner to make the awards.</a:t>
            </a:r>
            <a:endParaRPr lang="en-US" sz="18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We're very fortunate to have Kim Marks on our team, who aggregates the key student data into our refined format for analysis.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Because we have limited funds each year, we continually strive to strike a balance for the students to ensure the Book Awards are worth their investment of time with the application process.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This was the first year </a:t>
            </a:r>
            <a:r>
              <a:rPr lang="en-US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JFedSHAW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was included but there were no applicants. They're on our radar for next year but it may just be a matter of time before they participate.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A87C62-6055-91BB-99D2-3A691499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F55907-5133-F791-15A6-00B05FC1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D38EC5-6EDD-5AFC-F99B-6ADC0ADB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4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20A47-51F1-3D47-6657-013BF29C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reports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90DE8-EF5D-49F6-CBC4-9823B036C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Marketing committee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The Marketing committee met Sept. 19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Reviewed newsletter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Social Media Influencers – need board members, active on each platform to push out our content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ea typeface="Calibri" panose="020F0502020204030204" pitchFamily="34" charset="0"/>
              </a:rPr>
              <a:t>Instagram and Facebook</a:t>
            </a:r>
          </a:p>
          <a:p>
            <a:pPr lvl="1"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LinkedIn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Talking Points for Board members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Professional Advisor one-pager</a:t>
            </a:r>
          </a:p>
          <a:p>
            <a:pPr>
              <a:buClr>
                <a:srgbClr val="E48312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Continuing to work on Marketing Plan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A87C62-6055-91BB-99D2-3A691499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F55907-5133-F791-15A6-00B05FC1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D38EC5-6EDD-5AFC-F99B-6ADC0ADB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037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B79C-E4D4-D6EC-B90F-BF5ED76E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&amp; Legacy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F3E53-A395-BFBA-3E7A-2C09DB15A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Life &amp; Legacy High Holiday ads are appearing in partner newsletters, emails, and social media; JCFGM also designed a community-wide High Holiday card for all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L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egacy Promise Makers, fundholders, partners, and friends.</a:t>
            </a: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Promise Form is now available; digital version is in development.</a:t>
            </a: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L&amp;L Workshop on Oct 12 at Beth El Synagogue Sukkah – Linda will lead a philanthropy ”card game” to explore the language one uses when having legacy giving conversations.</a:t>
            </a: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Expanded L&amp;L Steering Committee, with more community representation, to meet Oct 14.</a:t>
            </a: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Winter workshop series featuring Laurie Herrick and ”Choose Abundance” – Dec 5 and Jan 30. Intended for all community stakeholders, partner leadership, and L&amp;L committees. Funded by Jewish Federation PMB. </a:t>
            </a: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Amy will be holding fall meetings in Oct/Nov with all partners; agenda to focus on prospect lists, Legacy Shabbat dates, and stewardship opportunities.</a:t>
            </a: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39725" marR="0" indent="-339725" algn="l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partners include: Federation PMB, JFCS, Beth El Synagogue, The Jewish Center, Adath Israel, JCC, Beth Chaim, Greenwood House, Greater Trenton Jewish Cemetery Project, CBOI, plus JCFGM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9BBD1-9E78-8C38-BFA6-42A0FDD3B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862A3-3179-20A4-5CCF-FAAFC273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13</a:t>
            </a:fld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BCF0FD0-68F2-D663-9E2F-2AE22544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46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5FA33-24D0-499C-9C99-0A103C99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Jewish Community Foundation</a:t>
            </a:r>
            <a:br>
              <a:rPr lang="en-US" sz="3600" dirty="0"/>
            </a:br>
            <a:r>
              <a:rPr lang="en-US" sz="3600" dirty="0"/>
              <a:t>2022-2023 Confirmed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1726D-B20B-40E7-B7ED-D8C0274B2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56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dirty="0"/>
              <a:t>Life &amp; Legacy Education</a:t>
            </a:r>
            <a:endParaRPr lang="en-US" sz="1400" i="1" u="sng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October 12 at 11:30am-1pm - </a:t>
            </a:r>
            <a:r>
              <a:rPr lang="en-US" sz="1400" b="1" i="1" dirty="0"/>
              <a:t>Lunch and Learn in the Beth El Synagogue Sukkah</a:t>
            </a:r>
            <a:r>
              <a:rPr lang="en-US" sz="1400" b="1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A Philanthropy Card Game and Conversation with Linda Meisel, Exploring the Language of Giving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dirty="0"/>
              <a:t>Financial &amp; Charitable Planning</a:t>
            </a:r>
            <a:endParaRPr lang="en-US" sz="1400" i="1" u="sng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October 20 at 7-8pm - </a:t>
            </a:r>
            <a:r>
              <a:rPr lang="en-US" sz="1400" b="1" i="1" dirty="0"/>
              <a:t>The Economy, Markets and Philanthropy: Considerations for Year-End Planning and Implementing Your Charitable Objectives</a:t>
            </a:r>
            <a:endParaRPr lang="en-US" sz="1400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A panel discussion featuring Marc </a:t>
            </a:r>
            <a:r>
              <a:rPr lang="en-US" sz="1200" dirty="0" err="1"/>
              <a:t>Shegoski</a:t>
            </a:r>
            <a:r>
              <a:rPr lang="en-US" sz="1200" dirty="0"/>
              <a:t>, Managing Director, UBS; Thomas J. Moore, Vice President, Endowment and Foundation Advisory, Glenmede; and Margaret </a:t>
            </a:r>
            <a:r>
              <a:rPr lang="en-US" sz="1200" dirty="0" err="1"/>
              <a:t>Spaziani</a:t>
            </a:r>
            <a:r>
              <a:rPr lang="en-US" sz="1200" dirty="0"/>
              <a:t>, Attorney and Partner, </a:t>
            </a:r>
            <a:r>
              <a:rPr lang="en-US" sz="1200" dirty="0" err="1"/>
              <a:t>Lindabury</a:t>
            </a:r>
            <a:r>
              <a:rPr lang="en-US" sz="1200" dirty="0"/>
              <a:t>, McCormick, Estabrook &amp; Cooper, P.C. </a:t>
            </a:r>
            <a:r>
              <a:rPr lang="en-US" sz="1200" b="1" dirty="0"/>
              <a:t>This is an online program.</a:t>
            </a:r>
            <a:endParaRPr lang="en-US" sz="12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i="1" u="sng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dirty="0"/>
              <a:t>Honoring Jewish Legacy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November 3 at 7-8pm - </a:t>
            </a:r>
            <a:r>
              <a:rPr lang="en-US" sz="1400" b="1" i="1" dirty="0"/>
              <a:t>The Tragic Story of the St. Louis through the Experience of One Family </a:t>
            </a:r>
            <a:endParaRPr lang="en-US" sz="1400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Featuring Adina Langer, Kennesaw State University Curator, Museum of History and Holocaust Education. </a:t>
            </a:r>
            <a:r>
              <a:rPr lang="en-US" sz="1200" b="1" dirty="0"/>
              <a:t>This is an online program.</a:t>
            </a:r>
            <a:endParaRPr lang="en-US" sz="12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i="1" u="sng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dirty="0"/>
              <a:t>Community Information Program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January 18 at 7-8pm - </a:t>
            </a:r>
            <a:r>
              <a:rPr lang="en-US" sz="1400" b="1" i="1" dirty="0"/>
              <a:t>Impact of Midterm Elections on Local Jewish Communities</a:t>
            </a:r>
            <a:r>
              <a:rPr lang="en-US" sz="1400" b="1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Featuring Benjamin Dworkin, Founding Director of the Rowan Institute for Public Policy and Citizenship (RIPPAC), Rowan University. </a:t>
            </a:r>
            <a:r>
              <a:rPr lang="en-US" sz="1200" b="1" dirty="0"/>
              <a:t>This is an online program.</a:t>
            </a:r>
            <a:endParaRPr lang="en-US" sz="12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/>
              <a:t> </a:t>
            </a:r>
            <a:endParaRPr lang="en-US" sz="1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/>
              <a:t> </a:t>
            </a:r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9B5F0-A41A-BF7A-8A23-775E52879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AF34A-2816-A19A-22AC-DE6B4216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51091B-8666-0580-9DA7-4CE9AFB2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22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EF1E1-6014-7317-235C-1300DEE0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Meeting Dates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91DF-BEE7-2954-F52F-27391820A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 Marketing Committee – Sep 19 at 1pm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Stewardship Committee – Sep 30 at 1pm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Strategic Planning Committee – Oct 6 at 7:30pm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Life &amp; Legacy Committee – Oct 14 at 1pm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Investment Committee – Dec 12 at 7pm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D1BBC9-0283-80F3-7E59-7A9C4EE1A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BEE58-FEBB-B749-E6F5-B9700031C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97503-02E4-D249-67AC-6C6DA95A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63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7E403-B2A3-4138-87A2-E63BA6CB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Events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D6437-5497-41A8-B7DB-DE06F53AB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October 9	JFCS Meals for Wheels annual bike ride</a:t>
            </a:r>
          </a:p>
          <a:p>
            <a:pPr marL="0" indent="0">
              <a:buNone/>
            </a:pPr>
            <a:r>
              <a:rPr lang="en-US" dirty="0"/>
              <a:t>October 16	JCC Sukkot Event</a:t>
            </a:r>
          </a:p>
          <a:p>
            <a:pPr marL="0" indent="0">
              <a:buNone/>
            </a:pPr>
            <a:r>
              <a:rPr lang="en-US" dirty="0"/>
              <a:t>October 19	Jewish Federation Campaign Kick-off Event</a:t>
            </a:r>
          </a:p>
          <a:p>
            <a:pPr marL="0" indent="0">
              <a:buNone/>
            </a:pPr>
            <a:r>
              <a:rPr lang="en-US" dirty="0"/>
              <a:t>November 5	Beth El Synagogue Fall Fundraiser</a:t>
            </a:r>
          </a:p>
          <a:p>
            <a:pPr marL="0" indent="0">
              <a:buNone/>
            </a:pPr>
            <a:r>
              <a:rPr lang="en-US" dirty="0"/>
              <a:t>December 8	AJC annual dinner honoring Michael and Lori Feldstein</a:t>
            </a:r>
          </a:p>
          <a:p>
            <a:pPr marL="0" indent="0">
              <a:buNone/>
            </a:pPr>
            <a:r>
              <a:rPr lang="en-US" dirty="0"/>
              <a:t>May 21, 2023	Jewish American Heritage Month Festival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E07FA9-8EBB-F389-9790-A8CCA90B9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9DB80-BFAE-F9E4-33F2-906513F2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74A4C-7496-C73D-F11A-954D0BB6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0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D9B6A-28D3-4B6F-B8A3-73D71412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and Welfare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05DC5-F130-4316-BAC0-54918F252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Mazel Tov to Howard and Janet Cohen on the marriage of daughter Shelley to Matt this past weekend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Mazel Tov to former Trustee Dan Brent and Sally Steinberg-Brent on the birth of new granddaughter, Jodie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Safe travels to Joyce and Jerry Kalstein on their extended trip to France. Bon Voyage!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3D2027-3DA4-7993-167A-8D2D61469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18E6C-A95C-0064-6CBE-1AD7C90D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36D4B2-9FAB-B39F-AAE9-7345D6BA1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72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background pattern">
            <a:extLst>
              <a:ext uri="{FF2B5EF4-FFF2-40B4-BE49-F238E27FC236}">
                <a16:creationId xmlns:a16="http://schemas.microsoft.com/office/drawing/2014/main" id="{957D1C3F-BCE2-3426-72AA-A1D169273C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79902" cy="6876089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FBB7C3-C2DF-25E3-07E3-C8C36F81B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1890" y="0"/>
            <a:ext cx="2857500" cy="3390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2C2D342-289E-D50B-9B54-028F70E76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3831" y="3484210"/>
            <a:ext cx="2857500" cy="33909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5BB4999-1248-5194-CD75-D2236A8EC0A3}"/>
              </a:ext>
            </a:extLst>
          </p:cNvPr>
          <p:cNvSpPr/>
          <p:nvPr/>
        </p:nvSpPr>
        <p:spPr>
          <a:xfrm>
            <a:off x="9343831" y="3144416"/>
            <a:ext cx="481304" cy="522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87B8B475-1FC6-F876-F852-3C4337551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D025FD8-D4F4-0BB9-7DC7-FAFFBB97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18</a:t>
            </a:fld>
            <a:endParaRPr lang="en-US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27D3A9A-CA37-42C0-B8AA-5FB182C3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602E4-FAC3-4B9E-8DDA-98BCDCC8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JCFGM 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41A1-A86C-4702-B98B-6E16D08E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47684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Foundation is organized to promote philanthropy and to further the charitable needs of the Jewish community, other charitable institutions, and community organizations.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512EA-25F9-02D9-7858-6644D29A6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FAEC32-108E-2A0F-84FC-FA014F33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45737C-00EA-303E-0FA6-F46EA341A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5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AC7B6-3A97-9CC1-ED03-C0BE0A24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5979C6B-F758-1605-A6B8-851388899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1800" dirty="0"/>
              <a:t>Call to order 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1800" dirty="0"/>
              <a:t>Guest Speaker: Arlene Schiff, National Director of the Life &amp; Legacy program, Harold Grinspoon Foundation 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1800" dirty="0"/>
              <a:t>Minutes of the June meeting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1800" dirty="0"/>
              <a:t>President’s report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sz="1800" dirty="0"/>
              <a:t>     Annual insurance review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sz="1800" dirty="0"/>
              <a:t>     Assets and Fund Activity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sz="1800" dirty="0"/>
              <a:t>     Federation grant for Life &amp; Legacy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sz="1800" dirty="0"/>
              <a:t>     Strategic Planning Update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1800" dirty="0"/>
              <a:t>Treasurer’s Report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5F3821F-8E42-2EC9-700C-D048B82FF13B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1800" dirty="0"/>
              <a:t>Technology committee report</a:t>
            </a:r>
          </a:p>
          <a:p>
            <a:pPr marL="230188" indent="-230188"/>
            <a:r>
              <a:rPr lang="en-US" sz="1800" dirty="0"/>
              <a:t>Committee Reports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sz="1800" dirty="0"/>
              <a:t>Investment committee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sz="1800" dirty="0"/>
              <a:t>Book Awards</a:t>
            </a:r>
          </a:p>
          <a:p>
            <a:pPr marL="341313" indent="-230188">
              <a:buFont typeface="Wingdings" panose="05000000000000000000" pitchFamily="2" charset="2"/>
              <a:buChar char="Ø"/>
            </a:pPr>
            <a:r>
              <a:rPr lang="en-US" sz="1800" dirty="0"/>
              <a:t>Marketing </a:t>
            </a:r>
          </a:p>
          <a:p>
            <a:pPr marL="230188" indent="-230188"/>
            <a:r>
              <a:rPr lang="en-US" sz="1800" dirty="0"/>
              <a:t>Upcoming Programs </a:t>
            </a:r>
          </a:p>
          <a:p>
            <a:pPr marL="230188" indent="-230188"/>
            <a:r>
              <a:rPr lang="en-US" sz="1800" dirty="0"/>
              <a:t>Upcoming Meetings </a:t>
            </a:r>
          </a:p>
          <a:p>
            <a:pPr marL="230188" indent="-230188"/>
            <a:r>
              <a:rPr lang="en-US" sz="1800" dirty="0"/>
              <a:t>Good and Welfare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5DE2F-277A-4A47-1301-DE7A0FA4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34A41-EDD1-93E7-EB86-0ED269A3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3</a:t>
            </a:fld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1A093EB-82EB-C994-FC22-820481EE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65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D3E0-4C0F-4CC7-AFD8-41A36DD7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427"/>
            <a:ext cx="10058400" cy="1450757"/>
          </a:xfrm>
        </p:spPr>
        <p:txBody>
          <a:bodyPr>
            <a:normAutofit/>
          </a:bodyPr>
          <a:lstStyle/>
          <a:p>
            <a:r>
              <a:rPr lang="en-US" sz="4400" dirty="0"/>
              <a:t>Funds and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73F3-DE91-4AD6-A2E2-D057F178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378"/>
            <a:ext cx="10515600" cy="42906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Number of Funds as of 9.9.22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	</a:t>
            </a:r>
            <a:r>
              <a:rPr lang="en-US" sz="1400" dirty="0">
                <a:solidFill>
                  <a:schemeClr val="tx1"/>
                </a:solidFill>
              </a:rPr>
              <a:t>Permanently Restricted		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Temporarily Restricted		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Custodial Funds		31  </a:t>
            </a:r>
            <a:r>
              <a:rPr lang="en-US" sz="1200" dirty="0">
                <a:solidFill>
                  <a:schemeClr val="tx1"/>
                </a:solidFill>
              </a:rPr>
              <a:t>(Four restricted funds have been re-classified as custodial funds.)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Donor Advised Funds		80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Foundation Funds	 	  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1" dirty="0">
                <a:solidFill>
                  <a:schemeClr val="tx1"/>
                </a:solidFill>
              </a:rPr>
              <a:t>Total		                     151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New Funds in FY23: 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Custodial Funds		 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Donor Advised Funds		  5 *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1" dirty="0">
                <a:solidFill>
                  <a:schemeClr val="tx1"/>
                </a:solidFill>
              </a:rPr>
              <a:t>Total			  6</a:t>
            </a:r>
            <a:endParaRPr lang="en-US" sz="1400" dirty="0">
              <a:solidFill>
                <a:schemeClr val="tx1"/>
              </a:solidFill>
            </a:endParaRPr>
          </a:p>
          <a:p>
            <a:pPr marL="914400" indent="-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tx1"/>
                </a:solidFill>
              </a:rPr>
              <a:t>	* One new DAF is our inaugural Mitzvah Match Fund, co-sponsored by Jewish Federation PMB and in partnership with JFCS , JCYF and the Foundation.  It is a giving opportunity presented to graduating seniors from the JCYF program with a lower fund balance requirement ($900 minimum), lower minimum grant threshold ($36), limitations on recommending grants, and a 5-year fee waiver.  The Foundation will contribute $180 to this fund and the Federation will contribute $360.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Contributions </a:t>
            </a:r>
            <a:r>
              <a:rPr lang="en-US" sz="1400" dirty="0">
                <a:solidFill>
                  <a:schemeClr val="tx1"/>
                </a:solidFill>
              </a:rPr>
              <a:t>(7.1.22 through 9.9.22):	$103,568</a:t>
            </a: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Grants </a:t>
            </a:r>
            <a:r>
              <a:rPr lang="en-US" sz="1400" dirty="0">
                <a:solidFill>
                  <a:schemeClr val="tx1"/>
                </a:solidFill>
              </a:rPr>
              <a:t>(7.1.22 through 9.9.22):		$433,434</a:t>
            </a: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Assets </a:t>
            </a:r>
            <a:r>
              <a:rPr lang="en-US" sz="1400" dirty="0">
                <a:solidFill>
                  <a:schemeClr val="tx1"/>
                </a:solidFill>
              </a:rPr>
              <a:t>(9.19.22)			$13,035,091.32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9B53E-7232-E73C-611E-DEC024847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6FF55-31A7-05D9-AE6E-958EB633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4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A3CCF-4C70-DD7B-E09C-E691099CA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98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CCBB4-5E2C-BAF5-8297-F94881B82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CB3F-2A28-5805-9760-9E016FDA2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881" y="1956830"/>
            <a:ext cx="10058400" cy="4023360"/>
          </a:xfrm>
        </p:spPr>
        <p:txBody>
          <a:bodyPr>
            <a:normAutofit fontScale="25000" lnSpcReduction="20000"/>
          </a:bodyPr>
          <a:lstStyle/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5600" b="1" dirty="0"/>
              <a:t>The New Mission Statement 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5600" b="1" dirty="0"/>
              <a:t>Annual Insurance Review</a:t>
            </a:r>
          </a:p>
          <a:p>
            <a:pPr marL="230188" lvl="1" indent="-230188">
              <a:buNone/>
            </a:pPr>
            <a:r>
              <a:rPr lang="en-US" sz="5600" dirty="0"/>
              <a:t>	Don Leibowitz (former trustee), Linda and Chip met with Jeff Perlman and Brian Anstock from CBIZ (formerly Borden and Perlman) on August 9 to review insurance coverage.  The recommendation was made for JCFGM to purchase non-owned auto coverage.  The premium is $54 year.  This covers exposure arising from people using personal vehicles while on Foundation business.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5600" b="1" dirty="0"/>
              <a:t>Federation Grant for Life &amp; Legacy</a:t>
            </a:r>
          </a:p>
          <a:p>
            <a:pPr marL="230188" lvl="1" indent="-230188">
              <a:buNone/>
            </a:pPr>
            <a:r>
              <a:rPr lang="en-US" sz="5600" dirty="0"/>
              <a:t>	Federation PMB held a round of grant allocations.  JCFGM was awarded $2,500 to fund community-wide programming to further the Life &amp; Legacy program. 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sz="5600" dirty="0"/>
              <a:t> </a:t>
            </a:r>
            <a:r>
              <a:rPr lang="en-US" sz="5600" b="1" dirty="0"/>
              <a:t>Strategic Planning Next Steps: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600" dirty="0"/>
              <a:t>The committee met on August 10</a:t>
            </a:r>
            <a:r>
              <a:rPr lang="en-US" sz="5600" baseline="30000" dirty="0"/>
              <a:t>th</a:t>
            </a:r>
            <a:r>
              <a:rPr lang="en-US" sz="5600" dirty="0"/>
              <a:t> and decided that JCFGM would move ahead on strategic planning with the board and staff taking key roles.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600" dirty="0">
                <a:cs typeface="Calibri"/>
              </a:rPr>
              <a:t>Committee recommendations:</a:t>
            </a:r>
          </a:p>
          <a:p>
            <a:pPr marL="573088" lvl="1" indent="-231775">
              <a:buFont typeface="Wingdings" panose="05000000000000000000" pitchFamily="2" charset="2"/>
              <a:buChar char="Ø"/>
            </a:pPr>
            <a:r>
              <a:rPr lang="en-US" sz="5600" dirty="0">
                <a:cs typeface="Calibri"/>
              </a:rPr>
              <a:t>Board task forces  will be formed, each with a staff member for support and staff representation on key aspects of the strategic plan.</a:t>
            </a:r>
          </a:p>
          <a:p>
            <a:pPr marL="573088" lvl="1" indent="-231775">
              <a:buFont typeface="Wingdings" panose="05000000000000000000" pitchFamily="2" charset="2"/>
              <a:buChar char="Ø"/>
            </a:pPr>
            <a:r>
              <a:rPr lang="en-US" sz="5600" dirty="0">
                <a:cs typeface="Calibri"/>
              </a:rPr>
              <a:t>The committee will be meeting on October 6</a:t>
            </a:r>
            <a:r>
              <a:rPr lang="en-US" sz="5600" baseline="30000" dirty="0">
                <a:cs typeface="Calibri"/>
              </a:rPr>
              <a:t>th</a:t>
            </a:r>
            <a:r>
              <a:rPr lang="en-US" sz="5600" dirty="0">
                <a:cs typeface="Calibri"/>
              </a:rPr>
              <a:t> to discuss the details of the plan and form the strategic planning task forces. The expectation is each board member will serve on 1 strategic plan task force. </a:t>
            </a:r>
          </a:p>
          <a:p>
            <a:pPr marL="573088" lvl="1" indent="-231775">
              <a:buFont typeface="Wingdings" panose="05000000000000000000" pitchFamily="2" charset="2"/>
              <a:buChar char="Ø"/>
            </a:pPr>
            <a:r>
              <a:rPr lang="en-US" sz="5600" dirty="0">
                <a:cs typeface="Calibri"/>
              </a:rPr>
              <a:t>The committee believes that the process and eventual outcome will be much more useful and meaningful with the input of the entire board through the task force process. </a:t>
            </a:r>
          </a:p>
          <a:p>
            <a:pPr marL="573088" lvl="1" indent="-231775">
              <a:buFont typeface="Wingdings" panose="05000000000000000000" pitchFamily="2" charset="2"/>
              <a:buChar char="Ø"/>
            </a:pPr>
            <a:r>
              <a:rPr lang="en-US" sz="5600" dirty="0">
                <a:cs typeface="Calibri"/>
              </a:rPr>
              <a:t>The timeline for task forces is October 2022 to March 2023 with a full report at a special board meeting in May.</a:t>
            </a:r>
          </a:p>
          <a:p>
            <a:pPr marL="573088" lvl="1" indent="-231775" algn="ctr">
              <a:buNone/>
            </a:pPr>
            <a:r>
              <a:rPr lang="en-US" sz="1600" dirty="0">
                <a:cs typeface="Calibri"/>
              </a:rPr>
              <a:t>    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1600" dirty="0">
              <a:cs typeface="Calibri"/>
            </a:endParaRPr>
          </a:p>
          <a:p>
            <a:pPr marL="201168" lvl="1" indent="0">
              <a:buNone/>
            </a:pPr>
            <a:r>
              <a:rPr lang="en-US" dirty="0">
                <a:cs typeface="Calibri"/>
              </a:rPr>
              <a:t>     </a:t>
            </a:r>
          </a:p>
          <a:p>
            <a:pPr marL="384048" lvl="2" indent="0">
              <a:buNone/>
            </a:pPr>
            <a:endParaRPr lang="en-US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7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7CC20-0B18-3761-0759-3B31DC77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64425-C268-1EC2-F979-1EE8A7D1A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5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54761E-69A1-6018-A1E8-34A384B9A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57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5BF40-457A-4913-8855-6B6C8744B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6F4625-C14E-B40A-A91A-23EAC56E6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2B9470-5E68-4E3C-30E6-57FE9293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AAC252-A04D-B4A2-33D4-1A78A5FD9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6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B5C5-9C4E-D766-E66F-66C49A57A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Committee Report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A8D15-858C-FDED-9781-C7E66418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EB9924-89CC-CF32-0D5C-701E9747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5B6FD8-7B83-0C04-329A-368B0EC00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8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B9E06-AD4C-A3E0-D52A-6C0C8F9AE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8E794-4273-ECDB-8BCE-AB4E4515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Investment Committee </a:t>
            </a:r>
          </a:p>
          <a:p>
            <a:pPr marL="0" indent="0">
              <a:buNone/>
            </a:pPr>
            <a:r>
              <a:rPr lang="en-US" dirty="0"/>
              <a:t>The Investment Committee met on September 12, 2022</a:t>
            </a:r>
          </a:p>
          <a:p>
            <a:pPr marL="341313" indent="-165100">
              <a:buFont typeface="Wingdings" panose="05000000000000000000" pitchFamily="2" charset="2"/>
              <a:buChar char="§"/>
            </a:pPr>
            <a:r>
              <a:rPr lang="en-US" dirty="0"/>
              <a:t>Assets as of August 31, 2022 were $13,342,401</a:t>
            </a:r>
          </a:p>
          <a:p>
            <a:pPr marL="341313" indent="-165100">
              <a:buFont typeface="Wingdings" panose="05000000000000000000" pitchFamily="2" charset="2"/>
              <a:buChar char="§"/>
            </a:pPr>
            <a:r>
              <a:rPr lang="en-US" dirty="0"/>
              <a:t>Returns for latest fiscal year to date (Sine June 30) are 2.12%, in line with the 70/30 benchmark return of 2.25%</a:t>
            </a:r>
          </a:p>
          <a:p>
            <a:pPr marL="341313" indent="-165100">
              <a:buFont typeface="Wingdings" panose="05000000000000000000" pitchFamily="2" charset="2"/>
              <a:buChar char="§"/>
            </a:pPr>
            <a:r>
              <a:rPr lang="en-US" dirty="0"/>
              <a:t>Last October (2021) JCFGM added Inflation Protected Bonds to our portfolio and that has been an extremely beneficial move, adding 1% to portfolio performance. The committee is reviewing that position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5EE0E-E3A6-B18C-674E-65C37BFB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061D-40A1-861C-FC5C-6A3D604F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77E26D-78E0-8A51-972D-6BD331CEC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15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FE209-2975-4960-6C52-BFE16265F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Investment Committee report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8C8919-8C5F-762E-E00D-90C353019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28" y="2135681"/>
            <a:ext cx="11026544" cy="25866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F6193E8-6972-733B-18F2-2D09595AE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Foundation is organized to promote philanthropy and to further the charitable needs of the Jewish community, other charitable institutions, and community organizations. 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2B7E971-E6DF-79E7-4026-66E493F7A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DB88-94AF-4B33-834B-7FF3EF6EE816}" type="slidenum">
              <a:rPr lang="en-US" smtClean="0"/>
              <a:t>9</a:t>
            </a:fld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21519D34-B5CB-2B5C-EF28-8538555A4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755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9db891-9a93-4d8f-b316-53a9f4a8df72">
      <Terms xmlns="http://schemas.microsoft.com/office/infopath/2007/PartnerControls"/>
    </lcf76f155ced4ddcb4097134ff3c332f>
    <TaxCatchAll xmlns="f93fbb25-3d89-4e16-a786-6d19e436c58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4E36C724E56041AD41E340EF8BC4A6" ma:contentTypeVersion="16" ma:contentTypeDescription="Create a new document." ma:contentTypeScope="" ma:versionID="dc34472e50683122fb1dcccb4fec0486">
  <xsd:schema xmlns:xsd="http://www.w3.org/2001/XMLSchema" xmlns:xs="http://www.w3.org/2001/XMLSchema" xmlns:p="http://schemas.microsoft.com/office/2006/metadata/properties" xmlns:ns2="8d9db891-9a93-4d8f-b316-53a9f4a8df72" xmlns:ns3="f93fbb25-3d89-4e16-a786-6d19e436c58f" targetNamespace="http://schemas.microsoft.com/office/2006/metadata/properties" ma:root="true" ma:fieldsID="bae6a76b2dbf067eb4f5c76b9141abef" ns2:_="" ns3:_="">
    <xsd:import namespace="8d9db891-9a93-4d8f-b316-53a9f4a8df72"/>
    <xsd:import namespace="f93fbb25-3d89-4e16-a786-6d19e436c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db891-9a93-4d8f-b316-53a9f4a8d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c0c85a-fd33-4616-9e22-b9090b4821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3fbb25-3d89-4e16-a786-6d19e436c58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4d8db-7a85-4fc9-b2c2-d70464f7a73e}" ma:internalName="TaxCatchAll" ma:showField="CatchAllData" ma:web="f93fbb25-3d89-4e16-a786-6d19e436c5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6CCF32-6DE8-4D64-A862-F766B49DA2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082A38-B8EB-44BF-A744-024298B19351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8d9db891-9a93-4d8f-b316-53a9f4a8df72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f93fbb25-3d89-4e16-a786-6d19e436c58f"/>
  </ds:schemaRefs>
</ds:datastoreItem>
</file>

<file path=customXml/itemProps3.xml><?xml version="1.0" encoding="utf-8"?>
<ds:datastoreItem xmlns:ds="http://schemas.openxmlformats.org/officeDocument/2006/customXml" ds:itemID="{5DD5D811-6901-4E95-ABEC-690099E19A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9db891-9a93-4d8f-b316-53a9f4a8df72"/>
    <ds:schemaRef ds:uri="f93fbb25-3d89-4e16-a786-6d19e436c5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6285</TotalTime>
  <Words>1952</Words>
  <Application>Microsoft Office PowerPoint</Application>
  <PresentationFormat>Widescreen</PresentationFormat>
  <Paragraphs>196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Retrospect</vt:lpstr>
      <vt:lpstr>JCFGM Board of Trustees Meeting</vt:lpstr>
      <vt:lpstr>JCFGM Mission Statement</vt:lpstr>
      <vt:lpstr>Agenda</vt:lpstr>
      <vt:lpstr>Funds and Assets</vt:lpstr>
      <vt:lpstr>President’s Report </vt:lpstr>
      <vt:lpstr>Treasurer’s report </vt:lpstr>
      <vt:lpstr>Technology Committee Report</vt:lpstr>
      <vt:lpstr>Committee reports</vt:lpstr>
      <vt:lpstr> Investment Committee report</vt:lpstr>
      <vt:lpstr> Investment Committee report</vt:lpstr>
      <vt:lpstr>Committee reports</vt:lpstr>
      <vt:lpstr>Committee reports (Cont’d)</vt:lpstr>
      <vt:lpstr>Life &amp; Legacy </vt:lpstr>
      <vt:lpstr>Jewish Community Foundation 2022-2023 Confirmed Programs</vt:lpstr>
      <vt:lpstr>Committee Meeting Dates </vt:lpstr>
      <vt:lpstr>Community Events </vt:lpstr>
      <vt:lpstr>Good and Welfare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JCFGM Executive Committee</dc:title>
  <dc:creator>Chip Loeb</dc:creator>
  <cp:lastModifiedBy>Linda Meisel</cp:lastModifiedBy>
  <cp:revision>31</cp:revision>
  <dcterms:created xsi:type="dcterms:W3CDTF">2022-04-24T16:56:59Z</dcterms:created>
  <dcterms:modified xsi:type="dcterms:W3CDTF">2022-09-19T18:44:24Z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0x010100384E36C724E56041AD41E340EF8BC4A6</vt:lpwstr>
  </property>
  <property fmtid="{D5CDD505-2E9C-101B-9397-08002B2CF9AE}" pid="3" name="MediaServiceImageTags">
    <vt:lpwstr/>
  </property>
</Properties>
</file>