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6" r:id="rId5"/>
    <p:sldId id="257" r:id="rId6"/>
    <p:sldId id="258" r:id="rId7"/>
    <p:sldId id="341" r:id="rId8"/>
    <p:sldId id="360" r:id="rId9"/>
    <p:sldId id="365" r:id="rId10"/>
    <p:sldId id="366" r:id="rId11"/>
    <p:sldId id="367" r:id="rId12"/>
    <p:sldId id="340" r:id="rId13"/>
    <p:sldId id="361" r:id="rId14"/>
    <p:sldId id="347" r:id="rId15"/>
    <p:sldId id="356" r:id="rId16"/>
    <p:sldId id="342" r:id="rId17"/>
    <p:sldId id="344" r:id="rId18"/>
    <p:sldId id="343" r:id="rId19"/>
    <p:sldId id="346" r:id="rId20"/>
    <p:sldId id="345" r:id="rId21"/>
    <p:sldId id="337" r:id="rId22"/>
    <p:sldId id="352" r:id="rId23"/>
    <p:sldId id="355" r:id="rId24"/>
    <p:sldId id="331" r:id="rId25"/>
    <p:sldId id="335" r:id="rId26"/>
    <p:sldId id="338" r:id="rId27"/>
    <p:sldId id="339" r:id="rId28"/>
    <p:sldId id="333" r:id="rId29"/>
    <p:sldId id="359" r:id="rId30"/>
    <p:sldId id="332" r:id="rId31"/>
    <p:sldId id="350" r:id="rId32"/>
    <p:sldId id="351" r:id="rId3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3333" autoAdjust="0"/>
  </p:normalViewPr>
  <p:slideViewPr>
    <p:cSldViewPr>
      <p:cViewPr varScale="1">
        <p:scale>
          <a:sx n="104" d="100"/>
          <a:sy n="104" d="100"/>
        </p:scale>
        <p:origin x="1740"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1CF330F-9918-4517-9EAB-D23BBCECCE7E}" type="datetimeFigureOut">
              <a:rPr lang="en-US" smtClean="0"/>
              <a:pPr/>
              <a:t>6/15/2022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EFCAAA8-8B57-49AE-B0D2-C250ABE029E9}" type="slidenum">
              <a:rPr lang="en-US" smtClean="0"/>
              <a:pPr/>
              <a:t>‹#›</a:t>
            </a:fld>
            <a:endParaRPr lang="en-US"/>
          </a:p>
        </p:txBody>
      </p:sp>
    </p:spTree>
    <p:extLst>
      <p:ext uri="{BB962C8B-B14F-4D97-AF65-F5344CB8AC3E}">
        <p14:creationId xmlns:p14="http://schemas.microsoft.com/office/powerpoint/2010/main" val="2577623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FCAAA8-8B57-49AE-B0D2-C250ABE029E9}" type="slidenum">
              <a:rPr lang="en-US" smtClean="0"/>
              <a:pPr/>
              <a:t>28</a:t>
            </a:fld>
            <a:endParaRPr lang="en-US"/>
          </a:p>
        </p:txBody>
      </p:sp>
    </p:spTree>
    <p:extLst>
      <p:ext uri="{BB962C8B-B14F-4D97-AF65-F5344CB8AC3E}">
        <p14:creationId xmlns:p14="http://schemas.microsoft.com/office/powerpoint/2010/main" val="45712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EC83BA-15EE-4A11-93EA-4A762FD9F588}"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9051A-45B8-47C5-9CED-77AFB2B704FF}"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38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EC83BA-15EE-4A11-93EA-4A762FD9F588}"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9051A-45B8-47C5-9CED-77AFB2B704FF}" type="slidenum">
              <a:rPr lang="en-US" smtClean="0"/>
              <a:pPr/>
              <a:t>‹#›</a:t>
            </a:fld>
            <a:endParaRPr lang="en-US"/>
          </a:p>
        </p:txBody>
      </p:sp>
    </p:spTree>
    <p:extLst>
      <p:ext uri="{BB962C8B-B14F-4D97-AF65-F5344CB8AC3E}">
        <p14:creationId xmlns:p14="http://schemas.microsoft.com/office/powerpoint/2010/main" val="71679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EC83BA-15EE-4A11-93EA-4A762FD9F588}"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9051A-45B8-47C5-9CED-77AFB2B704FF}" type="slidenum">
              <a:rPr lang="en-US" smtClean="0"/>
              <a:pPr/>
              <a:t>‹#›</a:t>
            </a:fld>
            <a:endParaRPr lang="en-US"/>
          </a:p>
        </p:txBody>
      </p:sp>
    </p:spTree>
    <p:extLst>
      <p:ext uri="{BB962C8B-B14F-4D97-AF65-F5344CB8AC3E}">
        <p14:creationId xmlns:p14="http://schemas.microsoft.com/office/powerpoint/2010/main" val="39797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EC83BA-15EE-4A11-93EA-4A762FD9F588}"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9051A-45B8-47C5-9CED-77AFB2B704FF}" type="slidenum">
              <a:rPr lang="en-US" smtClean="0"/>
              <a:pPr/>
              <a:t>‹#›</a:t>
            </a:fld>
            <a:endParaRPr lang="en-US"/>
          </a:p>
        </p:txBody>
      </p:sp>
      <p:pic>
        <p:nvPicPr>
          <p:cNvPr id="7" name="Picture 6">
            <a:extLst>
              <a:ext uri="{FF2B5EF4-FFF2-40B4-BE49-F238E27FC236}">
                <a16:creationId xmlns:a16="http://schemas.microsoft.com/office/drawing/2014/main" id="{0A8CB477-3CFA-46D8-8D81-6CA65D348DCF}"/>
              </a:ext>
            </a:extLst>
          </p:cNvPr>
          <p:cNvPicPr>
            <a:picLocks noChangeAspect="1"/>
          </p:cNvPicPr>
          <p:nvPr userDrawn="1"/>
        </p:nvPicPr>
        <p:blipFill>
          <a:blip r:embed="rId2" cstate="print"/>
          <a:stretch>
            <a:fillRect/>
          </a:stretch>
        </p:blipFill>
        <p:spPr>
          <a:xfrm>
            <a:off x="6553200" y="409736"/>
            <a:ext cx="2188654" cy="579170"/>
          </a:xfrm>
          <a:prstGeom prst="rect">
            <a:avLst/>
          </a:prstGeom>
        </p:spPr>
      </p:pic>
    </p:spTree>
    <p:extLst>
      <p:ext uri="{BB962C8B-B14F-4D97-AF65-F5344CB8AC3E}">
        <p14:creationId xmlns:p14="http://schemas.microsoft.com/office/powerpoint/2010/main" val="45218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EC83BA-15EE-4A11-93EA-4A762FD9F588}"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9051A-45B8-47C5-9CED-77AFB2B704FF}"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44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EC83BA-15EE-4A11-93EA-4A762FD9F588}" type="datetimeFigureOut">
              <a:rPr lang="en-US" smtClean="0"/>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9051A-45B8-47C5-9CED-77AFB2B704FF}" type="slidenum">
              <a:rPr lang="en-US" smtClean="0"/>
              <a:pPr/>
              <a:t>‹#›</a:t>
            </a:fld>
            <a:endParaRPr lang="en-US"/>
          </a:p>
        </p:txBody>
      </p:sp>
    </p:spTree>
    <p:extLst>
      <p:ext uri="{BB962C8B-B14F-4D97-AF65-F5344CB8AC3E}">
        <p14:creationId xmlns:p14="http://schemas.microsoft.com/office/powerpoint/2010/main" val="229673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EC83BA-15EE-4A11-93EA-4A762FD9F588}" type="datetimeFigureOut">
              <a:rPr lang="en-US" smtClean="0"/>
              <a:pPr/>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89051A-45B8-47C5-9CED-77AFB2B704FF}" type="slidenum">
              <a:rPr lang="en-US" smtClean="0"/>
              <a:pPr/>
              <a:t>‹#›</a:t>
            </a:fld>
            <a:endParaRPr lang="en-US"/>
          </a:p>
        </p:txBody>
      </p:sp>
    </p:spTree>
    <p:extLst>
      <p:ext uri="{BB962C8B-B14F-4D97-AF65-F5344CB8AC3E}">
        <p14:creationId xmlns:p14="http://schemas.microsoft.com/office/powerpoint/2010/main" val="3051975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EC83BA-15EE-4A11-93EA-4A762FD9F588}" type="datetimeFigureOut">
              <a:rPr lang="en-US" smtClean="0"/>
              <a:pPr/>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89051A-45B8-47C5-9CED-77AFB2B704FF}" type="slidenum">
              <a:rPr lang="en-US" smtClean="0"/>
              <a:pPr/>
              <a:t>‹#›</a:t>
            </a:fld>
            <a:endParaRPr lang="en-US"/>
          </a:p>
        </p:txBody>
      </p:sp>
    </p:spTree>
    <p:extLst>
      <p:ext uri="{BB962C8B-B14F-4D97-AF65-F5344CB8AC3E}">
        <p14:creationId xmlns:p14="http://schemas.microsoft.com/office/powerpoint/2010/main" val="48346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CEC83BA-15EE-4A11-93EA-4A762FD9F588}" type="datetimeFigureOut">
              <a:rPr lang="en-US" smtClean="0"/>
              <a:pPr/>
              <a:t>6/15/2022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D89051A-45B8-47C5-9CED-77AFB2B704FF}" type="slidenum">
              <a:rPr lang="en-US" smtClean="0"/>
              <a:pPr/>
              <a:t>‹#›</a:t>
            </a:fld>
            <a:endParaRPr lang="en-US"/>
          </a:p>
        </p:txBody>
      </p:sp>
    </p:spTree>
    <p:extLst>
      <p:ext uri="{BB962C8B-B14F-4D97-AF65-F5344CB8AC3E}">
        <p14:creationId xmlns:p14="http://schemas.microsoft.com/office/powerpoint/2010/main" val="377743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CEC83BA-15EE-4A11-93EA-4A762FD9F588}" type="datetimeFigureOut">
              <a:rPr lang="en-US" smtClean="0"/>
              <a:pPr/>
              <a:t>6/15/2022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89051A-45B8-47C5-9CED-77AFB2B704FF}" type="slidenum">
              <a:rPr lang="en-US" smtClean="0"/>
              <a:pPr/>
              <a:t>‹#›</a:t>
            </a:fld>
            <a:endParaRPr lang="en-US"/>
          </a:p>
        </p:txBody>
      </p:sp>
    </p:spTree>
    <p:extLst>
      <p:ext uri="{BB962C8B-B14F-4D97-AF65-F5344CB8AC3E}">
        <p14:creationId xmlns:p14="http://schemas.microsoft.com/office/powerpoint/2010/main" val="300093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EC83BA-15EE-4A11-93EA-4A762FD9F588}" type="datetimeFigureOut">
              <a:rPr lang="en-US" smtClean="0"/>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9051A-45B8-47C5-9CED-77AFB2B704FF}" type="slidenum">
              <a:rPr lang="en-US" smtClean="0"/>
              <a:pPr/>
              <a:t>‹#›</a:t>
            </a:fld>
            <a:endParaRPr lang="en-US"/>
          </a:p>
        </p:txBody>
      </p:sp>
    </p:spTree>
    <p:extLst>
      <p:ext uri="{BB962C8B-B14F-4D97-AF65-F5344CB8AC3E}">
        <p14:creationId xmlns:p14="http://schemas.microsoft.com/office/powerpoint/2010/main" val="4078373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CEC83BA-15EE-4A11-93EA-4A762FD9F588}" type="datetimeFigureOut">
              <a:rPr lang="en-US" smtClean="0"/>
              <a:pPr/>
              <a:t>6/15/2022</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D89051A-45B8-47C5-9CED-77AFB2B704FF}"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091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Jewish Community Foundation of Greater Mercer </a:t>
            </a:r>
          </a:p>
        </p:txBody>
      </p:sp>
      <p:sp>
        <p:nvSpPr>
          <p:cNvPr id="3" name="Subtitle 2"/>
          <p:cNvSpPr>
            <a:spLocks noGrp="1"/>
          </p:cNvSpPr>
          <p:nvPr>
            <p:ph type="subTitle" idx="1"/>
          </p:nvPr>
        </p:nvSpPr>
        <p:spPr/>
        <p:txBody>
          <a:bodyPr>
            <a:normAutofit fontScale="92500" lnSpcReduction="10000"/>
          </a:bodyPr>
          <a:lstStyle/>
          <a:p>
            <a:r>
              <a:rPr lang="en-US" dirty="0"/>
              <a:t>Board of Trustees  annual Board Meeting via zoom</a:t>
            </a:r>
          </a:p>
          <a:p>
            <a:r>
              <a:rPr lang="en-US" dirty="0"/>
              <a:t>Monday, June 23, 2022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224F-C4D2-9BE3-8666-A11DA60BF4E7}"/>
              </a:ext>
            </a:extLst>
          </p:cNvPr>
          <p:cNvSpPr>
            <a:spLocks noGrp="1"/>
          </p:cNvSpPr>
          <p:nvPr>
            <p:ph type="title"/>
          </p:nvPr>
        </p:nvSpPr>
        <p:spPr/>
        <p:txBody>
          <a:bodyPr/>
          <a:lstStyle/>
          <a:p>
            <a:r>
              <a:rPr lang="en-US" dirty="0"/>
              <a:t>FY 22 Highlights</a:t>
            </a:r>
          </a:p>
        </p:txBody>
      </p:sp>
      <p:sp>
        <p:nvSpPr>
          <p:cNvPr id="3" name="Content Placeholder 2">
            <a:extLst>
              <a:ext uri="{FF2B5EF4-FFF2-40B4-BE49-F238E27FC236}">
                <a16:creationId xmlns:a16="http://schemas.microsoft.com/office/drawing/2014/main" id="{E5916447-31ED-6E19-EB6E-F8AA7EF6A80D}"/>
              </a:ext>
            </a:extLst>
          </p:cNvPr>
          <p:cNvSpPr>
            <a:spLocks noGrp="1"/>
          </p:cNvSpPr>
          <p:nvPr>
            <p:ph idx="1"/>
          </p:nvPr>
        </p:nvSpPr>
        <p:spPr/>
        <p:txBody>
          <a:bodyPr>
            <a:normAutofit fontScale="47500" lnSpcReduction="20000"/>
          </a:bodyPr>
          <a:lstStyle/>
          <a:p>
            <a:pPr>
              <a:buFont typeface="Wingdings" panose="05000000000000000000" pitchFamily="2" charset="2"/>
              <a:buChar char="Ø"/>
            </a:pPr>
            <a:r>
              <a:rPr lang="en-US" sz="2500" dirty="0"/>
              <a:t>Life &amp; Legacy: </a:t>
            </a:r>
          </a:p>
          <a:p>
            <a:pPr marL="0" indent="0">
              <a:buNone/>
            </a:pPr>
            <a:r>
              <a:rPr lang="en-US" sz="2500" dirty="0"/>
              <a:t>     a. Gail Littman Award to Amy Zacks</a:t>
            </a:r>
          </a:p>
          <a:p>
            <a:pPr marL="0" indent="0">
              <a:buNone/>
            </a:pPr>
            <a:r>
              <a:rPr lang="en-US" sz="2500" dirty="0"/>
              <a:t>      b. Each One Reach One –  </a:t>
            </a:r>
            <a:r>
              <a:rPr lang="en-US" sz="2500" dirty="0">
                <a:solidFill>
                  <a:srgbClr val="FF0000"/>
                </a:solidFill>
              </a:rPr>
              <a:t>xx </a:t>
            </a:r>
            <a:r>
              <a:rPr lang="en-US" sz="2500" dirty="0"/>
              <a:t>new promises to the community and 3 community partners, Beth El Synagogue, Congregation Beth Chaim and The Jewish Center each received $2000 as incentive grants </a:t>
            </a:r>
          </a:p>
          <a:p>
            <a:pPr marL="0" indent="0">
              <a:buNone/>
            </a:pPr>
            <a:r>
              <a:rPr lang="en-US" sz="2500" dirty="0"/>
              <a:t>       c. Launching of Life &amp; Legacy Plus with 11 Partners </a:t>
            </a:r>
          </a:p>
          <a:p>
            <a:pPr>
              <a:buFont typeface="Wingdings" panose="05000000000000000000" pitchFamily="2" charset="2"/>
              <a:buChar char="Ø"/>
            </a:pPr>
            <a:r>
              <a:rPr lang="en-US" sz="2500" dirty="0"/>
              <a:t>  Community Programs –</a:t>
            </a:r>
            <a:r>
              <a:rPr lang="en-US" sz="2500" dirty="0">
                <a:solidFill>
                  <a:srgbClr val="FF0000"/>
                </a:solidFill>
              </a:rPr>
              <a:t>Please add number of attendees</a:t>
            </a:r>
            <a:endParaRPr lang="en-US" sz="2500" dirty="0"/>
          </a:p>
          <a:p>
            <a:pPr marL="0" indent="0">
              <a:buNone/>
            </a:pPr>
            <a:r>
              <a:rPr lang="en-US" sz="2500" dirty="0"/>
              <a:t>       a. Train Near </a:t>
            </a:r>
            <a:r>
              <a:rPr lang="en-US" sz="2500" dirty="0" err="1"/>
              <a:t>Madeburg</a:t>
            </a:r>
            <a:r>
              <a:rPr lang="en-US" sz="2500" dirty="0"/>
              <a:t> </a:t>
            </a:r>
          </a:p>
          <a:p>
            <a:pPr marL="0" indent="0">
              <a:buNone/>
            </a:pPr>
            <a:r>
              <a:rPr lang="en-US" sz="2500" dirty="0"/>
              <a:t>        b. Democrats, Republicans and The Jewish Community</a:t>
            </a:r>
          </a:p>
          <a:p>
            <a:pPr marL="0" indent="0">
              <a:buNone/>
            </a:pPr>
            <a:r>
              <a:rPr lang="en-US" sz="2500" dirty="0"/>
              <a:t>        c. The All American Game: Jews and Baseball</a:t>
            </a:r>
          </a:p>
          <a:p>
            <a:pPr marL="0" indent="0">
              <a:buNone/>
            </a:pPr>
            <a:r>
              <a:rPr lang="en-US" sz="2500" dirty="0"/>
              <a:t>        d. The Legacy of the Eight Jewish Supreme Court Justices </a:t>
            </a:r>
          </a:p>
          <a:p>
            <a:pPr>
              <a:buFont typeface="Wingdings" panose="05000000000000000000" pitchFamily="2" charset="2"/>
              <a:buChar char="Ø"/>
            </a:pPr>
            <a:r>
              <a:rPr lang="en-US" sz="2500" dirty="0"/>
              <a:t> Life &amp; Legacy Workshops for partners</a:t>
            </a:r>
          </a:p>
          <a:p>
            <a:pPr>
              <a:buFont typeface="Wingdings" panose="05000000000000000000" pitchFamily="2" charset="2"/>
              <a:buChar char="Ø"/>
            </a:pPr>
            <a:r>
              <a:rPr lang="en-US" sz="2500" dirty="0"/>
              <a:t>JFEDSHAW Partnership---</a:t>
            </a:r>
            <a:r>
              <a:rPr lang="en-US" sz="2500" dirty="0">
                <a:solidFill>
                  <a:srgbClr val="FF0000"/>
                </a:solidFill>
              </a:rPr>
              <a:t>xx promises</a:t>
            </a:r>
            <a:endParaRPr lang="en-US" sz="2500" dirty="0"/>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618673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F244-3B65-42AC-AE59-FD7B578F4DA3}"/>
              </a:ext>
            </a:extLst>
          </p:cNvPr>
          <p:cNvSpPr>
            <a:spLocks noGrp="1"/>
          </p:cNvSpPr>
          <p:nvPr>
            <p:ph type="title"/>
          </p:nvPr>
        </p:nvSpPr>
        <p:spPr/>
        <p:txBody>
          <a:bodyPr/>
          <a:lstStyle/>
          <a:p>
            <a:r>
              <a:rPr lang="en-US" dirty="0"/>
              <a:t>FY 2022 Highlights</a:t>
            </a:r>
          </a:p>
        </p:txBody>
      </p:sp>
      <p:sp>
        <p:nvSpPr>
          <p:cNvPr id="3" name="Content Placeholder 2">
            <a:extLst>
              <a:ext uri="{FF2B5EF4-FFF2-40B4-BE49-F238E27FC236}">
                <a16:creationId xmlns:a16="http://schemas.microsoft.com/office/drawing/2014/main" id="{59C1CD1B-1DCB-44D1-9455-04547592E711}"/>
              </a:ext>
            </a:extLst>
          </p:cNvPr>
          <p:cNvSpPr>
            <a:spLocks noGrp="1"/>
          </p:cNvSpPr>
          <p:nvPr>
            <p:ph idx="1"/>
          </p:nvPr>
        </p:nvSpPr>
        <p:spPr/>
        <p:txBody>
          <a:bodyPr>
            <a:normAutofit/>
          </a:bodyPr>
          <a:lstStyle/>
          <a:p>
            <a:pPr marL="0" indent="0">
              <a:lnSpc>
                <a:spcPct val="120000"/>
              </a:lnSpc>
              <a:buNone/>
            </a:pPr>
            <a:endParaRPr lang="en-US" dirty="0">
              <a:solidFill>
                <a:schemeClr val="tx1">
                  <a:lumMod val="95000"/>
                  <a:lumOff val="5000"/>
                </a:schemeClr>
              </a:solidFill>
            </a:endParaRPr>
          </a:p>
          <a:p>
            <a:pPr>
              <a:lnSpc>
                <a:spcPct val="120000"/>
              </a:lnSpc>
              <a:buFont typeface="Wingdings" panose="05000000000000000000" pitchFamily="2" charset="2"/>
              <a:buChar char="Ø"/>
            </a:pPr>
            <a:r>
              <a:rPr lang="en-US" dirty="0"/>
              <a:t>Social media Campaigns</a:t>
            </a:r>
          </a:p>
          <a:p>
            <a:pPr marL="0" indent="0">
              <a:lnSpc>
                <a:spcPct val="120000"/>
              </a:lnSpc>
              <a:buNone/>
            </a:pPr>
            <a:r>
              <a:rPr lang="en-US" dirty="0"/>
              <a:t>     1. Why I made a Legacy promise videos</a:t>
            </a:r>
          </a:p>
          <a:p>
            <a:pPr marL="0" indent="0">
              <a:lnSpc>
                <a:spcPct val="120000"/>
              </a:lnSpc>
              <a:buNone/>
            </a:pPr>
            <a:r>
              <a:rPr lang="en-US" dirty="0"/>
              <a:t>      2. Why I opened a DAF at JCFGM print and video</a:t>
            </a:r>
          </a:p>
        </p:txBody>
      </p:sp>
    </p:spTree>
    <p:extLst>
      <p:ext uri="{BB962C8B-B14F-4D97-AF65-F5344CB8AC3E}">
        <p14:creationId xmlns:p14="http://schemas.microsoft.com/office/powerpoint/2010/main" val="385283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F244-3B65-42AC-AE59-FD7B578F4DA3}"/>
              </a:ext>
            </a:extLst>
          </p:cNvPr>
          <p:cNvSpPr>
            <a:spLocks noGrp="1"/>
          </p:cNvSpPr>
          <p:nvPr>
            <p:ph type="title"/>
          </p:nvPr>
        </p:nvSpPr>
        <p:spPr/>
        <p:txBody>
          <a:bodyPr/>
          <a:lstStyle/>
          <a:p>
            <a:r>
              <a:rPr lang="en-US" dirty="0"/>
              <a:t>FY 2022 Highlights</a:t>
            </a:r>
          </a:p>
        </p:txBody>
      </p:sp>
      <p:sp>
        <p:nvSpPr>
          <p:cNvPr id="3" name="Content Placeholder 2">
            <a:extLst>
              <a:ext uri="{FF2B5EF4-FFF2-40B4-BE49-F238E27FC236}">
                <a16:creationId xmlns:a16="http://schemas.microsoft.com/office/drawing/2014/main" id="{59C1CD1B-1DCB-44D1-9455-04547592E711}"/>
              </a:ext>
            </a:extLst>
          </p:cNvPr>
          <p:cNvSpPr>
            <a:spLocks noGrp="1"/>
          </p:cNvSpPr>
          <p:nvPr>
            <p:ph idx="1"/>
          </p:nvPr>
        </p:nvSpPr>
        <p:spPr/>
        <p:txBody>
          <a:bodyPr>
            <a:normAutofit/>
          </a:bodyPr>
          <a:lstStyle/>
          <a:p>
            <a:pPr marL="461963" indent="-461963">
              <a:lnSpc>
                <a:spcPct val="120000"/>
              </a:lnSpc>
              <a:buFont typeface="Wingdings" panose="05000000000000000000" pitchFamily="2" charset="2"/>
              <a:buChar char="§"/>
            </a:pPr>
            <a:r>
              <a:rPr lang="en-US" sz="3600" dirty="0"/>
              <a:t>Graphs </a:t>
            </a:r>
          </a:p>
        </p:txBody>
      </p:sp>
    </p:spTree>
    <p:extLst>
      <p:ext uri="{BB962C8B-B14F-4D97-AF65-F5344CB8AC3E}">
        <p14:creationId xmlns:p14="http://schemas.microsoft.com/office/powerpoint/2010/main" val="268008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F6B9-7540-47EA-B937-A5D8A26A780A}"/>
              </a:ext>
            </a:extLst>
          </p:cNvPr>
          <p:cNvSpPr>
            <a:spLocks noGrp="1"/>
          </p:cNvSpPr>
          <p:nvPr>
            <p:ph type="title"/>
          </p:nvPr>
        </p:nvSpPr>
        <p:spPr/>
        <p:txBody>
          <a:bodyPr/>
          <a:lstStyle/>
          <a:p>
            <a:r>
              <a:rPr lang="en-US" dirty="0"/>
              <a:t>FY22 Highlights</a:t>
            </a:r>
          </a:p>
        </p:txBody>
      </p:sp>
      <p:sp>
        <p:nvSpPr>
          <p:cNvPr id="3" name="Content Placeholder 2">
            <a:extLst>
              <a:ext uri="{FF2B5EF4-FFF2-40B4-BE49-F238E27FC236}">
                <a16:creationId xmlns:a16="http://schemas.microsoft.com/office/drawing/2014/main" id="{0706EF18-C018-4E13-9788-F049EEB61B45}"/>
              </a:ext>
            </a:extLst>
          </p:cNvPr>
          <p:cNvSpPr>
            <a:spLocks noGrp="1"/>
          </p:cNvSpPr>
          <p:nvPr>
            <p:ph idx="1"/>
          </p:nvPr>
        </p:nvSpPr>
        <p:spPr>
          <a:xfrm>
            <a:off x="914400" y="1840353"/>
            <a:ext cx="7452360" cy="821266"/>
          </a:xfrm>
        </p:spPr>
        <p:txBody>
          <a:bodyPr>
            <a:normAutofit fontScale="70000" lnSpcReduction="20000"/>
          </a:bodyPr>
          <a:lstStyle/>
          <a:p>
            <a:pPr algn="ctr">
              <a:lnSpc>
                <a:spcPct val="100000"/>
              </a:lnSpc>
            </a:pPr>
            <a:r>
              <a:rPr lang="en-US" dirty="0"/>
              <a:t>From July 1, 2020 through May 31, 2021, there were </a:t>
            </a:r>
            <a:r>
              <a:rPr lang="en-US" b="1" dirty="0"/>
              <a:t>80 contributions </a:t>
            </a:r>
            <a:r>
              <a:rPr lang="en-US" dirty="0"/>
              <a:t>to </a:t>
            </a:r>
            <a:r>
              <a:rPr lang="en-US" b="1" dirty="0"/>
              <a:t>33 JCFGM funds</a:t>
            </a:r>
            <a:r>
              <a:rPr lang="en-US" dirty="0"/>
              <a:t>, totaling </a:t>
            </a:r>
            <a:r>
              <a:rPr lang="en-US" b="1" dirty="0"/>
              <a:t>$3,002,421</a:t>
            </a:r>
            <a:r>
              <a:rPr lang="en-US" dirty="0"/>
              <a:t>. </a:t>
            </a:r>
          </a:p>
          <a:p>
            <a:pPr algn="ctr">
              <a:lnSpc>
                <a:spcPct val="100000"/>
              </a:lnSpc>
            </a:pPr>
            <a:r>
              <a:rPr lang="en-US" dirty="0">
                <a:solidFill>
                  <a:srgbClr val="FF0000"/>
                </a:solidFill>
              </a:rPr>
              <a:t>Update for FYE 2022</a:t>
            </a:r>
          </a:p>
        </p:txBody>
      </p:sp>
      <p:pic>
        <p:nvPicPr>
          <p:cNvPr id="12" name="Picture 11" descr="Table&#10;&#10;Description automatically generated">
            <a:extLst>
              <a:ext uri="{FF2B5EF4-FFF2-40B4-BE49-F238E27FC236}">
                <a16:creationId xmlns:a16="http://schemas.microsoft.com/office/drawing/2014/main" id="{7C1CDA6E-D42B-9E4C-82CE-8BC858146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228485"/>
            <a:ext cx="2695584" cy="1121589"/>
          </a:xfrm>
          <a:prstGeom prst="rect">
            <a:avLst/>
          </a:prstGeom>
          <a:ln w="28575">
            <a:solidFill>
              <a:schemeClr val="accent1"/>
            </a:solidFill>
          </a:ln>
        </p:spPr>
      </p:pic>
      <p:pic>
        <p:nvPicPr>
          <p:cNvPr id="14" name="Picture 13" descr="Table&#10;&#10;Description automatically generated">
            <a:extLst>
              <a:ext uri="{FF2B5EF4-FFF2-40B4-BE49-F238E27FC236}">
                <a16:creationId xmlns:a16="http://schemas.microsoft.com/office/drawing/2014/main" id="{D5EC94D0-E36B-2B45-957A-BB95F2D72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200400"/>
            <a:ext cx="5113985" cy="2315115"/>
          </a:xfrm>
          <a:prstGeom prst="rect">
            <a:avLst/>
          </a:prstGeom>
          <a:ln w="28575">
            <a:solidFill>
              <a:schemeClr val="accent1"/>
            </a:solidFill>
          </a:ln>
        </p:spPr>
      </p:pic>
    </p:spTree>
    <p:extLst>
      <p:ext uri="{BB962C8B-B14F-4D97-AF65-F5344CB8AC3E}">
        <p14:creationId xmlns:p14="http://schemas.microsoft.com/office/powerpoint/2010/main" val="1317575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670F-C37B-264B-9179-8118EECDCE81}"/>
              </a:ext>
            </a:extLst>
          </p:cNvPr>
          <p:cNvSpPr>
            <a:spLocks noGrp="1"/>
          </p:cNvSpPr>
          <p:nvPr>
            <p:ph type="title"/>
          </p:nvPr>
        </p:nvSpPr>
        <p:spPr>
          <a:xfrm>
            <a:off x="822960" y="988906"/>
            <a:ext cx="7543800" cy="1297094"/>
          </a:xfrm>
        </p:spPr>
        <p:txBody>
          <a:bodyPr>
            <a:normAutofit fontScale="90000"/>
          </a:bodyPr>
          <a:lstStyle/>
          <a:p>
            <a:r>
              <a:rPr lang="en-US" dirty="0"/>
              <a:t>Highlights </a:t>
            </a:r>
            <a:br>
              <a:rPr lang="en-US" dirty="0"/>
            </a:br>
            <a:endParaRPr lang="en-US" dirty="0"/>
          </a:p>
        </p:txBody>
      </p:sp>
      <p:sp>
        <p:nvSpPr>
          <p:cNvPr id="3" name="Content Placeholder 2">
            <a:extLst>
              <a:ext uri="{FF2B5EF4-FFF2-40B4-BE49-F238E27FC236}">
                <a16:creationId xmlns:a16="http://schemas.microsoft.com/office/drawing/2014/main" id="{18FFC267-541B-BC48-93FB-1181A7A5A5AD}"/>
              </a:ext>
            </a:extLst>
          </p:cNvPr>
          <p:cNvSpPr>
            <a:spLocks noGrp="1"/>
          </p:cNvSpPr>
          <p:nvPr>
            <p:ph idx="1"/>
          </p:nvPr>
        </p:nvSpPr>
        <p:spPr/>
        <p:txBody>
          <a:bodyPr>
            <a:normAutofit fontScale="92500" lnSpcReduction="20000"/>
          </a:bodyPr>
          <a:lstStyle/>
          <a:p>
            <a:pPr>
              <a:lnSpc>
                <a:spcPct val="100000"/>
              </a:lnSpc>
              <a:spcBef>
                <a:spcPts val="0"/>
              </a:spcBef>
              <a:spcAft>
                <a:spcPts val="0"/>
              </a:spcAft>
            </a:pPr>
            <a:r>
              <a:rPr lang="en-US" b="1" dirty="0"/>
              <a:t>FY21 Highlights of Funds			</a:t>
            </a:r>
          </a:p>
          <a:p>
            <a:pPr>
              <a:lnSpc>
                <a:spcPct val="100000"/>
              </a:lnSpc>
              <a:spcBef>
                <a:spcPts val="0"/>
              </a:spcBef>
              <a:spcAft>
                <a:spcPts val="0"/>
              </a:spcAft>
              <a:buFont typeface="Wingdings" pitchFamily="2" charset="2"/>
              <a:buChar char="q"/>
            </a:pPr>
            <a:r>
              <a:rPr lang="en-US" dirty="0"/>
              <a:t> 4 new DAFs				</a:t>
            </a:r>
            <a:r>
              <a:rPr lang="en-US" dirty="0">
                <a:solidFill>
                  <a:srgbClr val="FF0000"/>
                </a:solidFill>
              </a:rPr>
              <a:t>Update for 2022</a:t>
            </a:r>
          </a:p>
          <a:p>
            <a:pPr>
              <a:lnSpc>
                <a:spcPct val="100000"/>
              </a:lnSpc>
              <a:spcBef>
                <a:spcPts val="0"/>
              </a:spcBef>
              <a:spcAft>
                <a:spcPts val="0"/>
              </a:spcAft>
              <a:buFont typeface="Wingdings" pitchFamily="2" charset="2"/>
              <a:buChar char="q"/>
            </a:pPr>
            <a:r>
              <a:rPr lang="en-US" dirty="0"/>
              <a:t> 4 new Custodial Funds</a:t>
            </a:r>
          </a:p>
          <a:p>
            <a:pPr>
              <a:lnSpc>
                <a:spcPct val="100000"/>
              </a:lnSpc>
              <a:spcBef>
                <a:spcPts val="0"/>
              </a:spcBef>
              <a:spcAft>
                <a:spcPts val="0"/>
              </a:spcAft>
              <a:buFont typeface="Wingdings" pitchFamily="2" charset="2"/>
              <a:buChar char="q"/>
            </a:pPr>
            <a:r>
              <a:rPr lang="en-US" dirty="0"/>
              <a:t> 1 new Restricted Fund</a:t>
            </a:r>
          </a:p>
          <a:p>
            <a:pPr>
              <a:lnSpc>
                <a:spcPct val="100000"/>
              </a:lnSpc>
              <a:spcBef>
                <a:spcPts val="0"/>
              </a:spcBef>
              <a:spcAft>
                <a:spcPts val="0"/>
              </a:spcAft>
              <a:buFont typeface="Wingdings" pitchFamily="2" charset="2"/>
              <a:buChar char="q"/>
            </a:pPr>
            <a:r>
              <a:rPr lang="en-US" dirty="0"/>
              <a:t> 1 DAF converted to Restricted Fund</a:t>
            </a:r>
          </a:p>
          <a:p>
            <a:pPr>
              <a:lnSpc>
                <a:spcPct val="100000"/>
              </a:lnSpc>
              <a:spcBef>
                <a:spcPts val="0"/>
              </a:spcBef>
              <a:spcAft>
                <a:spcPts val="0"/>
              </a:spcAft>
              <a:buFont typeface="Wingdings" pitchFamily="2" charset="2"/>
              <a:buChar char="q"/>
            </a:pPr>
            <a:r>
              <a:rPr lang="en-US" dirty="0"/>
              <a:t> 1 DAF converted to Foundation Fund</a:t>
            </a:r>
          </a:p>
          <a:p>
            <a:pPr>
              <a:lnSpc>
                <a:spcPct val="100000"/>
              </a:lnSpc>
              <a:spcBef>
                <a:spcPts val="0"/>
              </a:spcBef>
              <a:spcAft>
                <a:spcPts val="0"/>
              </a:spcAft>
              <a:buFont typeface="Wingdings" pitchFamily="2" charset="2"/>
              <a:buChar char="q"/>
            </a:pPr>
            <a:r>
              <a:rPr lang="en-US" dirty="0"/>
              <a:t> 2 Pending Funds in Process</a:t>
            </a:r>
          </a:p>
          <a:p>
            <a:pPr>
              <a:lnSpc>
                <a:spcPct val="100000"/>
              </a:lnSpc>
              <a:spcBef>
                <a:spcPts val="0"/>
              </a:spcBef>
              <a:spcAft>
                <a:spcPts val="0"/>
              </a:spcAft>
              <a:buFont typeface="Wingdings" pitchFamily="2" charset="2"/>
              <a:buChar char="q"/>
            </a:pPr>
            <a:r>
              <a:rPr lang="en-US" dirty="0"/>
              <a:t> 3 Closed Funds</a:t>
            </a:r>
          </a:p>
          <a:p>
            <a:pPr>
              <a:lnSpc>
                <a:spcPct val="100000"/>
              </a:lnSpc>
              <a:spcBef>
                <a:spcPts val="0"/>
              </a:spcBef>
              <a:spcAft>
                <a:spcPts val="0"/>
              </a:spcAft>
              <a:buFont typeface="Wingdings" pitchFamily="2" charset="2"/>
              <a:buChar char="q"/>
            </a:pPr>
            <a:endParaRPr lang="en-US" dirty="0"/>
          </a:p>
          <a:p>
            <a:pPr marL="0" indent="0">
              <a:lnSpc>
                <a:spcPct val="100000"/>
              </a:lnSpc>
              <a:spcBef>
                <a:spcPts val="0"/>
              </a:spcBef>
              <a:spcAft>
                <a:spcPts val="0"/>
              </a:spcAft>
              <a:buNone/>
            </a:pPr>
            <a:r>
              <a:rPr lang="en-US" b="1" dirty="0"/>
              <a:t>Number of Funds (as of 5.31.21)</a:t>
            </a:r>
          </a:p>
          <a:p>
            <a:pPr>
              <a:lnSpc>
                <a:spcPct val="100000"/>
              </a:lnSpc>
              <a:spcBef>
                <a:spcPts val="0"/>
              </a:spcBef>
              <a:spcAft>
                <a:spcPts val="0"/>
              </a:spcAft>
              <a:buFont typeface="Wingdings" pitchFamily="2" charset="2"/>
              <a:buChar char="q"/>
            </a:pPr>
            <a:r>
              <a:rPr lang="en-US" b="1" dirty="0"/>
              <a:t> </a:t>
            </a:r>
            <a:r>
              <a:rPr lang="en-US" dirty="0"/>
              <a:t>15 Custodial</a:t>
            </a:r>
          </a:p>
          <a:p>
            <a:pPr>
              <a:lnSpc>
                <a:spcPct val="100000"/>
              </a:lnSpc>
              <a:spcBef>
                <a:spcPts val="0"/>
              </a:spcBef>
              <a:spcAft>
                <a:spcPts val="0"/>
              </a:spcAft>
              <a:buFont typeface="Wingdings" pitchFamily="2" charset="2"/>
              <a:buChar char="q"/>
            </a:pPr>
            <a:r>
              <a:rPr lang="en-US" dirty="0"/>
              <a:t> 27 Permanently Restricted</a:t>
            </a:r>
          </a:p>
          <a:p>
            <a:pPr>
              <a:lnSpc>
                <a:spcPct val="100000"/>
              </a:lnSpc>
              <a:spcBef>
                <a:spcPts val="0"/>
              </a:spcBef>
              <a:spcAft>
                <a:spcPts val="0"/>
              </a:spcAft>
              <a:buFont typeface="Wingdings" pitchFamily="2" charset="2"/>
              <a:buChar char="q"/>
            </a:pPr>
            <a:r>
              <a:rPr lang="en-US" dirty="0"/>
              <a:t> 12 Temporarily Restricted</a:t>
            </a:r>
          </a:p>
          <a:p>
            <a:pPr>
              <a:lnSpc>
                <a:spcPct val="100000"/>
              </a:lnSpc>
              <a:spcBef>
                <a:spcPts val="0"/>
              </a:spcBef>
              <a:spcAft>
                <a:spcPts val="0"/>
              </a:spcAft>
              <a:buFont typeface="Wingdings" pitchFamily="2" charset="2"/>
              <a:buChar char="q"/>
            </a:pPr>
            <a:r>
              <a:rPr lang="en-US" dirty="0"/>
              <a:t> 66 Donor Advised Fund</a:t>
            </a:r>
          </a:p>
          <a:p>
            <a:pPr>
              <a:lnSpc>
                <a:spcPct val="100000"/>
              </a:lnSpc>
              <a:spcBef>
                <a:spcPts val="0"/>
              </a:spcBef>
              <a:spcAft>
                <a:spcPts val="0"/>
              </a:spcAft>
              <a:buFont typeface="Wingdings" pitchFamily="2" charset="2"/>
              <a:buChar char="q"/>
            </a:pPr>
            <a:r>
              <a:rPr lang="en-US" dirty="0"/>
              <a:t> 6 Foundation Funds</a:t>
            </a:r>
          </a:p>
          <a:p>
            <a:pPr marL="0" indent="0">
              <a:lnSpc>
                <a:spcPct val="100000"/>
              </a:lnSpc>
              <a:spcBef>
                <a:spcPts val="0"/>
              </a:spcBef>
              <a:spcAft>
                <a:spcPts val="0"/>
              </a:spcAft>
              <a:buNone/>
            </a:pPr>
            <a:r>
              <a:rPr lang="en-US" b="1" dirty="0"/>
              <a:t>    126 Total Funds</a:t>
            </a:r>
          </a:p>
        </p:txBody>
      </p:sp>
    </p:spTree>
    <p:extLst>
      <p:ext uri="{BB962C8B-B14F-4D97-AF65-F5344CB8AC3E}">
        <p14:creationId xmlns:p14="http://schemas.microsoft.com/office/powerpoint/2010/main" val="3896471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2D5F-B85A-DD4B-B7A7-837B26FD9FF8}"/>
              </a:ext>
            </a:extLst>
          </p:cNvPr>
          <p:cNvSpPr>
            <a:spLocks noGrp="1"/>
          </p:cNvSpPr>
          <p:nvPr>
            <p:ph type="title"/>
          </p:nvPr>
        </p:nvSpPr>
        <p:spPr/>
        <p:txBody>
          <a:bodyPr/>
          <a:lstStyle/>
          <a:p>
            <a:r>
              <a:rPr lang="en-US" dirty="0"/>
              <a:t>Highlights</a:t>
            </a:r>
          </a:p>
        </p:txBody>
      </p:sp>
      <p:sp>
        <p:nvSpPr>
          <p:cNvPr id="6" name="TextBox 5">
            <a:extLst>
              <a:ext uri="{FF2B5EF4-FFF2-40B4-BE49-F238E27FC236}">
                <a16:creationId xmlns:a16="http://schemas.microsoft.com/office/drawing/2014/main" id="{14F5C6A6-6A29-CC4E-835C-38687E7D4FCA}"/>
              </a:ext>
            </a:extLst>
          </p:cNvPr>
          <p:cNvSpPr txBox="1"/>
          <p:nvPr/>
        </p:nvSpPr>
        <p:spPr>
          <a:xfrm>
            <a:off x="1668780" y="1870646"/>
            <a:ext cx="5806440" cy="646331"/>
          </a:xfrm>
          <a:prstGeom prst="rect">
            <a:avLst/>
          </a:prstGeom>
          <a:noFill/>
        </p:spPr>
        <p:txBody>
          <a:bodyPr wrap="square" rtlCol="0">
            <a:spAutoFit/>
          </a:bodyPr>
          <a:lstStyle/>
          <a:p>
            <a:pPr algn="ctr"/>
            <a:r>
              <a:rPr lang="en-US" dirty="0"/>
              <a:t>From July 1, 2020 through May 31, 2021, </a:t>
            </a:r>
          </a:p>
          <a:p>
            <a:pPr algn="ctr"/>
            <a:r>
              <a:rPr lang="en-US" dirty="0"/>
              <a:t>JCFGM processed </a:t>
            </a:r>
            <a:r>
              <a:rPr lang="en-US" b="1" dirty="0"/>
              <a:t>451 grants totaling $1,375,290</a:t>
            </a:r>
            <a:r>
              <a:rPr lang="en-US" dirty="0"/>
              <a:t>.</a:t>
            </a:r>
          </a:p>
        </p:txBody>
      </p:sp>
      <p:pic>
        <p:nvPicPr>
          <p:cNvPr id="10" name="Content Placeholder 9" descr="Chart, pie chart&#10;&#10;Description automatically generated">
            <a:extLst>
              <a:ext uri="{FF2B5EF4-FFF2-40B4-BE49-F238E27FC236}">
                <a16:creationId xmlns:a16="http://schemas.microsoft.com/office/drawing/2014/main" id="{10F836CC-BAA3-8F47-A049-7AD1524007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0406" y="2516977"/>
            <a:ext cx="4983187" cy="3663381"/>
          </a:xfrm>
          <a:ln w="28575">
            <a:solidFill>
              <a:schemeClr val="accent1"/>
            </a:solidFill>
          </a:ln>
        </p:spPr>
      </p:pic>
    </p:spTree>
    <p:extLst>
      <p:ext uri="{BB962C8B-B14F-4D97-AF65-F5344CB8AC3E}">
        <p14:creationId xmlns:p14="http://schemas.microsoft.com/office/powerpoint/2010/main" val="4228058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FB0A7-E683-2E40-BC5D-2010DBA5A6C9}"/>
              </a:ext>
            </a:extLst>
          </p:cNvPr>
          <p:cNvSpPr>
            <a:spLocks noGrp="1"/>
          </p:cNvSpPr>
          <p:nvPr>
            <p:ph type="title"/>
          </p:nvPr>
        </p:nvSpPr>
        <p:spPr/>
        <p:txBody>
          <a:bodyPr/>
          <a:lstStyle/>
          <a:p>
            <a:r>
              <a:rPr lang="en-US" dirty="0"/>
              <a:t>Highlights	</a:t>
            </a:r>
          </a:p>
        </p:txBody>
      </p:sp>
      <p:pic>
        <p:nvPicPr>
          <p:cNvPr id="9" name="Content Placeholder 8" descr="Chart, pie chart&#10;&#10;Description automatically generated">
            <a:extLst>
              <a:ext uri="{FF2B5EF4-FFF2-40B4-BE49-F238E27FC236}">
                <a16:creationId xmlns:a16="http://schemas.microsoft.com/office/drawing/2014/main" id="{66B7A5D0-D3E6-734B-8D31-ABE0681591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33600"/>
            <a:ext cx="4461933" cy="2895600"/>
          </a:xfrm>
          <a:ln w="28575">
            <a:solidFill>
              <a:schemeClr val="accent1"/>
            </a:solidFill>
          </a:ln>
        </p:spPr>
      </p:pic>
      <p:pic>
        <p:nvPicPr>
          <p:cNvPr id="5" name="Picture 4" descr="Table&#10;&#10;Description automatically generated">
            <a:extLst>
              <a:ext uri="{FF2B5EF4-FFF2-40B4-BE49-F238E27FC236}">
                <a16:creationId xmlns:a16="http://schemas.microsoft.com/office/drawing/2014/main" id="{A99535BA-0688-CE48-888A-B970ECEC4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590800"/>
            <a:ext cx="3683000" cy="2324100"/>
          </a:xfrm>
          <a:prstGeom prst="rect">
            <a:avLst/>
          </a:prstGeom>
          <a:ln w="19050">
            <a:solidFill>
              <a:schemeClr val="accent1"/>
            </a:solidFill>
          </a:ln>
        </p:spPr>
      </p:pic>
    </p:spTree>
    <p:extLst>
      <p:ext uri="{BB962C8B-B14F-4D97-AF65-F5344CB8AC3E}">
        <p14:creationId xmlns:p14="http://schemas.microsoft.com/office/powerpoint/2010/main" val="2748406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2675-ACAF-094D-AB30-379621247345}"/>
              </a:ext>
            </a:extLst>
          </p:cNvPr>
          <p:cNvSpPr>
            <a:spLocks noGrp="1"/>
          </p:cNvSpPr>
          <p:nvPr>
            <p:ph type="title"/>
          </p:nvPr>
        </p:nvSpPr>
        <p:spPr/>
        <p:txBody>
          <a:bodyPr/>
          <a:lstStyle/>
          <a:p>
            <a:r>
              <a:rPr lang="en-US" dirty="0"/>
              <a:t>Highlights</a:t>
            </a:r>
          </a:p>
        </p:txBody>
      </p:sp>
      <p:sp>
        <p:nvSpPr>
          <p:cNvPr id="3" name="Content Placeholder 2">
            <a:extLst>
              <a:ext uri="{FF2B5EF4-FFF2-40B4-BE49-F238E27FC236}">
                <a16:creationId xmlns:a16="http://schemas.microsoft.com/office/drawing/2014/main" id="{0AFBBD0A-67DD-1D4B-B236-9ACC7E08A077}"/>
              </a:ext>
            </a:extLst>
          </p:cNvPr>
          <p:cNvSpPr>
            <a:spLocks noGrp="1"/>
          </p:cNvSpPr>
          <p:nvPr>
            <p:ph idx="1"/>
          </p:nvPr>
        </p:nvSpPr>
        <p:spPr/>
        <p:txBody>
          <a:bodyPr/>
          <a:lstStyle/>
          <a:p>
            <a:pPr algn="ctr"/>
            <a:r>
              <a:rPr lang="en-US" b="1" dirty="0"/>
              <a:t>Analysis by Grant Amount</a:t>
            </a:r>
          </a:p>
          <a:p>
            <a:endParaRPr lang="en-US" dirty="0"/>
          </a:p>
          <a:p>
            <a:endParaRPr lang="en-US" dirty="0"/>
          </a:p>
        </p:txBody>
      </p:sp>
      <p:pic>
        <p:nvPicPr>
          <p:cNvPr id="7" name="Picture 6" descr="Table&#10;&#10;Description automatically generated">
            <a:extLst>
              <a:ext uri="{FF2B5EF4-FFF2-40B4-BE49-F238E27FC236}">
                <a16:creationId xmlns:a16="http://schemas.microsoft.com/office/drawing/2014/main" id="{2D83F5B8-6536-DD41-B70F-D685DAC2E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809" y="2422314"/>
            <a:ext cx="5626100" cy="2870200"/>
          </a:xfrm>
          <a:prstGeom prst="rect">
            <a:avLst/>
          </a:prstGeom>
          <a:ln w="28575">
            <a:solidFill>
              <a:schemeClr val="accent1"/>
            </a:solidFill>
          </a:ln>
        </p:spPr>
      </p:pic>
    </p:spTree>
    <p:extLst>
      <p:ext uri="{BB962C8B-B14F-4D97-AF65-F5344CB8AC3E}">
        <p14:creationId xmlns:p14="http://schemas.microsoft.com/office/powerpoint/2010/main" val="388303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02C01-F0D2-42B3-9007-CFCD74E1E636}"/>
              </a:ext>
            </a:extLst>
          </p:cNvPr>
          <p:cNvSpPr>
            <a:spLocks noGrp="1"/>
          </p:cNvSpPr>
          <p:nvPr>
            <p:ph type="title"/>
          </p:nvPr>
        </p:nvSpPr>
        <p:spPr/>
        <p:txBody>
          <a:bodyPr>
            <a:normAutofit/>
          </a:bodyPr>
          <a:lstStyle/>
          <a:p>
            <a:r>
              <a:rPr lang="en-US" sz="3600" dirty="0"/>
              <a:t>Nominating committee Report</a:t>
            </a:r>
          </a:p>
        </p:txBody>
      </p:sp>
      <p:sp>
        <p:nvSpPr>
          <p:cNvPr id="3" name="Content Placeholder 2">
            <a:extLst>
              <a:ext uri="{FF2B5EF4-FFF2-40B4-BE49-F238E27FC236}">
                <a16:creationId xmlns:a16="http://schemas.microsoft.com/office/drawing/2014/main" id="{71F8D427-E93D-4117-B4FD-EAB8E1E0057E}"/>
              </a:ext>
            </a:extLst>
          </p:cNvPr>
          <p:cNvSpPr>
            <a:spLocks noGrp="1"/>
          </p:cNvSpPr>
          <p:nvPr>
            <p:ph idx="1"/>
          </p:nvPr>
        </p:nvSpPr>
        <p:spPr/>
        <p:txBody>
          <a:bodyPr>
            <a:noAutofit/>
          </a:bodyPr>
          <a:lstStyle/>
          <a:p>
            <a:pPr>
              <a:spcBef>
                <a:spcPts val="600"/>
              </a:spcBef>
              <a:buFont typeface="Wingdings" panose="05000000000000000000" pitchFamily="2" charset="2"/>
              <a:buChar char="Ø"/>
            </a:pPr>
            <a:r>
              <a:rPr lang="en-US" sz="1800" dirty="0"/>
              <a:t>Nominating committee report</a:t>
            </a:r>
          </a:p>
          <a:p>
            <a:pPr>
              <a:spcBef>
                <a:spcPts val="600"/>
              </a:spcBef>
              <a:buFont typeface="Wingdings" panose="05000000000000000000" pitchFamily="2" charset="2"/>
              <a:buChar char="Ø"/>
            </a:pPr>
            <a:r>
              <a:rPr lang="en-US" sz="1800" dirty="0"/>
              <a:t>Nominating committee: Scott Schaefer, Chair </a:t>
            </a:r>
          </a:p>
          <a:p>
            <a:pPr marL="0" indent="0">
              <a:spcBef>
                <a:spcPts val="600"/>
              </a:spcBef>
              <a:buNone/>
            </a:pPr>
            <a:r>
              <a:rPr lang="en-US" sz="1800" dirty="0"/>
              <a:t> Committee Members: Alex Simanovsky and Tiffany </a:t>
            </a:r>
            <a:r>
              <a:rPr lang="en-US" sz="1800" dirty="0" err="1"/>
              <a:t>Willner</a:t>
            </a:r>
            <a:endParaRPr lang="en-US" sz="1800" dirty="0"/>
          </a:p>
          <a:p>
            <a:pPr marL="0" indent="0">
              <a:spcBef>
                <a:spcPts val="600"/>
              </a:spcBef>
              <a:buNone/>
            </a:pPr>
            <a:endParaRPr lang="en-US" sz="1800" dirty="0"/>
          </a:p>
          <a:p>
            <a:pPr>
              <a:spcBef>
                <a:spcPts val="600"/>
              </a:spcBef>
              <a:buFont typeface="Wingdings" panose="05000000000000000000" pitchFamily="2" charset="2"/>
              <a:buChar char="Ø"/>
            </a:pPr>
            <a:r>
              <a:rPr lang="en-US" sz="1800" dirty="0"/>
              <a:t>Outgoing Trustees</a:t>
            </a:r>
          </a:p>
          <a:p>
            <a:pPr marL="0" indent="0">
              <a:spcBef>
                <a:spcPts val="600"/>
              </a:spcBef>
              <a:buNone/>
            </a:pPr>
            <a:r>
              <a:rPr lang="en-US" sz="1800" dirty="0"/>
              <a:t>     Daniel Brent</a:t>
            </a:r>
          </a:p>
          <a:p>
            <a:pPr marL="0" indent="0">
              <a:spcBef>
                <a:spcPts val="600"/>
              </a:spcBef>
              <a:buNone/>
            </a:pPr>
            <a:r>
              <a:rPr lang="en-US" sz="1800" dirty="0"/>
              <a:t>     Donald Leibowitz</a:t>
            </a:r>
          </a:p>
          <a:p>
            <a:pPr marL="0" indent="0">
              <a:spcBef>
                <a:spcPts val="600"/>
              </a:spcBef>
              <a:buNone/>
            </a:pPr>
            <a:r>
              <a:rPr lang="en-US" sz="1800" dirty="0"/>
              <a:t>     Jerry Neumann</a:t>
            </a:r>
          </a:p>
          <a:p>
            <a:pPr marL="0" indent="0">
              <a:spcBef>
                <a:spcPts val="600"/>
              </a:spcBef>
              <a:buNone/>
            </a:pPr>
            <a:r>
              <a:rPr lang="en-US" sz="1800" dirty="0"/>
              <a:t>     Marty Schwartz</a:t>
            </a:r>
          </a:p>
          <a:p>
            <a:pPr marL="0" indent="0">
              <a:spcBef>
                <a:spcPts val="600"/>
              </a:spcBef>
              <a:buNone/>
            </a:pPr>
            <a:r>
              <a:rPr lang="en-US" sz="1800" dirty="0"/>
              <a:t>       </a:t>
            </a:r>
          </a:p>
          <a:p>
            <a:pPr marL="0" indent="0">
              <a:spcBef>
                <a:spcPts val="600"/>
              </a:spcBef>
              <a:buNone/>
            </a:pPr>
            <a:endParaRPr lang="en-US" sz="1800" dirty="0"/>
          </a:p>
          <a:p>
            <a:pPr marL="0" indent="0">
              <a:spcBef>
                <a:spcPts val="600"/>
              </a:spcBef>
              <a:buNone/>
            </a:pPr>
            <a:r>
              <a:rPr lang="en-US" sz="1800" dirty="0"/>
              <a:t>   </a:t>
            </a:r>
          </a:p>
        </p:txBody>
      </p:sp>
    </p:spTree>
    <p:extLst>
      <p:ext uri="{BB962C8B-B14F-4D97-AF65-F5344CB8AC3E}">
        <p14:creationId xmlns:p14="http://schemas.microsoft.com/office/powerpoint/2010/main" val="869191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0F86-C292-214A-9634-B125E266A6D5}"/>
              </a:ext>
            </a:extLst>
          </p:cNvPr>
          <p:cNvSpPr>
            <a:spLocks noGrp="1"/>
          </p:cNvSpPr>
          <p:nvPr>
            <p:ph type="title"/>
          </p:nvPr>
        </p:nvSpPr>
        <p:spPr>
          <a:xfrm>
            <a:off x="822960" y="762000"/>
            <a:ext cx="7543800" cy="1083734"/>
          </a:xfrm>
        </p:spPr>
        <p:txBody>
          <a:bodyPr>
            <a:normAutofit fontScale="90000"/>
          </a:bodyPr>
          <a:lstStyle/>
          <a:p>
            <a:br>
              <a:rPr lang="en-US" sz="4000" dirty="0"/>
            </a:br>
            <a:br>
              <a:rPr lang="en-US" sz="4000" dirty="0"/>
            </a:br>
            <a:br>
              <a:rPr lang="en-US" sz="4000" dirty="0"/>
            </a:br>
            <a:br>
              <a:rPr lang="en-US" dirty="0"/>
            </a:br>
            <a:endParaRPr lang="en-US" dirty="0"/>
          </a:p>
        </p:txBody>
      </p:sp>
      <p:sp>
        <p:nvSpPr>
          <p:cNvPr id="3" name="Content Placeholder 2">
            <a:extLst>
              <a:ext uri="{FF2B5EF4-FFF2-40B4-BE49-F238E27FC236}">
                <a16:creationId xmlns:a16="http://schemas.microsoft.com/office/drawing/2014/main" id="{E021DB25-FE9D-194B-8049-453DDD3C24AF}"/>
              </a:ext>
            </a:extLst>
          </p:cNvPr>
          <p:cNvSpPr>
            <a:spLocks noGrp="1"/>
          </p:cNvSpPr>
          <p:nvPr>
            <p:ph idx="1"/>
          </p:nvPr>
        </p:nvSpPr>
        <p:spPr>
          <a:xfrm>
            <a:off x="609600" y="1845734"/>
            <a:ext cx="7924800" cy="4572000"/>
          </a:xfrm>
        </p:spPr>
        <p:txBody>
          <a:bodyPr>
            <a:normAutofit/>
          </a:bodyPr>
          <a:lstStyle/>
          <a:p>
            <a:endParaRPr lang="en-US" b="1" dirty="0"/>
          </a:p>
          <a:p>
            <a:endParaRPr lang="en-US" dirty="0"/>
          </a:p>
        </p:txBody>
      </p:sp>
    </p:spTree>
    <p:extLst>
      <p:ext uri="{BB962C8B-B14F-4D97-AF65-F5344CB8AC3E}">
        <p14:creationId xmlns:p14="http://schemas.microsoft.com/office/powerpoint/2010/main" val="2935631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4613" y="286603"/>
            <a:ext cx="3301667" cy="1737359"/>
          </a:xfrm>
        </p:spPr>
        <p:txBody>
          <a:bodyPr>
            <a:normAutofit fontScale="90000"/>
          </a:bodyPr>
          <a:lstStyle/>
          <a:p>
            <a:r>
              <a:rPr lang="en-US" dirty="0">
                <a:solidFill>
                  <a:schemeClr val="accent2"/>
                </a:solidFill>
              </a:rPr>
              <a:t>JCFGM Mission Statement  </a:t>
            </a:r>
          </a:p>
        </p:txBody>
      </p:sp>
      <p:sp>
        <p:nvSpPr>
          <p:cNvPr id="3" name="Content Placeholder 2"/>
          <p:cNvSpPr>
            <a:spLocks noGrp="1"/>
          </p:cNvSpPr>
          <p:nvPr>
            <p:ph idx="1"/>
          </p:nvPr>
        </p:nvSpPr>
        <p:spPr>
          <a:xfrm>
            <a:off x="783153" y="2023962"/>
            <a:ext cx="4703247" cy="3845131"/>
          </a:xfrm>
        </p:spPr>
        <p:txBody>
          <a:bodyPr>
            <a:normAutofit/>
          </a:bodyPr>
          <a:lstStyle/>
          <a:p>
            <a:pPr marL="91440" lvl="0" indent="-91440">
              <a:spcBef>
                <a:spcPts val="1200"/>
              </a:spcBef>
              <a:spcAft>
                <a:spcPts val="200"/>
              </a:spcAft>
              <a:buClr>
                <a:srgbClr val="E48312"/>
              </a:buClr>
              <a:buSzPct val="100000"/>
              <a:buFont typeface="Wingdings" panose="05000000000000000000" pitchFamily="2" charset="2"/>
              <a:buChar char="§"/>
            </a:pPr>
            <a:endParaRPr lang="en-US" dirty="0"/>
          </a:p>
          <a:p>
            <a:pPr marL="0" indent="0">
              <a:buNone/>
            </a:pPr>
            <a:endParaRPr lang="en-US" dirty="0"/>
          </a:p>
        </p:txBody>
      </p:sp>
      <p:sp>
        <p:nvSpPr>
          <p:cNvPr id="6"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640DDFD-C55E-4FFE-ADEB-2A2CD4CE9B22}"/>
              </a:ext>
            </a:extLst>
          </p:cNvPr>
          <p:cNvPicPr>
            <a:picLocks noChangeAspect="1"/>
          </p:cNvPicPr>
          <p:nvPr/>
        </p:nvPicPr>
        <p:blipFill>
          <a:blip r:embed="rId2" cstate="print"/>
          <a:stretch>
            <a:fillRect/>
          </a:stretch>
        </p:blipFill>
        <p:spPr>
          <a:xfrm>
            <a:off x="3626280" y="1011981"/>
            <a:ext cx="2188654" cy="579170"/>
          </a:xfrm>
          <a:prstGeom prst="rect">
            <a:avLst/>
          </a:prstGeom>
        </p:spPr>
      </p:pic>
      <p:sp>
        <p:nvSpPr>
          <p:cNvPr id="8" name="TextBox 4">
            <a:extLst>
              <a:ext uri="{FF2B5EF4-FFF2-40B4-BE49-F238E27FC236}">
                <a16:creationId xmlns:a16="http://schemas.microsoft.com/office/drawing/2014/main" id="{59A8D6F2-1451-4F54-A01A-F8495B658965}"/>
              </a:ext>
            </a:extLst>
          </p:cNvPr>
          <p:cNvSpPr txBox="1"/>
          <p:nvPr/>
        </p:nvSpPr>
        <p:spPr>
          <a:xfrm>
            <a:off x="276606" y="1874729"/>
            <a:ext cx="5666994" cy="31085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800" dirty="0"/>
          </a:p>
          <a:p>
            <a:r>
              <a:rPr lang="en-US" sz="2800" dirty="0"/>
              <a:t>The Foundation is organized to promote philanthropy and to further the charitable needs of the Jewish community, other charitable institutions, and community organizations.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4B209-C71A-4DE6-9E4A-B0260C23F5EE}"/>
              </a:ext>
            </a:extLst>
          </p:cNvPr>
          <p:cNvSpPr>
            <a:spLocks noGrp="1"/>
          </p:cNvSpPr>
          <p:nvPr>
            <p:ph type="title"/>
          </p:nvPr>
        </p:nvSpPr>
        <p:spPr/>
        <p:txBody>
          <a:bodyPr>
            <a:normAutofit/>
          </a:bodyPr>
          <a:lstStyle/>
          <a:p>
            <a:pPr algn="ctr"/>
            <a:r>
              <a:rPr lang="en-US" sz="3600" dirty="0"/>
              <a:t>Proposed New Board members</a:t>
            </a:r>
          </a:p>
        </p:txBody>
      </p:sp>
      <p:sp>
        <p:nvSpPr>
          <p:cNvPr id="3" name="Content Placeholder 2">
            <a:extLst>
              <a:ext uri="{FF2B5EF4-FFF2-40B4-BE49-F238E27FC236}">
                <a16:creationId xmlns:a16="http://schemas.microsoft.com/office/drawing/2014/main" id="{70066822-2C10-462B-BF24-3BA458EEC670}"/>
              </a:ext>
            </a:extLst>
          </p:cNvPr>
          <p:cNvSpPr>
            <a:spLocks noGrp="1"/>
          </p:cNvSpPr>
          <p:nvPr>
            <p:ph idx="1"/>
          </p:nvPr>
        </p:nvSpPr>
        <p:spPr/>
        <p:txBody>
          <a:bodyPr/>
          <a:lstStyle/>
          <a:p>
            <a:r>
              <a:rPr lang="en-US" dirty="0"/>
              <a:t>Add bio information </a:t>
            </a:r>
          </a:p>
        </p:txBody>
      </p:sp>
    </p:spTree>
    <p:extLst>
      <p:ext uri="{BB962C8B-B14F-4D97-AF65-F5344CB8AC3E}">
        <p14:creationId xmlns:p14="http://schemas.microsoft.com/office/powerpoint/2010/main" val="1041280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FA97-06DC-4B02-83AF-C475188C7405}"/>
              </a:ext>
            </a:extLst>
          </p:cNvPr>
          <p:cNvSpPr>
            <a:spLocks noGrp="1"/>
          </p:cNvSpPr>
          <p:nvPr>
            <p:ph type="title"/>
          </p:nvPr>
        </p:nvSpPr>
        <p:spPr/>
        <p:txBody>
          <a:bodyPr/>
          <a:lstStyle/>
          <a:p>
            <a:r>
              <a:rPr lang="en-US" dirty="0"/>
              <a:t>Slate </a:t>
            </a:r>
          </a:p>
        </p:txBody>
      </p:sp>
      <p:sp>
        <p:nvSpPr>
          <p:cNvPr id="3" name="Content Placeholder 2">
            <a:extLst>
              <a:ext uri="{FF2B5EF4-FFF2-40B4-BE49-F238E27FC236}">
                <a16:creationId xmlns:a16="http://schemas.microsoft.com/office/drawing/2014/main" id="{3C788A08-A1D4-4CF4-AECD-8FFEA2223CA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48509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D3CA-03AC-48F7-AB28-514579B88117}"/>
              </a:ext>
            </a:extLst>
          </p:cNvPr>
          <p:cNvSpPr>
            <a:spLocks noGrp="1"/>
          </p:cNvSpPr>
          <p:nvPr>
            <p:ph type="title"/>
          </p:nvPr>
        </p:nvSpPr>
        <p:spPr/>
        <p:txBody>
          <a:bodyPr/>
          <a:lstStyle/>
          <a:p>
            <a:r>
              <a:rPr lang="en-US" dirty="0"/>
              <a:t>Investment committee</a:t>
            </a:r>
          </a:p>
        </p:txBody>
      </p:sp>
      <p:sp>
        <p:nvSpPr>
          <p:cNvPr id="3" name="Content Placeholder 2">
            <a:extLst>
              <a:ext uri="{FF2B5EF4-FFF2-40B4-BE49-F238E27FC236}">
                <a16:creationId xmlns:a16="http://schemas.microsoft.com/office/drawing/2014/main" id="{958D8D80-1352-4E2A-ADA9-5A8FED2BB731}"/>
              </a:ext>
            </a:extLst>
          </p:cNvPr>
          <p:cNvSpPr>
            <a:spLocks noGrp="1"/>
          </p:cNvSpPr>
          <p:nvPr>
            <p:ph idx="1"/>
          </p:nvPr>
        </p:nvSpPr>
        <p:spPr/>
        <p:txBody>
          <a:bodyPr>
            <a:noAutofit/>
          </a:bodyPr>
          <a:lstStyle/>
          <a:p>
            <a:endParaRPr lang="en-US" sz="1600" dirty="0"/>
          </a:p>
          <a:p>
            <a:r>
              <a:rPr lang="en-US" sz="1600" dirty="0"/>
              <a:t>Harvey is sending this on Monday</a:t>
            </a:r>
          </a:p>
          <a:p>
            <a:endParaRPr lang="en-US" sz="1600" dirty="0">
              <a:solidFill>
                <a:srgbClr val="FF0000"/>
              </a:solidFill>
            </a:endParaRPr>
          </a:p>
          <a:p>
            <a:endParaRPr lang="en-US" sz="1600" dirty="0">
              <a:solidFill>
                <a:srgbClr val="FF0000"/>
              </a:solidFill>
            </a:endParaRPr>
          </a:p>
          <a:p>
            <a:endParaRPr lang="en-US" sz="1600" dirty="0"/>
          </a:p>
          <a:p>
            <a:endParaRPr lang="en-US" sz="1600" dirty="0"/>
          </a:p>
          <a:p>
            <a:r>
              <a:rPr lang="en-US" sz="1600" dirty="0"/>
              <a:t>Investment Committee: Harvey </a:t>
            </a:r>
            <a:r>
              <a:rPr lang="en-US" sz="1600" dirty="0" err="1"/>
              <a:t>Fram</a:t>
            </a:r>
            <a:r>
              <a:rPr lang="en-US" sz="1600" dirty="0"/>
              <a:t>, Chair -- Marty Schwartz, Harvey Fram, Michael Manning, Jerry Neumann, Scott Schaefer  , Alex Simanovsky – Michael Saul representing: Jewish Community of Somerset, Hunterdon, Warren</a:t>
            </a:r>
          </a:p>
        </p:txBody>
      </p:sp>
    </p:spTree>
    <p:extLst>
      <p:ext uri="{BB962C8B-B14F-4D97-AF65-F5344CB8AC3E}">
        <p14:creationId xmlns:p14="http://schemas.microsoft.com/office/powerpoint/2010/main" val="3332594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1F69-F043-4E7B-8E02-0CF672F303CE}"/>
              </a:ext>
            </a:extLst>
          </p:cNvPr>
          <p:cNvSpPr>
            <a:spLocks noGrp="1"/>
          </p:cNvSpPr>
          <p:nvPr>
            <p:ph type="title"/>
          </p:nvPr>
        </p:nvSpPr>
        <p:spPr/>
        <p:txBody>
          <a:bodyPr/>
          <a:lstStyle/>
          <a:p>
            <a:r>
              <a:rPr lang="en-US" dirty="0"/>
              <a:t>Ewing Property</a:t>
            </a:r>
          </a:p>
        </p:txBody>
      </p:sp>
      <p:sp>
        <p:nvSpPr>
          <p:cNvPr id="3" name="Content Placeholder 2">
            <a:extLst>
              <a:ext uri="{FF2B5EF4-FFF2-40B4-BE49-F238E27FC236}">
                <a16:creationId xmlns:a16="http://schemas.microsoft.com/office/drawing/2014/main" id="{DBD33744-F9F2-499A-AAFD-28566E76E523}"/>
              </a:ext>
            </a:extLst>
          </p:cNvPr>
          <p:cNvSpPr>
            <a:spLocks noGrp="1"/>
          </p:cNvSpPr>
          <p:nvPr>
            <p:ph idx="1"/>
          </p:nvPr>
        </p:nvSpPr>
        <p:spPr/>
        <p:txBody>
          <a:bodyPr>
            <a:noAutofit/>
          </a:bodyPr>
          <a:lstStyle/>
          <a:p>
            <a:pPr>
              <a:buFont typeface="Wingdings" panose="05000000000000000000" pitchFamily="2" charset="2"/>
              <a:buChar char="Ø"/>
            </a:pPr>
            <a:r>
              <a:rPr lang="en-US" dirty="0"/>
              <a:t>Howard Cohen, Jim </a:t>
            </a:r>
            <a:r>
              <a:rPr lang="en-US" dirty="0" err="1"/>
              <a:t>Schragger</a:t>
            </a:r>
            <a:r>
              <a:rPr lang="en-US" dirty="0"/>
              <a:t> and Linda Meisel have been meeting monthly with Frasier Pierson, co trustee of the Pierson trust, Kevin Waters, representing Wells Fargo, Logan Pierson, Frasier’s brother and more recently Joe </a:t>
            </a:r>
            <a:r>
              <a:rPr lang="en-US" dirty="0" err="1"/>
              <a:t>Turulli</a:t>
            </a:r>
            <a:r>
              <a:rPr lang="en-US" dirty="0"/>
              <a:t> from Wells Fargo</a:t>
            </a:r>
          </a:p>
          <a:p>
            <a:pPr>
              <a:buFont typeface="Wingdings" panose="05000000000000000000" pitchFamily="2" charset="2"/>
              <a:buChar char="Ø"/>
            </a:pPr>
            <a:r>
              <a:rPr lang="en-US" dirty="0"/>
              <a:t>The Wells Fargo process for marketing the property is layered with approvals and has definitely slowed the more recent movement on marketing the property. </a:t>
            </a:r>
          </a:p>
          <a:p>
            <a:pPr>
              <a:buFont typeface="Wingdings" panose="05000000000000000000" pitchFamily="2" charset="2"/>
              <a:buChar char="Ø"/>
            </a:pPr>
            <a:r>
              <a:rPr lang="en-US" dirty="0"/>
              <a:t>It is now clear however, that Frasier Pierson and Logan Pierson are interested in marketing  the property. </a:t>
            </a:r>
          </a:p>
          <a:p>
            <a:pPr>
              <a:buFont typeface="Wingdings" panose="05000000000000000000" pitchFamily="2" charset="2"/>
              <a:buChar char="Ø"/>
            </a:pPr>
            <a:r>
              <a:rPr lang="en-US" dirty="0"/>
              <a:t>We have reached out to Ken Mack who worked on this project in the past for files.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Ewing Property committee: Howard Cohen, Jim Schragger, Scott Schaefer</a:t>
            </a:r>
          </a:p>
        </p:txBody>
      </p:sp>
    </p:spTree>
    <p:extLst>
      <p:ext uri="{BB962C8B-B14F-4D97-AF65-F5344CB8AC3E}">
        <p14:creationId xmlns:p14="http://schemas.microsoft.com/office/powerpoint/2010/main" val="2060041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62AD-F833-4301-9F74-35671A05A6E5}"/>
              </a:ext>
            </a:extLst>
          </p:cNvPr>
          <p:cNvSpPr>
            <a:spLocks noGrp="1"/>
          </p:cNvSpPr>
          <p:nvPr>
            <p:ph type="title"/>
          </p:nvPr>
        </p:nvSpPr>
        <p:spPr/>
        <p:txBody>
          <a:bodyPr/>
          <a:lstStyle/>
          <a:p>
            <a:r>
              <a:rPr lang="en-US" dirty="0"/>
              <a:t>Marketing committee</a:t>
            </a:r>
          </a:p>
        </p:txBody>
      </p:sp>
      <p:sp>
        <p:nvSpPr>
          <p:cNvPr id="5" name="Content Placeholder 4">
            <a:extLst>
              <a:ext uri="{FF2B5EF4-FFF2-40B4-BE49-F238E27FC236}">
                <a16:creationId xmlns:a16="http://schemas.microsoft.com/office/drawing/2014/main" id="{E17F4041-5FA8-C0A6-1F55-40A145931433}"/>
              </a:ext>
            </a:extLst>
          </p:cNvPr>
          <p:cNvSpPr>
            <a:spLocks noGrp="1"/>
          </p:cNvSpPr>
          <p:nvPr>
            <p:ph idx="1"/>
          </p:nvPr>
        </p:nvSpPr>
        <p:spPr/>
        <p:txBody>
          <a:bodyPr/>
          <a:lstStyle/>
          <a:p>
            <a:pPr>
              <a:buFont typeface="Wingdings" panose="05000000000000000000" pitchFamily="2" charset="2"/>
              <a:buChar char="Ø"/>
            </a:pPr>
            <a:r>
              <a:rPr lang="en-US" dirty="0"/>
              <a:t> The Marketing committee and JCFGM staff team met to review the FYE 2021-22  Marketing initiatives and to plan for FYE 2023.</a:t>
            </a:r>
          </a:p>
          <a:p>
            <a:pPr>
              <a:buFont typeface="Wingdings" panose="05000000000000000000" pitchFamily="2" charset="2"/>
              <a:buChar char="Ø"/>
            </a:pPr>
            <a:r>
              <a:rPr lang="en-US" dirty="0"/>
              <a:t>A formal Marketing plan for FY@#  is being  developed and the staff team will share this with the board at the September meeting. </a:t>
            </a:r>
          </a:p>
          <a:p>
            <a:pPr>
              <a:buFont typeface="Wingdings" panose="05000000000000000000" pitchFamily="2" charset="2"/>
              <a:buChar char="Ø"/>
            </a:pPr>
            <a:r>
              <a:rPr lang="en-US" dirty="0"/>
              <a:t>Plan highlights will include:</a:t>
            </a:r>
          </a:p>
          <a:p>
            <a:pPr marL="0" indent="0">
              <a:buNone/>
            </a:pPr>
            <a:r>
              <a:rPr lang="en-US" dirty="0"/>
              <a:t>     1. Targeted marketing and programs highlighting industry expertise </a:t>
            </a:r>
          </a:p>
          <a:p>
            <a:pPr marL="0" indent="0">
              <a:buNone/>
            </a:pPr>
            <a:r>
              <a:rPr lang="en-US" dirty="0"/>
              <a:t>     2. Life &amp; Legacy </a:t>
            </a:r>
          </a:p>
          <a:p>
            <a:pPr>
              <a:buFont typeface="Wingdings" panose="05000000000000000000" pitchFamily="2" charset="2"/>
              <a:buChar char="Ø"/>
            </a:pPr>
            <a:r>
              <a:rPr lang="en-US" dirty="0"/>
              <a:t>Key to a marketing plan is Trustee engagement via social media and </a:t>
            </a:r>
            <a:r>
              <a:rPr lang="en-US" dirty="0" err="1"/>
              <a:t>Linkedin</a:t>
            </a:r>
            <a:endParaRPr lang="en-US" dirty="0"/>
          </a:p>
        </p:txBody>
      </p:sp>
    </p:spTree>
    <p:extLst>
      <p:ext uri="{BB962C8B-B14F-4D97-AF65-F5344CB8AC3E}">
        <p14:creationId xmlns:p14="http://schemas.microsoft.com/office/powerpoint/2010/main" val="3604681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366F-FE06-42A6-A3EC-8E049F0729C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A8D104C-8466-42B4-8BDA-29F71721F01F}"/>
              </a:ext>
            </a:extLst>
          </p:cNvPr>
          <p:cNvSpPr>
            <a:spLocks noGrp="1"/>
          </p:cNvSpPr>
          <p:nvPr>
            <p:ph idx="1"/>
          </p:nvPr>
        </p:nvSpPr>
        <p:spPr/>
        <p:txBody>
          <a:bodyPr>
            <a:normAutofit/>
          </a:bodyPr>
          <a:lstStyle/>
          <a:p>
            <a:pPr marL="230188" indent="-230188">
              <a:buFont typeface="Wingdings" panose="05000000000000000000" pitchFamily="2" charset="2"/>
              <a:buChar char="§"/>
            </a:pPr>
            <a:r>
              <a:rPr lang="en-US" dirty="0"/>
              <a:t>Amy – have any other committees met? I don’t think so.– we should probably schedule a stewardship and Legacy committee—do we want to combine them?</a:t>
            </a:r>
          </a:p>
        </p:txBody>
      </p:sp>
    </p:spTree>
    <p:extLst>
      <p:ext uri="{BB962C8B-B14F-4D97-AF65-F5344CB8AC3E}">
        <p14:creationId xmlns:p14="http://schemas.microsoft.com/office/powerpoint/2010/main" val="2108910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4D98-BD03-40DD-A562-9BB9C88E53CF}"/>
              </a:ext>
            </a:extLst>
          </p:cNvPr>
          <p:cNvSpPr>
            <a:spLocks noGrp="1"/>
          </p:cNvSpPr>
          <p:nvPr>
            <p:ph type="title"/>
          </p:nvPr>
        </p:nvSpPr>
        <p:spPr/>
        <p:txBody>
          <a:bodyPr/>
          <a:lstStyle/>
          <a:p>
            <a:r>
              <a:rPr lang="en-US"/>
              <a:t> Committees</a:t>
            </a:r>
            <a:endParaRPr lang="en-US" dirty="0"/>
          </a:p>
        </p:txBody>
      </p:sp>
      <p:sp>
        <p:nvSpPr>
          <p:cNvPr id="3" name="Content Placeholder 2">
            <a:extLst>
              <a:ext uri="{FF2B5EF4-FFF2-40B4-BE49-F238E27FC236}">
                <a16:creationId xmlns:a16="http://schemas.microsoft.com/office/drawing/2014/main" id="{F721ACA2-F71E-4DB4-866C-E44543800FC8}"/>
              </a:ext>
            </a:extLst>
          </p:cNvPr>
          <p:cNvSpPr>
            <a:spLocks noGrp="1"/>
          </p:cNvSpPr>
          <p:nvPr>
            <p:ph idx="1"/>
          </p:nvPr>
        </p:nvSpPr>
        <p:spPr/>
        <p:txBody>
          <a:bodyPr/>
          <a:lstStyle/>
          <a:p>
            <a:r>
              <a:rPr lang="en-US" dirty="0"/>
              <a:t> </a:t>
            </a:r>
            <a:r>
              <a:rPr lang="en-US" b="1" dirty="0"/>
              <a:t>Appointment of Audit Committee</a:t>
            </a:r>
          </a:p>
          <a:p>
            <a:r>
              <a:rPr lang="en-US" dirty="0"/>
              <a:t>Marc </a:t>
            </a:r>
            <a:r>
              <a:rPr lang="en-US" dirty="0" err="1"/>
              <a:t>Wistotsky</a:t>
            </a:r>
            <a:r>
              <a:rPr lang="en-US" dirty="0"/>
              <a:t>, Chair</a:t>
            </a:r>
          </a:p>
          <a:p>
            <a:r>
              <a:rPr lang="en-US" dirty="0"/>
              <a:t>Ron Berg</a:t>
            </a:r>
          </a:p>
          <a:p>
            <a:r>
              <a:rPr lang="en-US" dirty="0"/>
              <a:t>Joshua Waldorf </a:t>
            </a:r>
          </a:p>
          <a:p>
            <a:r>
              <a:rPr lang="en-US" b="1" dirty="0"/>
              <a:t>Appointment of Personnel Committee</a:t>
            </a:r>
          </a:p>
          <a:p>
            <a:r>
              <a:rPr lang="en-US" dirty="0"/>
              <a:t>Joshua Waldorf, Chair</a:t>
            </a:r>
          </a:p>
          <a:p>
            <a:r>
              <a:rPr lang="en-US" dirty="0"/>
              <a:t>Stephanie Koren</a:t>
            </a:r>
          </a:p>
          <a:p>
            <a:r>
              <a:rPr lang="en-US" dirty="0"/>
              <a:t>Miki Krakauer</a:t>
            </a:r>
          </a:p>
        </p:txBody>
      </p:sp>
    </p:spTree>
    <p:extLst>
      <p:ext uri="{BB962C8B-B14F-4D97-AF65-F5344CB8AC3E}">
        <p14:creationId xmlns:p14="http://schemas.microsoft.com/office/powerpoint/2010/main" val="103250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E2BFE-9673-4D1A-80BB-46053466C491}"/>
              </a:ext>
            </a:extLst>
          </p:cNvPr>
          <p:cNvSpPr>
            <a:spLocks noGrp="1"/>
          </p:cNvSpPr>
          <p:nvPr>
            <p:ph type="title"/>
          </p:nvPr>
        </p:nvSpPr>
        <p:spPr/>
        <p:txBody>
          <a:bodyPr/>
          <a:lstStyle/>
          <a:p>
            <a:r>
              <a:rPr lang="en-US" dirty="0"/>
              <a:t>Future meetings</a:t>
            </a:r>
          </a:p>
        </p:txBody>
      </p:sp>
      <p:sp>
        <p:nvSpPr>
          <p:cNvPr id="3" name="Content Placeholder 2">
            <a:extLst>
              <a:ext uri="{FF2B5EF4-FFF2-40B4-BE49-F238E27FC236}">
                <a16:creationId xmlns:a16="http://schemas.microsoft.com/office/drawing/2014/main" id="{BAFE8B8A-9762-4392-8A02-8097C18C5838}"/>
              </a:ext>
            </a:extLst>
          </p:cNvPr>
          <p:cNvSpPr>
            <a:spLocks noGrp="1"/>
          </p:cNvSpPr>
          <p:nvPr>
            <p:ph idx="1"/>
          </p:nvPr>
        </p:nvSpPr>
        <p:spPr/>
        <p:txBody>
          <a:bodyPr/>
          <a:lstStyle/>
          <a:p>
            <a:endParaRPr lang="en-US" dirty="0"/>
          </a:p>
          <a:p>
            <a:r>
              <a:rPr lang="en-US" dirty="0"/>
              <a:t>Strategic Planning meeting: June 27, 2022 at 7:30 via zoom</a:t>
            </a:r>
          </a:p>
          <a:p>
            <a:r>
              <a:rPr lang="en-US" dirty="0"/>
              <a:t>Executive Committee meeting: August 15, 2022 in person</a:t>
            </a:r>
          </a:p>
          <a:p>
            <a:r>
              <a:rPr lang="en-US" dirty="0"/>
              <a:t>September Board meeting: September 19, 2022 TBD</a:t>
            </a:r>
          </a:p>
        </p:txBody>
      </p:sp>
    </p:spTree>
    <p:extLst>
      <p:ext uri="{BB962C8B-B14F-4D97-AF65-F5344CB8AC3E}">
        <p14:creationId xmlns:p14="http://schemas.microsoft.com/office/powerpoint/2010/main" val="3108118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E2BFE-9673-4D1A-80BB-46053466C491}"/>
              </a:ext>
            </a:extLst>
          </p:cNvPr>
          <p:cNvSpPr>
            <a:spLocks noGrp="1"/>
          </p:cNvSpPr>
          <p:nvPr>
            <p:ph type="title"/>
          </p:nvPr>
        </p:nvSpPr>
        <p:spPr/>
        <p:txBody>
          <a:bodyPr/>
          <a:lstStyle/>
          <a:p>
            <a:r>
              <a:rPr lang="en-US" dirty="0"/>
              <a:t>Good and Welfare</a:t>
            </a:r>
          </a:p>
        </p:txBody>
      </p:sp>
      <p:sp>
        <p:nvSpPr>
          <p:cNvPr id="3" name="Content Placeholder 2">
            <a:extLst>
              <a:ext uri="{FF2B5EF4-FFF2-40B4-BE49-F238E27FC236}">
                <a16:creationId xmlns:a16="http://schemas.microsoft.com/office/drawing/2014/main" id="{E1496933-D5AB-46B1-B7EB-AB7AA70AB6B5}"/>
              </a:ext>
            </a:extLst>
          </p:cNvPr>
          <p:cNvSpPr>
            <a:spLocks noGrp="1"/>
          </p:cNvSpPr>
          <p:nvPr>
            <p:ph idx="1"/>
          </p:nvPr>
        </p:nvSpPr>
        <p:spPr/>
        <p:txBody>
          <a:bodyPr>
            <a:normAutofit/>
          </a:bodyPr>
          <a:lstStyle/>
          <a:p>
            <a:pPr marL="228600" indent="-228600">
              <a:buFont typeface="Wingdings" panose="05000000000000000000" pitchFamily="2" charset="2"/>
              <a:buChar char="q"/>
            </a:pPr>
            <a:r>
              <a:rPr lang="en-US" dirty="0"/>
              <a:t>Mazel tov Marty and Judy Schwartz on the marriage of their grandson Ben</a:t>
            </a:r>
          </a:p>
          <a:p>
            <a:pPr marL="228600" indent="-228600">
              <a:buFont typeface="Wingdings" panose="05000000000000000000" pitchFamily="2" charset="2"/>
              <a:buChar char="q"/>
            </a:pPr>
            <a:r>
              <a:rPr lang="en-US" dirty="0"/>
              <a:t>Mazel tov to Marty and Judy Schwartz on the college graduations of their grandchildren Kay and Sam.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26689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ign on a beach&#10;&#10;Description automatically generated">
            <a:extLst>
              <a:ext uri="{FF2B5EF4-FFF2-40B4-BE49-F238E27FC236}">
                <a16:creationId xmlns:a16="http://schemas.microsoft.com/office/drawing/2014/main" id="{B6D10558-9083-4E43-A9BA-5F4675B64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18"/>
            <a:ext cx="9161653" cy="6396182"/>
          </a:xfrm>
          <a:prstGeom prst="rect">
            <a:avLst/>
          </a:prstGeom>
        </p:spPr>
      </p:pic>
    </p:spTree>
    <p:extLst>
      <p:ext uri="{BB962C8B-B14F-4D97-AF65-F5344CB8AC3E}">
        <p14:creationId xmlns:p14="http://schemas.microsoft.com/office/powerpoint/2010/main" val="422907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2" y="988905"/>
            <a:ext cx="7787640" cy="1542196"/>
          </a:xfrm>
        </p:spPr>
        <p:txBody>
          <a:bodyPr>
            <a:noAutofit/>
          </a:bodyPr>
          <a:lstStyle/>
          <a:p>
            <a:r>
              <a:rPr lang="en-US" sz="4400" dirty="0">
                <a:solidFill>
                  <a:schemeClr val="accent2"/>
                </a:solidFill>
              </a:rPr>
              <a:t>   </a:t>
            </a:r>
            <a:br>
              <a:rPr lang="en-US" sz="4400" dirty="0">
                <a:solidFill>
                  <a:schemeClr val="accent2"/>
                </a:solidFill>
              </a:rPr>
            </a:br>
            <a:r>
              <a:rPr lang="en-US" sz="4400" dirty="0">
                <a:solidFill>
                  <a:schemeClr val="accent2"/>
                </a:solidFill>
              </a:rPr>
              <a:t> JCFGM  Board  Meeting Agenda</a:t>
            </a:r>
            <a:br>
              <a:rPr lang="en-US" sz="1800" dirty="0"/>
            </a:br>
            <a:br>
              <a:rPr lang="en-US" sz="1800" dirty="0"/>
            </a:br>
            <a:br>
              <a:rPr lang="en-US" sz="1800" dirty="0"/>
            </a:br>
            <a:endParaRPr lang="en-US" sz="1800" dirty="0"/>
          </a:p>
        </p:txBody>
      </p:sp>
      <p:sp>
        <p:nvSpPr>
          <p:cNvPr id="3" name="Content Placeholder 2"/>
          <p:cNvSpPr>
            <a:spLocks noGrp="1"/>
          </p:cNvSpPr>
          <p:nvPr>
            <p:ph sz="half" idx="1"/>
          </p:nvPr>
        </p:nvSpPr>
        <p:spPr/>
        <p:txBody>
          <a:bodyPr>
            <a:noAutofit/>
          </a:bodyPr>
          <a:lstStyle/>
          <a:p>
            <a:pPr>
              <a:buNone/>
            </a:pPr>
            <a:r>
              <a:rPr lang="en-US" sz="1800" dirty="0"/>
              <a:t> Call to order</a:t>
            </a:r>
          </a:p>
          <a:p>
            <a:pPr>
              <a:buFont typeface="Wingdings" panose="05000000000000000000" pitchFamily="2" charset="2"/>
              <a:buChar char="§"/>
            </a:pPr>
            <a:r>
              <a:rPr lang="en-US" sz="1800" dirty="0"/>
              <a:t> Minutes from March Board meeting</a:t>
            </a:r>
          </a:p>
          <a:p>
            <a:pPr>
              <a:buFont typeface="Wingdings" panose="05000000000000000000" pitchFamily="2" charset="2"/>
              <a:buChar char="§"/>
            </a:pPr>
            <a:r>
              <a:rPr lang="en-US" sz="1800" dirty="0"/>
              <a:t> President’s Report</a:t>
            </a:r>
          </a:p>
          <a:p>
            <a:pPr>
              <a:buFont typeface="Wingdings" panose="05000000000000000000" pitchFamily="2" charset="2"/>
              <a:buChar char="§"/>
            </a:pPr>
            <a:r>
              <a:rPr lang="en-US" sz="1800" dirty="0"/>
              <a:t> Treasurer’s Report </a:t>
            </a:r>
          </a:p>
          <a:p>
            <a:pPr>
              <a:buFont typeface="Wingdings" panose="05000000000000000000" pitchFamily="2" charset="2"/>
              <a:buChar char="§"/>
            </a:pPr>
            <a:r>
              <a:rPr lang="en-US" sz="1800" dirty="0"/>
              <a:t>  Executive Director’s Annual Report </a:t>
            </a:r>
          </a:p>
          <a:p>
            <a:pPr>
              <a:buFont typeface="Wingdings" panose="05000000000000000000" pitchFamily="2" charset="2"/>
              <a:buChar char="§"/>
            </a:pPr>
            <a:r>
              <a:rPr lang="en-US" sz="1800" dirty="0"/>
              <a:t> Nominating committee </a:t>
            </a:r>
          </a:p>
        </p:txBody>
      </p:sp>
      <p:sp>
        <p:nvSpPr>
          <p:cNvPr id="4" name="Content Placeholder 3">
            <a:extLst>
              <a:ext uri="{FF2B5EF4-FFF2-40B4-BE49-F238E27FC236}">
                <a16:creationId xmlns:a16="http://schemas.microsoft.com/office/drawing/2014/main" id="{621CD333-A339-4DDF-89CC-3263E7AA6342}"/>
              </a:ext>
            </a:extLst>
          </p:cNvPr>
          <p:cNvSpPr>
            <a:spLocks noGrp="1"/>
          </p:cNvSpPr>
          <p:nvPr>
            <p:ph sz="half" idx="2"/>
          </p:nvPr>
        </p:nvSpPr>
        <p:spPr/>
        <p:txBody>
          <a:bodyPr>
            <a:normAutofit/>
          </a:bodyPr>
          <a:lstStyle/>
          <a:p>
            <a:r>
              <a:rPr lang="en-US" dirty="0"/>
              <a:t>Committee reports:</a:t>
            </a:r>
          </a:p>
          <a:p>
            <a:r>
              <a:rPr lang="en-US" dirty="0"/>
              <a:t>a. Investment committee </a:t>
            </a:r>
          </a:p>
          <a:p>
            <a:r>
              <a:rPr lang="en-US" sz="1600" dirty="0"/>
              <a:t>b. . Marketing committee </a:t>
            </a:r>
          </a:p>
          <a:p>
            <a:r>
              <a:rPr lang="en-US" sz="1600" dirty="0"/>
              <a:t>c. Ewing Property</a:t>
            </a:r>
          </a:p>
          <a:p>
            <a:pPr marL="0" indent="0">
              <a:buNone/>
            </a:pPr>
            <a:r>
              <a:rPr lang="en-US" sz="1600" dirty="0"/>
              <a:t>   d. Good and Welfare </a:t>
            </a:r>
          </a:p>
          <a:p>
            <a:pPr marL="0" indent="0">
              <a:buNone/>
            </a:pPr>
            <a:r>
              <a:rPr lang="en-US" sz="1600" dirty="0"/>
              <a:t>    </a:t>
            </a:r>
          </a:p>
          <a:p>
            <a:pPr marL="0" indent="0">
              <a:buNone/>
            </a:pPr>
            <a:endParaRPr lang="en-US" sz="1600" dirty="0"/>
          </a:p>
          <a:p>
            <a:pPr marL="0" indent="0">
              <a:buNone/>
            </a:pPr>
            <a:r>
              <a:rPr lang="en-US" sz="1600" dirty="0"/>
              <a:t>  </a:t>
            </a:r>
          </a:p>
          <a:p>
            <a:pPr marL="0" indent="0">
              <a:buNone/>
            </a:pPr>
            <a:r>
              <a:rPr lang="en-US" sz="1600" dirty="0"/>
              <a:t> </a:t>
            </a:r>
          </a:p>
          <a:p>
            <a:pPr marL="0" indent="0">
              <a:buNone/>
            </a:pPr>
            <a:r>
              <a:rPr lang="en-US" sz="1300" dirty="0"/>
              <a:t>   </a:t>
            </a:r>
          </a:p>
          <a:p>
            <a:endParaRPr lang="en-US" dirty="0"/>
          </a:p>
        </p:txBody>
      </p:sp>
      <p:pic>
        <p:nvPicPr>
          <p:cNvPr id="5" name="Picture 4">
            <a:extLst>
              <a:ext uri="{FF2B5EF4-FFF2-40B4-BE49-F238E27FC236}">
                <a16:creationId xmlns:a16="http://schemas.microsoft.com/office/drawing/2014/main" id="{E870675D-FCD6-4F55-BCE9-829AE41DBA73}"/>
              </a:ext>
            </a:extLst>
          </p:cNvPr>
          <p:cNvPicPr>
            <a:picLocks noChangeAspect="1"/>
          </p:cNvPicPr>
          <p:nvPr/>
        </p:nvPicPr>
        <p:blipFill>
          <a:blip r:embed="rId2" cstate="print"/>
          <a:stretch>
            <a:fillRect/>
          </a:stretch>
        </p:blipFill>
        <p:spPr>
          <a:xfrm>
            <a:off x="6485603" y="270905"/>
            <a:ext cx="2188654" cy="5791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D5E060-48EE-4C1D-A2DF-13E06A15F055}"/>
              </a:ext>
            </a:extLst>
          </p:cNvPr>
          <p:cNvSpPr>
            <a:spLocks noGrp="1"/>
          </p:cNvSpPr>
          <p:nvPr>
            <p:ph type="title"/>
          </p:nvPr>
        </p:nvSpPr>
        <p:spPr/>
        <p:txBody>
          <a:bodyPr/>
          <a:lstStyle/>
          <a:p>
            <a:r>
              <a:rPr lang="en-US" dirty="0"/>
              <a:t>President’s Report</a:t>
            </a:r>
          </a:p>
        </p:txBody>
      </p:sp>
      <p:sp>
        <p:nvSpPr>
          <p:cNvPr id="6" name="Content Placeholder 5">
            <a:extLst>
              <a:ext uri="{FF2B5EF4-FFF2-40B4-BE49-F238E27FC236}">
                <a16:creationId xmlns:a16="http://schemas.microsoft.com/office/drawing/2014/main" id="{6DDCC035-B22D-48FD-B72A-003B6D16294F}"/>
              </a:ext>
            </a:extLst>
          </p:cNvPr>
          <p:cNvSpPr>
            <a:spLocks noGrp="1"/>
          </p:cNvSpPr>
          <p:nvPr>
            <p:ph idx="1"/>
          </p:nvPr>
        </p:nvSpPr>
        <p:spPr/>
        <p:txBody>
          <a:bodyPr>
            <a:normAutofit/>
          </a:bodyPr>
          <a:lstStyle/>
          <a:p>
            <a:pPr>
              <a:buFont typeface="Wingdings" panose="05000000000000000000" pitchFamily="2" charset="2"/>
              <a:buChar char="Ø"/>
            </a:pPr>
            <a:r>
              <a:rPr lang="en-US" dirty="0"/>
              <a:t> Report of Fund meetings with Jewish Federation PMB</a:t>
            </a:r>
          </a:p>
          <a:p>
            <a:pPr>
              <a:buFont typeface="Wingdings" panose="05000000000000000000" pitchFamily="2" charset="2"/>
              <a:buChar char="Ø"/>
            </a:pPr>
            <a:r>
              <a:rPr lang="en-US" dirty="0"/>
              <a:t>Strategic Planning meeting on June 27</a:t>
            </a:r>
            <a:r>
              <a:rPr lang="en-US" baseline="30000" dirty="0"/>
              <a:t>th</a:t>
            </a:r>
            <a:r>
              <a:rPr lang="en-US" dirty="0"/>
              <a:t>, 2022 at 7:30 PM </a:t>
            </a:r>
          </a:p>
          <a:p>
            <a:pPr>
              <a:buFont typeface="Wingdings" panose="05000000000000000000" pitchFamily="2" charset="2"/>
              <a:buChar char="Ø"/>
            </a:pPr>
            <a:r>
              <a:rPr lang="en-US" dirty="0"/>
              <a:t>Standing rules </a:t>
            </a:r>
          </a:p>
          <a:p>
            <a:pPr>
              <a:buFont typeface="Wingdings" panose="05000000000000000000" pitchFamily="2" charset="2"/>
              <a:buChar char="Ø"/>
            </a:pPr>
            <a:r>
              <a:rPr lang="en-US" dirty="0"/>
              <a:t>Conflict of interest forms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18954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E55A-A0F5-AA7C-1B5C-DFBFDDAAB434}"/>
              </a:ext>
            </a:extLst>
          </p:cNvPr>
          <p:cNvSpPr>
            <a:spLocks noGrp="1"/>
          </p:cNvSpPr>
          <p:nvPr>
            <p:ph type="title"/>
          </p:nvPr>
        </p:nvSpPr>
        <p:spPr/>
        <p:txBody>
          <a:bodyPr/>
          <a:lstStyle/>
          <a:p>
            <a:r>
              <a:rPr lang="en-US" dirty="0"/>
              <a:t>Assets and Fund Update</a:t>
            </a:r>
          </a:p>
        </p:txBody>
      </p:sp>
      <p:sp>
        <p:nvSpPr>
          <p:cNvPr id="3" name="Content Placeholder 2">
            <a:extLst>
              <a:ext uri="{FF2B5EF4-FFF2-40B4-BE49-F238E27FC236}">
                <a16:creationId xmlns:a16="http://schemas.microsoft.com/office/drawing/2014/main" id="{2BB2E6AA-154A-23B2-A749-31F0D2DB4A50}"/>
              </a:ext>
            </a:extLst>
          </p:cNvPr>
          <p:cNvSpPr>
            <a:spLocks noGrp="1"/>
          </p:cNvSpPr>
          <p:nvPr>
            <p:ph idx="1"/>
          </p:nvPr>
        </p:nvSpPr>
        <p:spPr/>
        <p:txBody>
          <a:bodyPr/>
          <a:lstStyle/>
          <a:p>
            <a:r>
              <a:rPr lang="en-US" dirty="0"/>
              <a:t>Assets as of June </a:t>
            </a:r>
          </a:p>
          <a:p>
            <a:r>
              <a:rPr lang="en-US" dirty="0"/>
              <a:t>Funds Opened: July 1, 2021 – May 31, 2022</a:t>
            </a:r>
          </a:p>
          <a:p>
            <a:r>
              <a:rPr lang="en-US" dirty="0"/>
              <a:t>Funds Closed: July 1, 2021- May 31, 2022</a:t>
            </a:r>
          </a:p>
          <a:p>
            <a:r>
              <a:rPr lang="en-US" dirty="0"/>
              <a:t>Funds: </a:t>
            </a:r>
          </a:p>
          <a:p>
            <a:r>
              <a:rPr lang="en-US" dirty="0"/>
              <a:t>Endowment and Permanently restricted</a:t>
            </a:r>
          </a:p>
          <a:p>
            <a:r>
              <a:rPr lang="en-US" dirty="0"/>
              <a:t>Temporarily restricted</a:t>
            </a:r>
          </a:p>
          <a:p>
            <a:r>
              <a:rPr lang="en-US" dirty="0"/>
              <a:t>Custodial</a:t>
            </a:r>
          </a:p>
          <a:p>
            <a:r>
              <a:rPr lang="en-US" dirty="0"/>
              <a:t>Donor Advised Funds</a:t>
            </a:r>
          </a:p>
          <a:p>
            <a:r>
              <a:rPr lang="en-US" dirty="0"/>
              <a:t>Total Funds: </a:t>
            </a:r>
          </a:p>
          <a:p>
            <a:endParaRPr lang="en-US" dirty="0"/>
          </a:p>
          <a:p>
            <a:endParaRPr lang="en-US" dirty="0"/>
          </a:p>
          <a:p>
            <a:endParaRPr lang="en-US" dirty="0"/>
          </a:p>
        </p:txBody>
      </p:sp>
    </p:spTree>
    <p:extLst>
      <p:ext uri="{BB962C8B-B14F-4D97-AF65-F5344CB8AC3E}">
        <p14:creationId xmlns:p14="http://schemas.microsoft.com/office/powerpoint/2010/main" val="41500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A38C-1205-EE21-DDF4-369CA09A7776}"/>
              </a:ext>
            </a:extLst>
          </p:cNvPr>
          <p:cNvSpPr>
            <a:spLocks noGrp="1"/>
          </p:cNvSpPr>
          <p:nvPr>
            <p:ph type="title"/>
          </p:nvPr>
        </p:nvSpPr>
        <p:spPr/>
        <p:txBody>
          <a:bodyPr/>
          <a:lstStyle/>
          <a:p>
            <a:r>
              <a:rPr lang="en-US" dirty="0"/>
              <a:t>Federation/Foundation Funds</a:t>
            </a:r>
          </a:p>
        </p:txBody>
      </p:sp>
      <p:sp>
        <p:nvSpPr>
          <p:cNvPr id="3" name="Content Placeholder 2">
            <a:extLst>
              <a:ext uri="{FF2B5EF4-FFF2-40B4-BE49-F238E27FC236}">
                <a16:creationId xmlns:a16="http://schemas.microsoft.com/office/drawing/2014/main" id="{0EC9A430-5303-3BDA-9ADB-26718171F9CE}"/>
              </a:ext>
            </a:extLst>
          </p:cNvPr>
          <p:cNvSpPr>
            <a:spLocks noGrp="1"/>
          </p:cNvSpPr>
          <p:nvPr>
            <p:ph sz="half" idx="1"/>
          </p:nvPr>
        </p:nvSpPr>
        <p:spPr/>
        <p:txBody>
          <a:bodyPr/>
          <a:lstStyle/>
          <a:p>
            <a:r>
              <a:rPr lang="en-US" dirty="0"/>
              <a:t>Assets of the Federation</a:t>
            </a:r>
          </a:p>
          <a:p>
            <a:pPr>
              <a:buFont typeface="Wingdings" panose="05000000000000000000" pitchFamily="2" charset="2"/>
              <a:buChar char="Ø"/>
            </a:pPr>
            <a:r>
              <a:rPr lang="en-US" dirty="0"/>
              <a:t>Richard Kohn Endowment Fund</a:t>
            </a:r>
          </a:p>
          <a:p>
            <a:pPr>
              <a:buFont typeface="Wingdings" panose="05000000000000000000" pitchFamily="2" charset="2"/>
              <a:buChar char="Ø"/>
            </a:pPr>
            <a:r>
              <a:rPr lang="en-US" dirty="0"/>
              <a:t>Kravitz PACE Fund</a:t>
            </a:r>
          </a:p>
          <a:p>
            <a:pPr>
              <a:buFont typeface="Wingdings" panose="05000000000000000000" pitchFamily="2" charset="2"/>
              <a:buChar char="Ø"/>
            </a:pPr>
            <a:r>
              <a:rPr lang="en-US" dirty="0"/>
              <a:t>Kobak LOJE Fund</a:t>
            </a:r>
          </a:p>
          <a:p>
            <a:pPr>
              <a:buFont typeface="Wingdings" panose="05000000000000000000" pitchFamily="2" charset="2"/>
              <a:buChar char="Ø"/>
            </a:pPr>
            <a:r>
              <a:rPr lang="en-US" dirty="0"/>
              <a:t>UJFPMB Estates Fund</a:t>
            </a:r>
          </a:p>
        </p:txBody>
      </p:sp>
      <p:sp>
        <p:nvSpPr>
          <p:cNvPr id="4" name="Content Placeholder 3">
            <a:extLst>
              <a:ext uri="{FF2B5EF4-FFF2-40B4-BE49-F238E27FC236}">
                <a16:creationId xmlns:a16="http://schemas.microsoft.com/office/drawing/2014/main" id="{65A9F6EA-73F2-3386-9D23-AD6BF596F5DE}"/>
              </a:ext>
            </a:extLst>
          </p:cNvPr>
          <p:cNvSpPr>
            <a:spLocks noGrp="1"/>
          </p:cNvSpPr>
          <p:nvPr>
            <p:ph sz="half" idx="2"/>
          </p:nvPr>
        </p:nvSpPr>
        <p:spPr/>
        <p:txBody>
          <a:bodyPr/>
          <a:lstStyle/>
          <a:p>
            <a:r>
              <a:rPr lang="en-US" dirty="0"/>
              <a:t>Assets of the Foundation</a:t>
            </a:r>
          </a:p>
          <a:p>
            <a:pPr>
              <a:buFont typeface="Wingdings" panose="05000000000000000000" pitchFamily="2" charset="2"/>
              <a:buChar char="Ø"/>
            </a:pPr>
            <a:r>
              <a:rPr lang="en-US" dirty="0"/>
              <a:t>Berkowitz Legacy Fund</a:t>
            </a:r>
          </a:p>
          <a:p>
            <a:pPr>
              <a:buFont typeface="Wingdings" panose="05000000000000000000" pitchFamily="2" charset="2"/>
              <a:buChar char="Ø"/>
            </a:pPr>
            <a:r>
              <a:rPr lang="en-US" dirty="0" err="1"/>
              <a:t>Koppelman</a:t>
            </a:r>
            <a:r>
              <a:rPr lang="en-US" dirty="0"/>
              <a:t> Fund</a:t>
            </a:r>
          </a:p>
          <a:p>
            <a:pPr>
              <a:buFont typeface="Wingdings" panose="05000000000000000000" pitchFamily="2" charset="2"/>
              <a:buChar char="Ø"/>
            </a:pPr>
            <a:r>
              <a:rPr lang="en-US" dirty="0" err="1"/>
              <a:t>Applestein</a:t>
            </a:r>
            <a:r>
              <a:rPr lang="en-US" dirty="0"/>
              <a:t> Fund</a:t>
            </a:r>
          </a:p>
          <a:p>
            <a:pPr>
              <a:buFont typeface="Wingdings" panose="05000000000000000000" pitchFamily="2" charset="2"/>
              <a:buChar char="Ø"/>
            </a:pPr>
            <a:r>
              <a:rPr lang="en-US" dirty="0"/>
              <a:t>RMK PACE Fund</a:t>
            </a:r>
          </a:p>
          <a:p>
            <a:pPr>
              <a:buFont typeface="Wingdings" panose="05000000000000000000" pitchFamily="2" charset="2"/>
              <a:buChar char="Ø"/>
            </a:pPr>
            <a:r>
              <a:rPr lang="en-US" dirty="0" err="1"/>
              <a:t>Klatzkin</a:t>
            </a:r>
            <a:r>
              <a:rPr lang="en-US" dirty="0"/>
              <a:t> PACE Fund</a:t>
            </a:r>
          </a:p>
          <a:p>
            <a:pPr>
              <a:buFont typeface="Wingdings" panose="05000000000000000000" pitchFamily="2" charset="2"/>
              <a:buChar char="Ø"/>
            </a:pPr>
            <a:r>
              <a:rPr lang="en-US" dirty="0"/>
              <a:t>UJFPMB Income Fund </a:t>
            </a:r>
          </a:p>
        </p:txBody>
      </p:sp>
    </p:spTree>
    <p:extLst>
      <p:ext uri="{BB962C8B-B14F-4D97-AF65-F5344CB8AC3E}">
        <p14:creationId xmlns:p14="http://schemas.microsoft.com/office/powerpoint/2010/main" val="2619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6772-8136-FD93-D4FB-10ECB1B4D52C}"/>
              </a:ext>
            </a:extLst>
          </p:cNvPr>
          <p:cNvSpPr>
            <a:spLocks noGrp="1"/>
          </p:cNvSpPr>
          <p:nvPr>
            <p:ph type="title"/>
          </p:nvPr>
        </p:nvSpPr>
        <p:spPr/>
        <p:txBody>
          <a:bodyPr/>
          <a:lstStyle/>
          <a:p>
            <a:r>
              <a:rPr lang="en-US" dirty="0"/>
              <a:t>Process and Agreement</a:t>
            </a:r>
          </a:p>
        </p:txBody>
      </p:sp>
      <p:sp>
        <p:nvSpPr>
          <p:cNvPr id="3" name="Content Placeholder 2">
            <a:extLst>
              <a:ext uri="{FF2B5EF4-FFF2-40B4-BE49-F238E27FC236}">
                <a16:creationId xmlns:a16="http://schemas.microsoft.com/office/drawing/2014/main" id="{0239D160-BFB7-D9F8-E444-ED710FCBF4BE}"/>
              </a:ext>
            </a:extLst>
          </p:cNvPr>
          <p:cNvSpPr>
            <a:spLocks noGrp="1"/>
          </p:cNvSpPr>
          <p:nvPr>
            <p:ph idx="1"/>
          </p:nvPr>
        </p:nvSpPr>
        <p:spPr/>
        <p:txBody>
          <a:bodyPr>
            <a:normAutofit lnSpcReduction="10000"/>
          </a:bodyPr>
          <a:lstStyle/>
          <a:p>
            <a:pPr>
              <a:buFont typeface="Wingdings" panose="05000000000000000000" pitchFamily="2" charset="2"/>
              <a:buChar char="Ø"/>
            </a:pPr>
            <a:r>
              <a:rPr lang="en-US" dirty="0"/>
              <a:t>June 30 statements will be shared with the Federation no later than August 5</a:t>
            </a:r>
            <a:r>
              <a:rPr lang="en-US" baseline="30000" dirty="0"/>
              <a:t>th</a:t>
            </a:r>
            <a:r>
              <a:rPr lang="en-US" dirty="0"/>
              <a:t>. </a:t>
            </a:r>
          </a:p>
          <a:p>
            <a:pPr>
              <a:buFont typeface="Wingdings" panose="05000000000000000000" pitchFamily="2" charset="2"/>
              <a:buChar char="Ø"/>
            </a:pPr>
            <a:r>
              <a:rPr lang="en-US" dirty="0"/>
              <a:t>Income calculations for custodial funds will be calculated on an average 12 quarter lookback basis unless the Federation requests otherwise. All requests will be in writing and signed by the Federation president and treasurer</a:t>
            </a:r>
          </a:p>
          <a:p>
            <a:pPr>
              <a:buFont typeface="Wingdings" panose="05000000000000000000" pitchFamily="2" charset="2"/>
              <a:buChar char="Ø"/>
            </a:pPr>
            <a:r>
              <a:rPr lang="en-US" dirty="0"/>
              <a:t>In no case shall the Foundation change the payout calculation methodology of any fund that is an asset of the Foundation where the Federation is a beneficiary without written agreement from the then President and Treasurer of the Federation </a:t>
            </a:r>
          </a:p>
          <a:p>
            <a:pPr>
              <a:buFont typeface="Wingdings" panose="05000000000000000000" pitchFamily="2" charset="2"/>
              <a:buChar char="Ø"/>
            </a:pPr>
            <a:r>
              <a:rPr lang="en-US" dirty="0"/>
              <a:t>Distributions for all funds in this document are to be equal to the greater of 4% or the amount designated by the Foundation each year, unless the documents establishing a particular fund state otherwise </a:t>
            </a:r>
          </a:p>
        </p:txBody>
      </p:sp>
    </p:spTree>
    <p:extLst>
      <p:ext uri="{BB962C8B-B14F-4D97-AF65-F5344CB8AC3E}">
        <p14:creationId xmlns:p14="http://schemas.microsoft.com/office/powerpoint/2010/main" val="1484940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C4D8-FD68-C1F1-D00A-AE9EDBF62028}"/>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06864443-F1BA-7A6A-595D-5C93B60723CA}"/>
              </a:ext>
            </a:extLst>
          </p:cNvPr>
          <p:cNvSpPr>
            <a:spLocks noGrp="1"/>
          </p:cNvSpPr>
          <p:nvPr>
            <p:ph idx="1"/>
          </p:nvPr>
        </p:nvSpPr>
        <p:spPr/>
        <p:txBody>
          <a:bodyPr/>
          <a:lstStyle/>
          <a:p>
            <a:pPr>
              <a:buFont typeface="Wingdings" panose="05000000000000000000" pitchFamily="2" charset="2"/>
              <a:buChar char="Ø"/>
            </a:pPr>
            <a:r>
              <a:rPr lang="en-US" dirty="0"/>
              <a:t>For all Federation custodial funds, and for restricted funds for which the Federation may request a portion of the corpus, the President and Treasurer shall request the amount for each such fund ,in writing , no later than 21 calendar days after receipt of the 2Q statements. </a:t>
            </a:r>
          </a:p>
          <a:p>
            <a:pPr>
              <a:buFont typeface="Wingdings" panose="05000000000000000000" pitchFamily="2" charset="2"/>
              <a:buChar char="Ø"/>
            </a:pPr>
            <a:r>
              <a:rPr lang="en-US" dirty="0"/>
              <a:t>The Foundation shall use its best efforts to ensure that distributions are to be made to the Federation by September 21, each year. </a:t>
            </a:r>
          </a:p>
          <a:p>
            <a:pPr>
              <a:buFont typeface="Wingdings" panose="05000000000000000000" pitchFamily="2" charset="2"/>
              <a:buChar char="Ø"/>
            </a:pPr>
            <a:r>
              <a:rPr lang="en-US" dirty="0"/>
              <a:t>Federation custodial funds are the property of the Federation. Thus, the Federation and not the foundation is obligated to honor instructions of, and restrictions established by the donor. Foundation is only obligated to comply with Federation distribution requests from custodial funds. It is the responsibility of the Federation to monitor compliance the right of Federation to instruct Foundation as to the amount of any distribution. </a:t>
            </a:r>
          </a:p>
        </p:txBody>
      </p:sp>
    </p:spTree>
    <p:extLst>
      <p:ext uri="{BB962C8B-B14F-4D97-AF65-F5344CB8AC3E}">
        <p14:creationId xmlns:p14="http://schemas.microsoft.com/office/powerpoint/2010/main" val="2321100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C25E-27A5-4D4A-B0D4-E756C20ED27C}"/>
              </a:ext>
            </a:extLst>
          </p:cNvPr>
          <p:cNvSpPr>
            <a:spLocks noGrp="1"/>
          </p:cNvSpPr>
          <p:nvPr>
            <p:ph type="title"/>
          </p:nvPr>
        </p:nvSpPr>
        <p:spPr/>
        <p:txBody>
          <a:bodyPr/>
          <a:lstStyle/>
          <a:p>
            <a:r>
              <a:rPr lang="en-US" dirty="0"/>
              <a:t>Treasurer’s Report</a:t>
            </a:r>
          </a:p>
        </p:txBody>
      </p:sp>
    </p:spTree>
    <p:extLst>
      <p:ext uri="{BB962C8B-B14F-4D97-AF65-F5344CB8AC3E}">
        <p14:creationId xmlns:p14="http://schemas.microsoft.com/office/powerpoint/2010/main" val="146978949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9db891-9a93-4d8f-b316-53a9f4a8df72">
      <Terms xmlns="http://schemas.microsoft.com/office/infopath/2007/PartnerControls"/>
    </lcf76f155ced4ddcb4097134ff3c332f>
    <TaxCatchAll xmlns="f93fbb25-3d89-4e16-a786-6d19e436c58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4E36C724E56041AD41E340EF8BC4A6" ma:contentTypeVersion="16" ma:contentTypeDescription="Create a new document." ma:contentTypeScope="" ma:versionID="dc34472e50683122fb1dcccb4fec0486">
  <xsd:schema xmlns:xsd="http://www.w3.org/2001/XMLSchema" xmlns:xs="http://www.w3.org/2001/XMLSchema" xmlns:p="http://schemas.microsoft.com/office/2006/metadata/properties" xmlns:ns2="8d9db891-9a93-4d8f-b316-53a9f4a8df72" xmlns:ns3="f93fbb25-3d89-4e16-a786-6d19e436c58f" targetNamespace="http://schemas.microsoft.com/office/2006/metadata/properties" ma:root="true" ma:fieldsID="bae6a76b2dbf067eb4f5c76b9141abef" ns2:_="" ns3:_="">
    <xsd:import namespace="8d9db891-9a93-4d8f-b316-53a9f4a8df72"/>
    <xsd:import namespace="f93fbb25-3d89-4e16-a786-6d19e436c5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9db891-9a93-4d8f-b316-53a9f4a8d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c0c85a-fd33-4616-9e22-b9090b48211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3fbb25-3d89-4e16-a786-6d19e436c58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ba4d8db-7a85-4fc9-b2c2-d70464f7a73e}" ma:internalName="TaxCatchAll" ma:showField="CatchAllData" ma:web="f93fbb25-3d89-4e16-a786-6d19e436c5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602255-120C-4A69-96DB-9C025565E741}">
  <ds:schemaRefs>
    <ds:schemaRef ds:uri="http://schemas.microsoft.com/sharepoint/v3/contenttype/forms"/>
  </ds:schemaRefs>
</ds:datastoreItem>
</file>

<file path=customXml/itemProps2.xml><?xml version="1.0" encoding="utf-8"?>
<ds:datastoreItem xmlns:ds="http://schemas.openxmlformats.org/officeDocument/2006/customXml" ds:itemID="{D317864E-01C9-4ABB-9DFA-FDD7EA083666}">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d3cfd55b-1081-4aed-9681-33da698452c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A675411-46AF-436D-B732-D6B5038E4395}"/>
</file>

<file path=docProps/app.xml><?xml version="1.0" encoding="utf-8"?>
<Properties xmlns="http://schemas.openxmlformats.org/officeDocument/2006/extended-properties" xmlns:vt="http://schemas.openxmlformats.org/officeDocument/2006/docPropsVTypes">
  <TotalTime>2729</TotalTime>
  <Words>1228</Words>
  <Application>Microsoft Office PowerPoint</Application>
  <PresentationFormat>On-screen Show (4:3)</PresentationFormat>
  <Paragraphs>173</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Calibri Light</vt:lpstr>
      <vt:lpstr>Wingdings</vt:lpstr>
      <vt:lpstr>Retrospect</vt:lpstr>
      <vt:lpstr>Jewish Community Foundation of Greater Mercer </vt:lpstr>
      <vt:lpstr>JCFGM Mission Statement  </vt:lpstr>
      <vt:lpstr>     JCFGM  Board  Meeting Agenda   </vt:lpstr>
      <vt:lpstr>President’s Report</vt:lpstr>
      <vt:lpstr>Assets and Fund Update</vt:lpstr>
      <vt:lpstr>Federation/Foundation Funds</vt:lpstr>
      <vt:lpstr>Process and Agreement</vt:lpstr>
      <vt:lpstr>continued</vt:lpstr>
      <vt:lpstr>Treasurer’s Report</vt:lpstr>
      <vt:lpstr>FY 22 Highlights</vt:lpstr>
      <vt:lpstr>FY 2022 Highlights</vt:lpstr>
      <vt:lpstr>FY 2022 Highlights</vt:lpstr>
      <vt:lpstr>FY22 Highlights</vt:lpstr>
      <vt:lpstr>Highlights  </vt:lpstr>
      <vt:lpstr>Highlights</vt:lpstr>
      <vt:lpstr>Highlights </vt:lpstr>
      <vt:lpstr>Highlights</vt:lpstr>
      <vt:lpstr>Nominating committee Report</vt:lpstr>
      <vt:lpstr>    </vt:lpstr>
      <vt:lpstr>Proposed New Board members</vt:lpstr>
      <vt:lpstr>Slate </vt:lpstr>
      <vt:lpstr>Investment committee</vt:lpstr>
      <vt:lpstr>Ewing Property</vt:lpstr>
      <vt:lpstr>Marketing committee</vt:lpstr>
      <vt:lpstr>PowerPoint Presentation</vt:lpstr>
      <vt:lpstr> Committees</vt:lpstr>
      <vt:lpstr>Future meetings</vt:lpstr>
      <vt:lpstr>Good and Welfare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Jewish Community Foundation of Greater Mercer</dc:title>
  <dc:creator>Lara Levine</dc:creator>
  <cp:lastModifiedBy>Linda Meisel</cp:lastModifiedBy>
  <cp:revision>169</cp:revision>
  <cp:lastPrinted>2021-05-07T14:46:14Z</cp:lastPrinted>
  <dcterms:created xsi:type="dcterms:W3CDTF">2020-06-09T13:02:16Z</dcterms:created>
  <dcterms:modified xsi:type="dcterms:W3CDTF">2022-06-16T00:24:50Z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0x010100191FDC1E046B6E41AE9B71E21E70B939</vt:lpwstr>
  </property>
</Properties>
</file>