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3"/>
  </p:sldMasterIdLst>
  <p:sldIdLst>
    <p:sldId id="262" r:id="rId4"/>
    <p:sldId id="261" r:id="rId5"/>
    <p:sldId id="263" r:id="rId6"/>
    <p:sldId id="260" r:id="rId7"/>
    <p:sldId id="267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76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4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6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82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1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4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7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0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8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2F5ACA-E402-8C46-8CF1-AD797EE239E8}" type="datetimeFigureOut">
              <a:rPr lang="en-US" smtClean="0"/>
              <a:t>12/15/22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9ADBC5-CEEE-E743-BE75-C19257F759E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16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D3E0-4C0F-4CC7-AFD8-41A36DD7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427"/>
            <a:ext cx="10058400" cy="1450757"/>
          </a:xfrm>
        </p:spPr>
        <p:txBody>
          <a:bodyPr>
            <a:normAutofit/>
          </a:bodyPr>
          <a:lstStyle/>
          <a:p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73F3-DE91-4AD6-A2E2-D057F178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757" y="1886318"/>
            <a:ext cx="9942444" cy="42906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Jewish Community Foundation of Greater Mercer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Executive Committee Meeting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December 19, 2022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F3E63B-6037-8C4F-64BB-D64AE289515F}"/>
              </a:ext>
            </a:extLst>
          </p:cNvPr>
          <p:cNvSpPr txBox="1"/>
          <p:nvPr/>
        </p:nvSpPr>
        <p:spPr>
          <a:xfrm>
            <a:off x="8279296" y="8348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E98CD-5A59-EB6D-CCC0-4808F2B47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5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49AE3-30FA-9A8B-0E8E-075457935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</a:t>
            </a:r>
            <a:r>
              <a:rPr lang="en-US"/>
              <a:t>and Welfare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996D3-591F-C2FD-771A-2DB873349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CADB9C-D862-B9DD-ECC0-166FA50B5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6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D3E0-4C0F-4CC7-AFD8-41A36DD7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427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73F3-DE91-4AD6-A2E2-D057F178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360" y="1886318"/>
            <a:ext cx="10515600" cy="42906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Call to Order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President’s Report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 Assets and Activity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 </a:t>
            </a:r>
            <a:r>
              <a:rPr lang="en-US" sz="1600" dirty="0" err="1"/>
              <a:t>FidTech</a:t>
            </a: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 Federation – </a:t>
            </a:r>
            <a:r>
              <a:rPr lang="en-US" sz="1600" i="1" dirty="0"/>
              <a:t>do you want to tell them about Federation and L&amp;L or not?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Executive Director’s Report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Grants to partners via DAFs at year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Strategic Planning update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 Communications Consultant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JCFGM Programs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Board Talking Points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F3E63B-6037-8C4F-64BB-D64AE289515F}"/>
              </a:ext>
            </a:extLst>
          </p:cNvPr>
          <p:cNvSpPr txBox="1"/>
          <p:nvPr/>
        </p:nvSpPr>
        <p:spPr>
          <a:xfrm>
            <a:off x="8279296" y="8348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E98CD-5A59-EB6D-CCC0-4808F2B47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01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9C5EA-AA90-9438-A63E-3BC0711D5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4F6A5-4A2E-128D-3FC5-A8238CDF9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Foundation is organized to promote philanthropy and to further the charitable needs of the Jewish community, other charitable institutions, and community organizations.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BEAB7A-A57B-36D2-34EE-2F04F7B39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28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D3E0-4C0F-4CC7-AFD8-41A36DD7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427"/>
            <a:ext cx="10058400" cy="1450757"/>
          </a:xfrm>
        </p:spPr>
        <p:txBody>
          <a:bodyPr>
            <a:normAutofit/>
          </a:bodyPr>
          <a:lstStyle/>
          <a:p>
            <a:r>
              <a:rPr lang="en-US" sz="4400" dirty="0"/>
              <a:t>Funds and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73F3-DE91-4AD6-A2E2-D057F178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360" y="1886318"/>
            <a:ext cx="10515600" cy="42906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Number of Funds as of 12.12.22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	</a:t>
            </a:r>
            <a:r>
              <a:rPr lang="en-US" sz="1400" dirty="0">
                <a:solidFill>
                  <a:schemeClr val="tx1"/>
                </a:solidFill>
              </a:rPr>
              <a:t>Permanently Restricted		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Temporarily Restricted		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Custodial Funds		31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Donor Advised Funds		82 (including one pending DAF)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Foundation Funds	 	  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1" dirty="0">
                <a:solidFill>
                  <a:schemeClr val="tx1"/>
                </a:solidFill>
              </a:rPr>
              <a:t>Total		                     153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			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New Funds in FY23: 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Custodial Funds		 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Donor Advised Funds		  7 *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1" dirty="0">
                <a:solidFill>
                  <a:schemeClr val="tx1"/>
                </a:solidFill>
              </a:rPr>
              <a:t>Total			  8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tx1"/>
                </a:solidFill>
              </a:rPr>
              <a:t>	* One new DAF is our inaugural Mitzvah Fund, co-sponsored by Jewish Federation PMB and in partnership with JFCS and JCYF.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Contributions as of 12.12.22		</a:t>
            </a:r>
            <a:r>
              <a:rPr lang="en-US" sz="1400" dirty="0">
                <a:solidFill>
                  <a:schemeClr val="tx1"/>
                </a:solidFill>
              </a:rPr>
              <a:t>$470,230 </a:t>
            </a: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Grants as of 12.12.22			</a:t>
            </a:r>
            <a:r>
              <a:rPr lang="en-US" sz="1400" dirty="0">
                <a:solidFill>
                  <a:schemeClr val="tx1"/>
                </a:solidFill>
              </a:rPr>
              <a:t>$766,680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Assets: LINDA TO ADD 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F3E63B-6037-8C4F-64BB-D64AE289515F}"/>
              </a:ext>
            </a:extLst>
          </p:cNvPr>
          <p:cNvSpPr txBox="1"/>
          <p:nvPr/>
        </p:nvSpPr>
        <p:spPr>
          <a:xfrm>
            <a:off x="8279296" y="8348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E98CD-5A59-EB6D-CCC0-4808F2B47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03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B6DE2-C11A-280C-2FA9-CAD23D10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FidTech</a:t>
            </a:r>
            <a:r>
              <a:rPr lang="en-US" dirty="0"/>
              <a:t>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29F8B-6A7C-3504-A397-AAD11523E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53AAC1-6770-7A86-A538-D7E03247E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82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93E7E-6454-AF50-44CB-E82E9652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CFCC7-42CA-C836-5DCC-6769F4B72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B90B72-FC57-A33D-0F00-5A943FFDE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5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53ED1-FB79-DB89-AC8B-385992917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Committee</a:t>
            </a:r>
            <a:br>
              <a:rPr lang="en-US" dirty="0"/>
            </a:br>
            <a:r>
              <a:rPr lang="en-US" dirty="0"/>
              <a:t>Report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65897A-FBAC-B3C0-C5B2-84126FFD1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pic>
        <p:nvPicPr>
          <p:cNvPr id="8" name="Content Placeholder 7" descr="Application&#10;&#10;Description automatically generated with medium confidence">
            <a:extLst>
              <a:ext uri="{FF2B5EF4-FFF2-40B4-BE49-F238E27FC236}">
                <a16:creationId xmlns:a16="http://schemas.microsoft.com/office/drawing/2014/main" id="{214F2633-A5AE-A756-53A6-2A76221F42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22266" y="1846262"/>
            <a:ext cx="6391732" cy="4912883"/>
          </a:xfrm>
        </p:spPr>
      </p:pic>
    </p:spTree>
    <p:extLst>
      <p:ext uri="{BB962C8B-B14F-4D97-AF65-F5344CB8AC3E}">
        <p14:creationId xmlns:p14="http://schemas.microsoft.com/office/powerpoint/2010/main" val="301060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85B9-3CC0-F8AD-6DC1-6BB0F336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Planning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7516-567E-D69C-E9F2-D0468AC55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C6219E-6F5A-8EEC-A9D3-122652D06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35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DFB31-BABF-C6FD-1A08-08867D456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JCFGM Programs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56D7A-F415-44CA-3E33-F16B3307E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dirty="0"/>
              <a:t>Culture of Philanthropy – session #2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January 30 at 7:30-8:45pm – </a:t>
            </a:r>
            <a:r>
              <a:rPr lang="en-US" sz="1400" b="1" i="1" dirty="0"/>
              <a:t>Choose Abundance, Life &amp; Legacy Workshop Series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Featuring Laurie Herrick, author, consultant and entrepreneur and featured keynote speaker at LIFE &amp; LEGACY annual conference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Sponsored by Jewish Federation of Princeton Mercer Bucks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i="1" u="sng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dirty="0"/>
              <a:t>Jewish Community Program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January 18 at 7-8pm - </a:t>
            </a:r>
            <a:r>
              <a:rPr lang="en-US" sz="1400" b="1" i="1" dirty="0"/>
              <a:t>Impact of the 2022 Midterm Elections on Local Jewish Communities</a:t>
            </a:r>
            <a:r>
              <a:rPr lang="en-US" sz="1400" b="1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Featuring Benjamin Dworkin, Founding Director of the Rowan Institute for Public Policy and Citizenship (RIPPAC), Rowan University. </a:t>
            </a:r>
            <a:endParaRPr lang="en-US" sz="1400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Co-sponsored by Jewish Community Relations Council of Somerset, Hunterdon &amp; Warren Counties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dirty="0"/>
              <a:t>LIFE &amp; LEGACY Celebration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May 18 at 5-7pm at The Jewish Center courtyard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89EFE4-327B-8687-2224-3841418D2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713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4E36C724E56041AD41E340EF8BC4A6" ma:contentTypeVersion="16" ma:contentTypeDescription="Create a new document." ma:contentTypeScope="" ma:versionID="dc34472e50683122fb1dcccb4fec0486">
  <xsd:schema xmlns:xsd="http://www.w3.org/2001/XMLSchema" xmlns:xs="http://www.w3.org/2001/XMLSchema" xmlns:p="http://schemas.microsoft.com/office/2006/metadata/properties" xmlns:ns2="8d9db891-9a93-4d8f-b316-53a9f4a8df72" xmlns:ns3="f93fbb25-3d89-4e16-a786-6d19e436c58f" targetNamespace="http://schemas.microsoft.com/office/2006/metadata/properties" ma:root="true" ma:fieldsID="bae6a76b2dbf067eb4f5c76b9141abef" ns2:_="" ns3:_="">
    <xsd:import namespace="8d9db891-9a93-4d8f-b316-53a9f4a8df72"/>
    <xsd:import namespace="f93fbb25-3d89-4e16-a786-6d19e436c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db891-9a93-4d8f-b316-53a9f4a8d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c0c85a-fd33-4616-9e22-b9090b4821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3fbb25-3d89-4e16-a786-6d19e436c58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4d8db-7a85-4fc9-b2c2-d70464f7a73e}" ma:internalName="TaxCatchAll" ma:showField="CatchAllData" ma:web="f93fbb25-3d89-4e16-a786-6d19e436c5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F072D-1104-4CDC-9E4B-BE950CA6A6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9db891-9a93-4d8f-b316-53a9f4a8df72"/>
    <ds:schemaRef ds:uri="f93fbb25-3d89-4e16-a786-6d19e436c5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51401C-BADE-425E-967A-DDFA156914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</TotalTime>
  <Words>357</Words>
  <Application>Microsoft Macintosh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  </vt:lpstr>
      <vt:lpstr>Agenda</vt:lpstr>
      <vt:lpstr>Mission statement</vt:lpstr>
      <vt:lpstr>Funds and Assets</vt:lpstr>
      <vt:lpstr>FidTech status</vt:lpstr>
      <vt:lpstr>Treasurer’s Report</vt:lpstr>
      <vt:lpstr>Investment Committee Report </vt:lpstr>
      <vt:lpstr>Strategic Planning status</vt:lpstr>
      <vt:lpstr>JCFGM Programs </vt:lpstr>
      <vt:lpstr>Good and Welfare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Funds and Assets</dc:title>
  <dc:creator>Eran Zacks</dc:creator>
  <cp:lastModifiedBy>Eran Zacks</cp:lastModifiedBy>
  <cp:revision>5</cp:revision>
  <dcterms:created xsi:type="dcterms:W3CDTF">2022-10-21T19:30:17Z</dcterms:created>
  <dcterms:modified xsi:type="dcterms:W3CDTF">2022-12-15T20:14:41Z</dcterms:modified>
</cp:coreProperties>
</file>