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57" r:id="rId5"/>
    <p:sldId id="258" r:id="rId6"/>
    <p:sldId id="266" r:id="rId7"/>
    <p:sldId id="260" r:id="rId8"/>
    <p:sldId id="261"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42509-8A98-4ADA-B587-57712AA1E1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51D47C-2FD7-4691-BA0E-50DD053E47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C853DA-034B-4756-91EB-2F4C4EADF81A}"/>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5" name="Footer Placeholder 4">
            <a:extLst>
              <a:ext uri="{FF2B5EF4-FFF2-40B4-BE49-F238E27FC236}">
                <a16:creationId xmlns:a16="http://schemas.microsoft.com/office/drawing/2014/main" id="{39DDD09D-2E7E-4C7A-B353-9E2BD4B09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EE8888-1739-44BE-9B0D-9D509CB36DB0}"/>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3156988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E5C6B-A8E3-4BFB-A795-B10717FC30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A98281-CEED-4E7A-9F41-43C1437D77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C2D738-0465-476E-A0E1-D5060D2C9D8F}"/>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5" name="Footer Placeholder 4">
            <a:extLst>
              <a:ext uri="{FF2B5EF4-FFF2-40B4-BE49-F238E27FC236}">
                <a16:creationId xmlns:a16="http://schemas.microsoft.com/office/drawing/2014/main" id="{677DDC04-9055-4801-8C70-71ED9A46C4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5747FC-DBCB-430E-A2DB-00A1FC149279}"/>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1581950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97AB5D-7158-446F-891C-2E0A3011BE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36DEE7-A873-4F19-A0FB-F71ADDDBC0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F80EF5-7B10-4F28-97E1-917218F58B36}"/>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5" name="Footer Placeholder 4">
            <a:extLst>
              <a:ext uri="{FF2B5EF4-FFF2-40B4-BE49-F238E27FC236}">
                <a16:creationId xmlns:a16="http://schemas.microsoft.com/office/drawing/2014/main" id="{EA47B723-37EE-4888-B725-7FD8FBF408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F3CE4-BA71-4785-8271-EDAF43D37C2A}"/>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781419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FB4577-6BD9-41A6-B914-F6D6CCC085AB}" type="datetimeFigureOut">
              <a:rPr lang="en-US" smtClean="0"/>
              <a:t>4/25/22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CDB88-94AF-4B33-834B-7FF3EF6EE81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700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FB4577-6BD9-41A6-B914-F6D6CCC085AB}" type="datetimeFigureOut">
              <a:rPr lang="en-US" smtClean="0"/>
              <a:t>4/25/22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CDB88-94AF-4B33-834B-7FF3EF6EE816}" type="slidenum">
              <a:rPr lang="en-US" smtClean="0"/>
              <a:t>‹#›</a:t>
            </a:fld>
            <a:endParaRPr lang="en-US"/>
          </a:p>
        </p:txBody>
      </p:sp>
    </p:spTree>
    <p:extLst>
      <p:ext uri="{BB962C8B-B14F-4D97-AF65-F5344CB8AC3E}">
        <p14:creationId xmlns:p14="http://schemas.microsoft.com/office/powerpoint/2010/main" val="1179933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FB4577-6BD9-41A6-B914-F6D6CCC085AB}" type="datetimeFigureOut">
              <a:rPr lang="en-US" smtClean="0"/>
              <a:t>4/25/22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CDB88-94AF-4B33-834B-7FF3EF6EE81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7626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FB4577-6BD9-41A6-B914-F6D6CCC085AB}" type="datetimeFigureOut">
              <a:rPr lang="en-US" smtClean="0"/>
              <a:t>4/25/22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CDB88-94AF-4B33-834B-7FF3EF6EE816}" type="slidenum">
              <a:rPr lang="en-US" smtClean="0"/>
              <a:t>‹#›</a:t>
            </a:fld>
            <a:endParaRPr lang="en-US"/>
          </a:p>
        </p:txBody>
      </p:sp>
    </p:spTree>
    <p:extLst>
      <p:ext uri="{BB962C8B-B14F-4D97-AF65-F5344CB8AC3E}">
        <p14:creationId xmlns:p14="http://schemas.microsoft.com/office/powerpoint/2010/main" val="233606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FB4577-6BD9-41A6-B914-F6D6CCC085AB}" type="datetimeFigureOut">
              <a:rPr lang="en-US" smtClean="0"/>
              <a:t>4/25/22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ECDB88-94AF-4B33-834B-7FF3EF6EE816}" type="slidenum">
              <a:rPr lang="en-US" smtClean="0"/>
              <a:t>‹#›</a:t>
            </a:fld>
            <a:endParaRPr lang="en-US"/>
          </a:p>
        </p:txBody>
      </p:sp>
    </p:spTree>
    <p:extLst>
      <p:ext uri="{BB962C8B-B14F-4D97-AF65-F5344CB8AC3E}">
        <p14:creationId xmlns:p14="http://schemas.microsoft.com/office/powerpoint/2010/main" val="4082090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FB4577-6BD9-41A6-B914-F6D6CCC085AB}" type="datetimeFigureOut">
              <a:rPr lang="en-US" smtClean="0"/>
              <a:t>4/25/22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ECDB88-94AF-4B33-834B-7FF3EF6EE816}" type="slidenum">
              <a:rPr lang="en-US" smtClean="0"/>
              <a:t>‹#›</a:t>
            </a:fld>
            <a:endParaRPr lang="en-US"/>
          </a:p>
        </p:txBody>
      </p:sp>
    </p:spTree>
    <p:extLst>
      <p:ext uri="{BB962C8B-B14F-4D97-AF65-F5344CB8AC3E}">
        <p14:creationId xmlns:p14="http://schemas.microsoft.com/office/powerpoint/2010/main" val="27633445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DFB4577-6BD9-41A6-B914-F6D6CCC085AB}" type="datetimeFigureOut">
              <a:rPr lang="en-US" smtClean="0"/>
              <a:t>4/25/22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4ECDB88-94AF-4B33-834B-7FF3EF6EE816}" type="slidenum">
              <a:rPr lang="en-US" smtClean="0"/>
              <a:t>‹#›</a:t>
            </a:fld>
            <a:endParaRPr lang="en-US"/>
          </a:p>
        </p:txBody>
      </p:sp>
    </p:spTree>
    <p:extLst>
      <p:ext uri="{BB962C8B-B14F-4D97-AF65-F5344CB8AC3E}">
        <p14:creationId xmlns:p14="http://schemas.microsoft.com/office/powerpoint/2010/main" val="1924494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DFB4577-6BD9-41A6-B914-F6D6CCC085AB}" type="datetimeFigureOut">
              <a:rPr lang="en-US" smtClean="0"/>
              <a:t>4/25/22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4ECDB88-94AF-4B33-834B-7FF3EF6EE816}" type="slidenum">
              <a:rPr lang="en-US" smtClean="0"/>
              <a:t>‹#›</a:t>
            </a:fld>
            <a:endParaRPr lang="en-US"/>
          </a:p>
        </p:txBody>
      </p:sp>
    </p:spTree>
    <p:extLst>
      <p:ext uri="{BB962C8B-B14F-4D97-AF65-F5344CB8AC3E}">
        <p14:creationId xmlns:p14="http://schemas.microsoft.com/office/powerpoint/2010/main" val="344442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8955D-D685-4A18-995B-0E6725EDB3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3F9C31-B579-48BB-82A6-B279F1D55A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2A0AE-165F-41A5-A4DA-2974CB4B1AEC}"/>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5" name="Footer Placeholder 4">
            <a:extLst>
              <a:ext uri="{FF2B5EF4-FFF2-40B4-BE49-F238E27FC236}">
                <a16:creationId xmlns:a16="http://schemas.microsoft.com/office/drawing/2014/main" id="{BCFE5A88-9EFC-448D-9991-161F3C0230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802CEC-4A1E-4FD5-A972-6603E9BBD17F}"/>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13068052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FB4577-6BD9-41A6-B914-F6D6CCC085AB}" type="datetimeFigureOut">
              <a:rPr lang="en-US" smtClean="0"/>
              <a:t>4/25/22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CDB88-94AF-4B33-834B-7FF3EF6EE816}" type="slidenum">
              <a:rPr lang="en-US" smtClean="0"/>
              <a:t>‹#›</a:t>
            </a:fld>
            <a:endParaRPr lang="en-US"/>
          </a:p>
        </p:txBody>
      </p:sp>
    </p:spTree>
    <p:extLst>
      <p:ext uri="{BB962C8B-B14F-4D97-AF65-F5344CB8AC3E}">
        <p14:creationId xmlns:p14="http://schemas.microsoft.com/office/powerpoint/2010/main" val="2652635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FB4577-6BD9-41A6-B914-F6D6CCC085AB}" type="datetimeFigureOut">
              <a:rPr lang="en-US" smtClean="0"/>
              <a:t>4/25/22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CDB88-94AF-4B33-834B-7FF3EF6EE816}" type="slidenum">
              <a:rPr lang="en-US" smtClean="0"/>
              <a:t>‹#›</a:t>
            </a:fld>
            <a:endParaRPr lang="en-US"/>
          </a:p>
        </p:txBody>
      </p:sp>
    </p:spTree>
    <p:extLst>
      <p:ext uri="{BB962C8B-B14F-4D97-AF65-F5344CB8AC3E}">
        <p14:creationId xmlns:p14="http://schemas.microsoft.com/office/powerpoint/2010/main" val="32984673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FB4577-6BD9-41A6-B914-F6D6CCC085AB}" type="datetimeFigureOut">
              <a:rPr lang="en-US" smtClean="0"/>
              <a:t>4/25/22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CDB88-94AF-4B33-834B-7FF3EF6EE816}" type="slidenum">
              <a:rPr lang="en-US" smtClean="0"/>
              <a:t>‹#›</a:t>
            </a:fld>
            <a:endParaRPr lang="en-US"/>
          </a:p>
        </p:txBody>
      </p:sp>
    </p:spTree>
    <p:extLst>
      <p:ext uri="{BB962C8B-B14F-4D97-AF65-F5344CB8AC3E}">
        <p14:creationId xmlns:p14="http://schemas.microsoft.com/office/powerpoint/2010/main" val="1821684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8562-4CB6-455E-BC86-48633D7178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9CBD8A-67F0-4C11-B9B5-C5B564E0CF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52DEE1-ACAA-4984-A65F-D784B11EDD77}"/>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5" name="Footer Placeholder 4">
            <a:extLst>
              <a:ext uri="{FF2B5EF4-FFF2-40B4-BE49-F238E27FC236}">
                <a16:creationId xmlns:a16="http://schemas.microsoft.com/office/drawing/2014/main" id="{B1332A78-0C95-41D2-9498-6D5104E81C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5FAB7B-68B0-4771-9D4B-6310C7D8AC73}"/>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428080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A465D-C0A5-47F8-BAFD-02E4AB0C3D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1AF0C3-638F-4D28-9819-FBED6D791A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CB13A8-1C7D-4519-8A34-15EE6B7529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6CC587-63D2-4335-86E9-CC3D2465F812}"/>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6" name="Footer Placeholder 5">
            <a:extLst>
              <a:ext uri="{FF2B5EF4-FFF2-40B4-BE49-F238E27FC236}">
                <a16:creationId xmlns:a16="http://schemas.microsoft.com/office/drawing/2014/main" id="{ACFDF64E-1E40-4D0C-B8C1-F9E503FF82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2F03D2-5080-4AA9-A9CA-060FB6F0CBC6}"/>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163209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4F8BA-BF7B-4E97-883F-BDB8364461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2F94CE-3F6B-4955-9616-7F68C7FA3F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DD47F6-1088-48CC-B3AD-CF3DD49CD7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6AAE2E-C804-4225-BBF1-E86F3AADEF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BE94B9-0414-4575-99B7-F117342636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131246-2B50-4A18-981A-A89E9371DB2B}"/>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8" name="Footer Placeholder 7">
            <a:extLst>
              <a:ext uri="{FF2B5EF4-FFF2-40B4-BE49-F238E27FC236}">
                <a16:creationId xmlns:a16="http://schemas.microsoft.com/office/drawing/2014/main" id="{57EB019F-7183-401B-9193-16340ED626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350AE6-9D3F-462E-9E15-1DAC59A092EB}"/>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1460419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48403-682E-4B08-8C8A-0AAB26B4AC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08D5CF-423E-410C-B01B-BC558882AC53}"/>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4" name="Footer Placeholder 3">
            <a:extLst>
              <a:ext uri="{FF2B5EF4-FFF2-40B4-BE49-F238E27FC236}">
                <a16:creationId xmlns:a16="http://schemas.microsoft.com/office/drawing/2014/main" id="{76AB9BBB-4808-4105-9260-C3E82B4045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ACEE05-E419-462F-BFE3-16C4C1219294}"/>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158198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AD22FE-F327-45A7-B3C2-03E916119213}"/>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3" name="Footer Placeholder 2">
            <a:extLst>
              <a:ext uri="{FF2B5EF4-FFF2-40B4-BE49-F238E27FC236}">
                <a16:creationId xmlns:a16="http://schemas.microsoft.com/office/drawing/2014/main" id="{01ADEA47-3D4C-4852-9FE6-972764AA24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6A78C6-06E0-4A8F-B87A-EB791ADA1455}"/>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2075838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3336E-73FD-4C31-81AE-A5268D7BD4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E278E0-AC4F-4644-982F-5E236592F5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4C76F4-AD44-4465-9CA3-8A18DAB8F8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BE2DCF-8E51-4981-A1F0-FE41C75A5A7D}"/>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6" name="Footer Placeholder 5">
            <a:extLst>
              <a:ext uri="{FF2B5EF4-FFF2-40B4-BE49-F238E27FC236}">
                <a16:creationId xmlns:a16="http://schemas.microsoft.com/office/drawing/2014/main" id="{BAC28557-01E6-4DF2-BABE-E310D1FD2B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04E80E-72FD-4E4E-9422-E3030B8BBCFA}"/>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2591893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6999F-48DD-4481-896A-11A60CF01D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C273A3-F3B0-41F9-A7AB-38B17D7CB8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5275BE-40FB-49C7-A9F8-980110C2F4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C9660-DA48-4E70-B033-CF84F6905DB4}"/>
              </a:ext>
            </a:extLst>
          </p:cNvPr>
          <p:cNvSpPr>
            <a:spLocks noGrp="1"/>
          </p:cNvSpPr>
          <p:nvPr>
            <p:ph type="dt" sz="half" idx="10"/>
          </p:nvPr>
        </p:nvSpPr>
        <p:spPr/>
        <p:txBody>
          <a:bodyPr/>
          <a:lstStyle/>
          <a:p>
            <a:fld id="{FAEE86C8-C628-4C33-A182-9BF79A09F658}" type="datetimeFigureOut">
              <a:rPr lang="en-US" smtClean="0"/>
              <a:t>4/25/22</a:t>
            </a:fld>
            <a:endParaRPr lang="en-US"/>
          </a:p>
        </p:txBody>
      </p:sp>
      <p:sp>
        <p:nvSpPr>
          <p:cNvPr id="6" name="Footer Placeholder 5">
            <a:extLst>
              <a:ext uri="{FF2B5EF4-FFF2-40B4-BE49-F238E27FC236}">
                <a16:creationId xmlns:a16="http://schemas.microsoft.com/office/drawing/2014/main" id="{9BCA77E1-BBF3-4356-A738-45731CE283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F77BD4-0A10-4AD6-9403-7B41BF2025B7}"/>
              </a:ext>
            </a:extLst>
          </p:cNvPr>
          <p:cNvSpPr>
            <a:spLocks noGrp="1"/>
          </p:cNvSpPr>
          <p:nvPr>
            <p:ph type="sldNum" sz="quarter" idx="12"/>
          </p:nvPr>
        </p:nvSpPr>
        <p:spPr/>
        <p:txBody>
          <a:bodyPr/>
          <a:lstStyle/>
          <a:p>
            <a:fld id="{6AC8CB84-3A8A-4010-B676-70EE2FC1C218}" type="slidenum">
              <a:rPr lang="en-US" smtClean="0"/>
              <a:t>‹#›</a:t>
            </a:fld>
            <a:endParaRPr lang="en-US"/>
          </a:p>
        </p:txBody>
      </p:sp>
    </p:spTree>
    <p:extLst>
      <p:ext uri="{BB962C8B-B14F-4D97-AF65-F5344CB8AC3E}">
        <p14:creationId xmlns:p14="http://schemas.microsoft.com/office/powerpoint/2010/main" val="103229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C5F702-42C1-4E2A-806E-67B0E2B9DF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FC8C8D-9E09-4290-BE1F-3968C63C1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DF6A51-5859-43CD-B172-A57FA28AB4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E86C8-C628-4C33-A182-9BF79A09F658}" type="datetimeFigureOut">
              <a:rPr lang="en-US" smtClean="0"/>
              <a:t>4/25/22</a:t>
            </a:fld>
            <a:endParaRPr lang="en-US"/>
          </a:p>
        </p:txBody>
      </p:sp>
      <p:sp>
        <p:nvSpPr>
          <p:cNvPr id="5" name="Footer Placeholder 4">
            <a:extLst>
              <a:ext uri="{FF2B5EF4-FFF2-40B4-BE49-F238E27FC236}">
                <a16:creationId xmlns:a16="http://schemas.microsoft.com/office/drawing/2014/main" id="{8579AAD0-DD0C-45A7-8CA9-1C0DB92632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D6000C-711A-4670-AD50-86B324005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8CB84-3A8A-4010-B676-70EE2FC1C218}" type="slidenum">
              <a:rPr lang="en-US" smtClean="0"/>
              <a:t>‹#›</a:t>
            </a:fld>
            <a:endParaRPr lang="en-US"/>
          </a:p>
        </p:txBody>
      </p:sp>
    </p:spTree>
    <p:extLst>
      <p:ext uri="{BB962C8B-B14F-4D97-AF65-F5344CB8AC3E}">
        <p14:creationId xmlns:p14="http://schemas.microsoft.com/office/powerpoint/2010/main" val="3246767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DFB4577-6BD9-41A6-B914-F6D6CCC085AB}" type="datetimeFigureOut">
              <a:rPr lang="en-US" smtClean="0"/>
              <a:t>4/25/22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4ECDB88-94AF-4B33-834B-7FF3EF6EE81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84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CB460-D292-4FD7-A5E1-A5F3930EBB9A}"/>
              </a:ext>
            </a:extLst>
          </p:cNvPr>
          <p:cNvSpPr>
            <a:spLocks noGrp="1"/>
          </p:cNvSpPr>
          <p:nvPr>
            <p:ph type="ctrTitle"/>
          </p:nvPr>
        </p:nvSpPr>
        <p:spPr>
          <a:xfrm>
            <a:off x="1524000" y="2463799"/>
            <a:ext cx="9144000" cy="1511301"/>
          </a:xfrm>
        </p:spPr>
        <p:txBody>
          <a:bodyPr>
            <a:normAutofit fontScale="90000"/>
          </a:bodyPr>
          <a:lstStyle/>
          <a:p>
            <a:r>
              <a:rPr lang="en-US"/>
              <a:t>JCFGM Executive Committee</a:t>
            </a:r>
            <a:endParaRPr lang="en-US" dirty="0"/>
          </a:p>
        </p:txBody>
      </p:sp>
      <p:sp>
        <p:nvSpPr>
          <p:cNvPr id="3" name="Subtitle 2">
            <a:extLst>
              <a:ext uri="{FF2B5EF4-FFF2-40B4-BE49-F238E27FC236}">
                <a16:creationId xmlns:a16="http://schemas.microsoft.com/office/drawing/2014/main" id="{797446B2-F04D-46C2-B398-CC857CA37E9A}"/>
              </a:ext>
            </a:extLst>
          </p:cNvPr>
          <p:cNvSpPr>
            <a:spLocks noGrp="1"/>
          </p:cNvSpPr>
          <p:nvPr>
            <p:ph type="subTitle" idx="1"/>
          </p:nvPr>
        </p:nvSpPr>
        <p:spPr>
          <a:xfrm>
            <a:off x="1524000" y="4394200"/>
            <a:ext cx="9144000" cy="863600"/>
          </a:xfrm>
        </p:spPr>
        <p:txBody>
          <a:bodyPr>
            <a:normAutofit/>
          </a:bodyPr>
          <a:lstStyle/>
          <a:p>
            <a:r>
              <a:rPr lang="en-US" sz="3600"/>
              <a:t>April 25, 2022</a:t>
            </a:r>
            <a:endParaRPr lang="en-US" sz="3600" dirty="0"/>
          </a:p>
        </p:txBody>
      </p:sp>
      <p:pic>
        <p:nvPicPr>
          <p:cNvPr id="5" name="Picture 4">
            <a:extLst>
              <a:ext uri="{FF2B5EF4-FFF2-40B4-BE49-F238E27FC236}">
                <a16:creationId xmlns:a16="http://schemas.microsoft.com/office/drawing/2014/main" id="{D710FDFB-BFC6-3940-853C-144005D5E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543" y="457201"/>
            <a:ext cx="4310059" cy="1142999"/>
          </a:xfrm>
          <a:prstGeom prst="rect">
            <a:avLst/>
          </a:prstGeom>
        </p:spPr>
      </p:pic>
    </p:spTree>
    <p:extLst>
      <p:ext uri="{BB962C8B-B14F-4D97-AF65-F5344CB8AC3E}">
        <p14:creationId xmlns:p14="http://schemas.microsoft.com/office/powerpoint/2010/main" val="3758016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E403-B2A3-4138-87A2-E63BA6CBC036}"/>
              </a:ext>
            </a:extLst>
          </p:cNvPr>
          <p:cNvSpPr>
            <a:spLocks noGrp="1"/>
          </p:cNvSpPr>
          <p:nvPr>
            <p:ph type="title"/>
          </p:nvPr>
        </p:nvSpPr>
        <p:spPr/>
        <p:txBody>
          <a:bodyPr/>
          <a:lstStyle/>
          <a:p>
            <a:r>
              <a:rPr lang="en-US" dirty="0"/>
              <a:t>Community Events </a:t>
            </a:r>
          </a:p>
        </p:txBody>
      </p:sp>
      <p:sp>
        <p:nvSpPr>
          <p:cNvPr id="3" name="Content Placeholder 2">
            <a:extLst>
              <a:ext uri="{FF2B5EF4-FFF2-40B4-BE49-F238E27FC236}">
                <a16:creationId xmlns:a16="http://schemas.microsoft.com/office/drawing/2014/main" id="{4A7D6437-5497-41A8-B7DB-DE06F53AB284}"/>
              </a:ext>
            </a:extLst>
          </p:cNvPr>
          <p:cNvSpPr>
            <a:spLocks noGrp="1"/>
          </p:cNvSpPr>
          <p:nvPr>
            <p:ph idx="1"/>
          </p:nvPr>
        </p:nvSpPr>
        <p:spPr/>
        <p:txBody>
          <a:bodyPr/>
          <a:lstStyle/>
          <a:p>
            <a:r>
              <a:rPr lang="en-US" dirty="0"/>
              <a:t>Sunday, May 15, 2022 2pm-5pm Jewish Pride Day celebration Palmer Square Princeton</a:t>
            </a:r>
          </a:p>
          <a:p>
            <a:r>
              <a:rPr lang="en-US" dirty="0"/>
              <a:t>Thursday, June 2, 2022 Federation Women’s Luncheon 11:30-3</a:t>
            </a:r>
          </a:p>
          <a:p>
            <a:r>
              <a:rPr lang="en-US" dirty="0"/>
              <a:t>Tuesday, June 7, 2022 JFCS Annual Meeting</a:t>
            </a:r>
          </a:p>
          <a:p>
            <a:r>
              <a:rPr lang="en-US" dirty="0"/>
              <a:t>Wednesday, June 8, 2022 GWH Annual Meeting</a:t>
            </a:r>
          </a:p>
          <a:p>
            <a:pPr marL="0" indent="0">
              <a:buNone/>
            </a:pPr>
            <a:endParaRPr lang="en-US" dirty="0"/>
          </a:p>
        </p:txBody>
      </p:sp>
      <p:pic>
        <p:nvPicPr>
          <p:cNvPr id="4" name="Picture 3">
            <a:extLst>
              <a:ext uri="{FF2B5EF4-FFF2-40B4-BE49-F238E27FC236}">
                <a16:creationId xmlns:a16="http://schemas.microsoft.com/office/drawing/2014/main" id="{12B64D24-231E-2366-A029-760549D38C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2668004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D9B6A-28D3-4B6F-B8A3-73D714129F06}"/>
              </a:ext>
            </a:extLst>
          </p:cNvPr>
          <p:cNvSpPr>
            <a:spLocks noGrp="1"/>
          </p:cNvSpPr>
          <p:nvPr>
            <p:ph type="title"/>
          </p:nvPr>
        </p:nvSpPr>
        <p:spPr/>
        <p:txBody>
          <a:bodyPr/>
          <a:lstStyle/>
          <a:p>
            <a:r>
              <a:rPr lang="en-US" dirty="0"/>
              <a:t>Good and Welfare</a:t>
            </a:r>
          </a:p>
        </p:txBody>
      </p:sp>
      <p:sp>
        <p:nvSpPr>
          <p:cNvPr id="3" name="Content Placeholder 2">
            <a:extLst>
              <a:ext uri="{FF2B5EF4-FFF2-40B4-BE49-F238E27FC236}">
                <a16:creationId xmlns:a16="http://schemas.microsoft.com/office/drawing/2014/main" id="{16305DC5-F130-4316-BAC0-54918F2525A4}"/>
              </a:ext>
            </a:extLst>
          </p:cNvPr>
          <p:cNvSpPr>
            <a:spLocks noGrp="1"/>
          </p:cNvSpPr>
          <p:nvPr>
            <p:ph idx="1"/>
          </p:nvPr>
        </p:nvSpPr>
        <p:spPr/>
        <p:txBody>
          <a:bodyPr/>
          <a:lstStyle/>
          <a:p>
            <a:pPr>
              <a:buFont typeface="Wingdings" panose="05000000000000000000" pitchFamily="2" charset="2"/>
              <a:buChar char="Ø"/>
            </a:pPr>
            <a:r>
              <a:rPr lang="en-US" dirty="0"/>
              <a:t>Condolences to Susan Falcon on the passing of her mother Freida </a:t>
            </a:r>
            <a:r>
              <a:rPr lang="en-US" dirty="0" err="1"/>
              <a:t>Wallstein</a:t>
            </a:r>
            <a:r>
              <a:rPr lang="en-US" dirty="0"/>
              <a:t> </a:t>
            </a:r>
          </a:p>
          <a:p>
            <a:pPr>
              <a:buFont typeface="Wingdings" panose="05000000000000000000" pitchFamily="2" charset="2"/>
              <a:buChar char="Ø"/>
            </a:pPr>
            <a:r>
              <a:rPr lang="en-US" dirty="0"/>
              <a:t>Mazel Tov to Howard and Janet Cohen on the marriage of their daughter Lauren to Zachary Applebaum</a:t>
            </a:r>
          </a:p>
          <a:p>
            <a:pPr>
              <a:buFont typeface="Wingdings" panose="05000000000000000000" pitchFamily="2" charset="2"/>
              <a:buChar char="Ø"/>
            </a:pPr>
            <a:r>
              <a:rPr lang="en-US" dirty="0"/>
              <a:t>Mazel Tov to Wally and Dee </a:t>
            </a:r>
            <a:r>
              <a:rPr lang="en-US"/>
              <a:t>Yosafat</a:t>
            </a:r>
            <a:r>
              <a:rPr lang="en-US" dirty="0"/>
              <a:t> on the birth of their granddaughter Olive Steele</a:t>
            </a:r>
          </a:p>
          <a:p>
            <a:r>
              <a:rPr lang="en-US" dirty="0"/>
              <a:t> </a:t>
            </a:r>
          </a:p>
        </p:txBody>
      </p:sp>
      <p:pic>
        <p:nvPicPr>
          <p:cNvPr id="4" name="Picture 3">
            <a:extLst>
              <a:ext uri="{FF2B5EF4-FFF2-40B4-BE49-F238E27FC236}">
                <a16:creationId xmlns:a16="http://schemas.microsoft.com/office/drawing/2014/main" id="{D84B465A-8EA4-BB26-164A-495750503E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3535272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02E4-FAC3-4B9E-8DDA-98BCDCC8B434}"/>
              </a:ext>
            </a:extLst>
          </p:cNvPr>
          <p:cNvSpPr>
            <a:spLocks noGrp="1"/>
          </p:cNvSpPr>
          <p:nvPr>
            <p:ph type="title"/>
          </p:nvPr>
        </p:nvSpPr>
        <p:spPr/>
        <p:txBody>
          <a:bodyPr/>
          <a:lstStyle/>
          <a:p>
            <a:r>
              <a:rPr lang="en-US" dirty="0"/>
              <a:t>JCFGM Mission Statement</a:t>
            </a:r>
          </a:p>
        </p:txBody>
      </p:sp>
      <p:sp>
        <p:nvSpPr>
          <p:cNvPr id="3" name="Content Placeholder 2">
            <a:extLst>
              <a:ext uri="{FF2B5EF4-FFF2-40B4-BE49-F238E27FC236}">
                <a16:creationId xmlns:a16="http://schemas.microsoft.com/office/drawing/2014/main" id="{04CB41A1-A86C-4702-B98B-6E16D08EAC64}"/>
              </a:ext>
            </a:extLst>
          </p:cNvPr>
          <p:cNvSpPr>
            <a:spLocks noGrp="1"/>
          </p:cNvSpPr>
          <p:nvPr>
            <p:ph idx="1"/>
          </p:nvPr>
        </p:nvSpPr>
        <p:spPr>
          <a:xfrm>
            <a:off x="838200" y="1825625"/>
            <a:ext cx="7247684" cy="4351338"/>
          </a:xfrm>
        </p:spPr>
        <p:txBody>
          <a:bodyPr/>
          <a:lstStyle/>
          <a:p>
            <a:pPr marL="0" indent="0">
              <a:buNone/>
            </a:pPr>
            <a:endParaRPr lang="en-US" dirty="0"/>
          </a:p>
          <a:p>
            <a:pPr marL="0" indent="0">
              <a:buNone/>
            </a:pPr>
            <a:endParaRPr lang="en-US"/>
          </a:p>
          <a:p>
            <a:pPr marL="0" indent="0">
              <a:buNone/>
            </a:pPr>
            <a:r>
              <a:rPr lang="en-US"/>
              <a:t>The </a:t>
            </a:r>
            <a:r>
              <a:rPr lang="en-US" dirty="0"/>
              <a:t>Foundation is organized to promote philanthropy and to further the charitable needs of the Jewish community, other charitable institutions, and community organizations. </a:t>
            </a:r>
          </a:p>
          <a:p>
            <a:endParaRPr lang="en-US" dirty="0"/>
          </a:p>
        </p:txBody>
      </p:sp>
      <p:pic>
        <p:nvPicPr>
          <p:cNvPr id="4" name="Picture 3">
            <a:extLst>
              <a:ext uri="{FF2B5EF4-FFF2-40B4-BE49-F238E27FC236}">
                <a16:creationId xmlns:a16="http://schemas.microsoft.com/office/drawing/2014/main" id="{40285C59-67F9-0F9E-5F74-A3DC32EF40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5884" y="503239"/>
            <a:ext cx="3154725" cy="836612"/>
          </a:xfrm>
          <a:prstGeom prst="rect">
            <a:avLst/>
          </a:prstGeom>
        </p:spPr>
      </p:pic>
    </p:spTree>
    <p:extLst>
      <p:ext uri="{BB962C8B-B14F-4D97-AF65-F5344CB8AC3E}">
        <p14:creationId xmlns:p14="http://schemas.microsoft.com/office/powerpoint/2010/main" val="948059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2389F-6D79-4CB9-8E9A-C5C8BDE1C1A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0DCA2FF6-8866-4360-B435-DB9591AB7160}"/>
              </a:ext>
            </a:extLst>
          </p:cNvPr>
          <p:cNvSpPr>
            <a:spLocks noGrp="1"/>
          </p:cNvSpPr>
          <p:nvPr>
            <p:ph idx="1"/>
          </p:nvPr>
        </p:nvSpPr>
        <p:spPr/>
        <p:txBody>
          <a:bodyPr>
            <a:normAutofit fontScale="47500" lnSpcReduction="20000"/>
          </a:bodyPr>
          <a:lstStyle/>
          <a:p>
            <a:r>
              <a:rPr lang="en-US" dirty="0"/>
              <a:t>Minutes</a:t>
            </a:r>
          </a:p>
          <a:p>
            <a:r>
              <a:rPr lang="en-US" dirty="0"/>
              <a:t>Assets and Fund report</a:t>
            </a:r>
          </a:p>
          <a:p>
            <a:r>
              <a:rPr lang="en-US" dirty="0"/>
              <a:t>President’s report</a:t>
            </a:r>
          </a:p>
          <a:p>
            <a:r>
              <a:rPr lang="en-US" dirty="0"/>
              <a:t>Life &amp; Legacy Plus</a:t>
            </a:r>
          </a:p>
          <a:p>
            <a:r>
              <a:rPr lang="en-US" dirty="0"/>
              <a:t>Treasurer’s report – FYE 23 Proposed budget</a:t>
            </a:r>
          </a:p>
          <a:p>
            <a:r>
              <a:rPr lang="en-US" dirty="0"/>
              <a:t>Life &amp; Legacy resolution</a:t>
            </a:r>
          </a:p>
          <a:p>
            <a:r>
              <a:rPr lang="en-US" dirty="0"/>
              <a:t>Giving Group proposal</a:t>
            </a:r>
          </a:p>
          <a:p>
            <a:r>
              <a:rPr lang="en-US" dirty="0"/>
              <a:t>Committee reports:</a:t>
            </a:r>
          </a:p>
          <a:p>
            <a:r>
              <a:rPr lang="en-US" dirty="0"/>
              <a:t>Strategic Planning committee</a:t>
            </a:r>
          </a:p>
          <a:p>
            <a:r>
              <a:rPr lang="en-US" dirty="0"/>
              <a:t>Investment</a:t>
            </a:r>
          </a:p>
          <a:p>
            <a:r>
              <a:rPr lang="en-US" dirty="0"/>
              <a:t>Nominating</a:t>
            </a:r>
          </a:p>
          <a:p>
            <a:r>
              <a:rPr lang="en-US" dirty="0"/>
              <a:t>Funds</a:t>
            </a:r>
          </a:p>
          <a:p>
            <a:r>
              <a:rPr lang="en-US" dirty="0"/>
              <a:t>Executive Director - Life &amp; Legacy Plus Program and JFEDSHAW update </a:t>
            </a:r>
          </a:p>
          <a:p>
            <a:r>
              <a:rPr lang="en-US" dirty="0"/>
              <a:t>Programs and Events </a:t>
            </a:r>
          </a:p>
        </p:txBody>
      </p:sp>
      <p:pic>
        <p:nvPicPr>
          <p:cNvPr id="4" name="Picture 3">
            <a:extLst>
              <a:ext uri="{FF2B5EF4-FFF2-40B4-BE49-F238E27FC236}">
                <a16:creationId xmlns:a16="http://schemas.microsoft.com/office/drawing/2014/main" id="{D742FF7D-9EDE-10D6-F868-FE3F75EDE0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4094832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9D3E0-4C0F-4CC7-AFD8-41A36DD72AAB}"/>
              </a:ext>
            </a:extLst>
          </p:cNvPr>
          <p:cNvSpPr>
            <a:spLocks noGrp="1"/>
          </p:cNvSpPr>
          <p:nvPr>
            <p:ph type="title"/>
          </p:nvPr>
        </p:nvSpPr>
        <p:spPr>
          <a:xfrm>
            <a:off x="1066800" y="137427"/>
            <a:ext cx="10058400" cy="1450757"/>
          </a:xfrm>
        </p:spPr>
        <p:txBody>
          <a:bodyPr/>
          <a:lstStyle/>
          <a:p>
            <a:r>
              <a:rPr lang="en-US" dirty="0"/>
              <a:t>Funds and Assets </a:t>
            </a:r>
          </a:p>
        </p:txBody>
      </p:sp>
      <p:sp>
        <p:nvSpPr>
          <p:cNvPr id="3" name="Content Placeholder 2">
            <a:extLst>
              <a:ext uri="{FF2B5EF4-FFF2-40B4-BE49-F238E27FC236}">
                <a16:creationId xmlns:a16="http://schemas.microsoft.com/office/drawing/2014/main" id="{41B773F3-DE91-4AD6-A2E2-D057F1786E6C}"/>
              </a:ext>
            </a:extLst>
          </p:cNvPr>
          <p:cNvSpPr>
            <a:spLocks noGrp="1"/>
          </p:cNvSpPr>
          <p:nvPr>
            <p:ph idx="1"/>
          </p:nvPr>
        </p:nvSpPr>
        <p:spPr>
          <a:xfrm>
            <a:off x="838200" y="1886318"/>
            <a:ext cx="10515600" cy="4290645"/>
          </a:xfrm>
        </p:spPr>
        <p:txBody>
          <a:bodyPr>
            <a:noAutofit/>
          </a:bodyPr>
          <a:lstStyle/>
          <a:p>
            <a:pPr marL="0" indent="0">
              <a:lnSpc>
                <a:spcPct val="100000"/>
              </a:lnSpc>
              <a:spcAft>
                <a:spcPts val="0"/>
              </a:spcAft>
              <a:buNone/>
            </a:pPr>
            <a:r>
              <a:rPr lang="en-US" sz="1200" dirty="0">
                <a:solidFill>
                  <a:schemeClr val="tx1"/>
                </a:solidFill>
              </a:rPr>
              <a:t>Number of Funds (as of 4.25.22)</a:t>
            </a:r>
          </a:p>
          <a:p>
            <a:pPr marL="0" indent="0">
              <a:lnSpc>
                <a:spcPct val="100000"/>
              </a:lnSpc>
              <a:spcBef>
                <a:spcPts val="0"/>
              </a:spcBef>
              <a:spcAft>
                <a:spcPts val="0"/>
              </a:spcAft>
              <a:buNone/>
            </a:pPr>
            <a:r>
              <a:rPr lang="en-US" sz="1200" dirty="0">
                <a:solidFill>
                  <a:schemeClr val="tx1"/>
                </a:solidFill>
              </a:rPr>
              <a:t>   	Permanently Restricted		27</a:t>
            </a:r>
          </a:p>
          <a:p>
            <a:pPr marL="0" indent="0">
              <a:lnSpc>
                <a:spcPct val="100000"/>
              </a:lnSpc>
              <a:spcBef>
                <a:spcPts val="0"/>
              </a:spcBef>
              <a:spcAft>
                <a:spcPts val="0"/>
              </a:spcAft>
              <a:buNone/>
            </a:pPr>
            <a:r>
              <a:rPr lang="en-US" sz="1200" dirty="0">
                <a:solidFill>
                  <a:schemeClr val="tx1"/>
                </a:solidFill>
              </a:rPr>
              <a:t>	Temporarily Restricted		12</a:t>
            </a:r>
          </a:p>
          <a:p>
            <a:pPr marL="0" indent="0">
              <a:lnSpc>
                <a:spcPct val="100000"/>
              </a:lnSpc>
              <a:spcBef>
                <a:spcPts val="0"/>
              </a:spcBef>
              <a:spcAft>
                <a:spcPts val="0"/>
              </a:spcAft>
              <a:buNone/>
            </a:pPr>
            <a:r>
              <a:rPr lang="en-US" sz="1200" dirty="0">
                <a:solidFill>
                  <a:schemeClr val="tx1"/>
                </a:solidFill>
              </a:rPr>
              <a:t>	Custodial Funds		25</a:t>
            </a:r>
          </a:p>
          <a:p>
            <a:pPr marL="0" indent="0">
              <a:lnSpc>
                <a:spcPct val="100000"/>
              </a:lnSpc>
              <a:spcBef>
                <a:spcPts val="0"/>
              </a:spcBef>
              <a:spcAft>
                <a:spcPts val="0"/>
              </a:spcAft>
              <a:buNone/>
            </a:pPr>
            <a:r>
              <a:rPr lang="en-US" sz="1200" dirty="0">
                <a:solidFill>
                  <a:schemeClr val="tx1"/>
                </a:solidFill>
              </a:rPr>
              <a:t>	Donor Advised Funds		74</a:t>
            </a:r>
          </a:p>
          <a:p>
            <a:pPr marL="0" indent="0">
              <a:lnSpc>
                <a:spcPct val="100000"/>
              </a:lnSpc>
              <a:spcBef>
                <a:spcPts val="0"/>
              </a:spcBef>
              <a:spcAft>
                <a:spcPts val="0"/>
              </a:spcAft>
              <a:buNone/>
            </a:pPr>
            <a:r>
              <a:rPr lang="en-US" sz="1200" dirty="0">
                <a:solidFill>
                  <a:schemeClr val="tx1"/>
                </a:solidFill>
              </a:rPr>
              <a:t>	Foundation Funds	 	  5</a:t>
            </a:r>
          </a:p>
          <a:p>
            <a:pPr marL="0" indent="0">
              <a:lnSpc>
                <a:spcPct val="100000"/>
              </a:lnSpc>
              <a:spcBef>
                <a:spcPts val="0"/>
              </a:spcBef>
              <a:spcAft>
                <a:spcPts val="0"/>
              </a:spcAft>
              <a:buNone/>
            </a:pPr>
            <a:r>
              <a:rPr lang="en-US" sz="1200" dirty="0">
                <a:solidFill>
                  <a:schemeClr val="tx1"/>
                </a:solidFill>
              </a:rPr>
              <a:t>	</a:t>
            </a:r>
            <a:r>
              <a:rPr lang="en-US" sz="1200" b="1" dirty="0">
                <a:solidFill>
                  <a:schemeClr val="tx1"/>
                </a:solidFill>
              </a:rPr>
              <a:t>Total		                        143</a:t>
            </a:r>
            <a:endParaRPr lang="en-US" sz="1200" dirty="0">
              <a:solidFill>
                <a:schemeClr val="tx1"/>
              </a:solidFill>
            </a:endParaRPr>
          </a:p>
          <a:p>
            <a:pPr marL="0" indent="0">
              <a:lnSpc>
                <a:spcPct val="100000"/>
              </a:lnSpc>
              <a:spcBef>
                <a:spcPts val="0"/>
              </a:spcBef>
              <a:spcAft>
                <a:spcPts val="0"/>
              </a:spcAft>
              <a:buNone/>
            </a:pPr>
            <a:endParaRPr lang="en-US" sz="1200" dirty="0">
              <a:solidFill>
                <a:schemeClr val="tx1"/>
              </a:solidFill>
            </a:endParaRPr>
          </a:p>
          <a:p>
            <a:pPr marL="0" indent="0">
              <a:lnSpc>
                <a:spcPct val="100000"/>
              </a:lnSpc>
              <a:spcBef>
                <a:spcPts val="0"/>
              </a:spcBef>
              <a:spcAft>
                <a:spcPts val="0"/>
              </a:spcAft>
              <a:buNone/>
            </a:pPr>
            <a:r>
              <a:rPr lang="en-US" sz="1200" dirty="0">
                <a:solidFill>
                  <a:schemeClr val="tx1"/>
                </a:solidFill>
              </a:rPr>
              <a:t>New Funds (7.1.21 through 4.25.22) </a:t>
            </a:r>
          </a:p>
          <a:p>
            <a:pPr marL="0" indent="0">
              <a:lnSpc>
                <a:spcPct val="100000"/>
              </a:lnSpc>
              <a:spcBef>
                <a:spcPts val="0"/>
              </a:spcBef>
              <a:spcAft>
                <a:spcPts val="0"/>
              </a:spcAft>
              <a:buNone/>
            </a:pPr>
            <a:r>
              <a:rPr lang="en-US" sz="1200" dirty="0">
                <a:solidFill>
                  <a:schemeClr val="tx1"/>
                </a:solidFill>
              </a:rPr>
              <a:t>	Custodial Funds		10</a:t>
            </a:r>
          </a:p>
          <a:p>
            <a:pPr marL="0" indent="0">
              <a:lnSpc>
                <a:spcPct val="100000"/>
              </a:lnSpc>
              <a:spcBef>
                <a:spcPts val="0"/>
              </a:spcBef>
              <a:spcAft>
                <a:spcPts val="0"/>
              </a:spcAft>
              <a:buNone/>
            </a:pPr>
            <a:r>
              <a:rPr lang="en-US" sz="1200" dirty="0">
                <a:solidFill>
                  <a:schemeClr val="tx1"/>
                </a:solidFill>
              </a:rPr>
              <a:t>	Donor Advised Funds		  9</a:t>
            </a:r>
          </a:p>
          <a:p>
            <a:pPr marL="0" indent="0">
              <a:lnSpc>
                <a:spcPct val="100000"/>
              </a:lnSpc>
              <a:spcBef>
                <a:spcPts val="0"/>
              </a:spcBef>
              <a:spcAft>
                <a:spcPts val="0"/>
              </a:spcAft>
              <a:buNone/>
            </a:pPr>
            <a:r>
              <a:rPr lang="en-US" sz="1200" dirty="0">
                <a:solidFill>
                  <a:schemeClr val="tx1"/>
                </a:solidFill>
              </a:rPr>
              <a:t>	</a:t>
            </a:r>
            <a:r>
              <a:rPr lang="en-US" sz="1200" b="1" dirty="0">
                <a:solidFill>
                  <a:schemeClr val="tx1"/>
                </a:solidFill>
              </a:rPr>
              <a:t>Total			 19</a:t>
            </a:r>
          </a:p>
          <a:p>
            <a:pPr marL="0" indent="0">
              <a:lnSpc>
                <a:spcPct val="100000"/>
              </a:lnSpc>
              <a:spcBef>
                <a:spcPts val="0"/>
              </a:spcBef>
              <a:spcAft>
                <a:spcPts val="0"/>
              </a:spcAft>
              <a:buNone/>
            </a:pPr>
            <a:endParaRPr lang="en-US" sz="1200" b="1" dirty="0">
              <a:solidFill>
                <a:schemeClr val="tx1"/>
              </a:solidFill>
            </a:endParaRPr>
          </a:p>
          <a:p>
            <a:pPr marL="0" indent="0">
              <a:lnSpc>
                <a:spcPct val="100000"/>
              </a:lnSpc>
              <a:spcBef>
                <a:spcPts val="0"/>
              </a:spcBef>
              <a:spcAft>
                <a:spcPts val="0"/>
              </a:spcAft>
              <a:buNone/>
            </a:pPr>
            <a:r>
              <a:rPr lang="en-US" sz="1200" dirty="0">
                <a:solidFill>
                  <a:schemeClr val="tx1"/>
                </a:solidFill>
              </a:rPr>
              <a:t>Closed Funds (7.1.21 through 4.25.22)</a:t>
            </a:r>
          </a:p>
          <a:p>
            <a:pPr marL="0" indent="0">
              <a:lnSpc>
                <a:spcPct val="100000"/>
              </a:lnSpc>
              <a:spcBef>
                <a:spcPts val="0"/>
              </a:spcBef>
              <a:spcAft>
                <a:spcPts val="0"/>
              </a:spcAft>
              <a:buNone/>
            </a:pPr>
            <a:r>
              <a:rPr lang="en-US" sz="1200" dirty="0">
                <a:solidFill>
                  <a:schemeClr val="tx1"/>
                </a:solidFill>
              </a:rPr>
              <a:t>	Donor Advised Funds		 3</a:t>
            </a:r>
          </a:p>
          <a:p>
            <a:pPr marL="0" indent="0">
              <a:lnSpc>
                <a:spcPct val="100000"/>
              </a:lnSpc>
              <a:spcBef>
                <a:spcPts val="0"/>
              </a:spcBef>
              <a:spcAft>
                <a:spcPts val="0"/>
              </a:spcAft>
              <a:buNone/>
            </a:pPr>
            <a:r>
              <a:rPr lang="en-US" sz="1200" dirty="0">
                <a:solidFill>
                  <a:schemeClr val="tx1"/>
                </a:solidFill>
              </a:rPr>
              <a:t>	Foundation Fund		 1</a:t>
            </a:r>
          </a:p>
          <a:p>
            <a:pPr marL="0" indent="0">
              <a:lnSpc>
                <a:spcPct val="100000"/>
              </a:lnSpc>
              <a:spcBef>
                <a:spcPts val="0"/>
              </a:spcBef>
              <a:spcAft>
                <a:spcPts val="0"/>
              </a:spcAft>
              <a:buNone/>
            </a:pPr>
            <a:r>
              <a:rPr lang="en-US" sz="1200" dirty="0">
                <a:solidFill>
                  <a:schemeClr val="tx1"/>
                </a:solidFill>
              </a:rPr>
              <a:t>	</a:t>
            </a:r>
            <a:r>
              <a:rPr lang="en-US" sz="1200" b="1" dirty="0">
                <a:solidFill>
                  <a:schemeClr val="tx1"/>
                </a:solidFill>
              </a:rPr>
              <a:t>Total			 4</a:t>
            </a:r>
            <a:endParaRPr lang="en-US" sz="1200" dirty="0">
              <a:solidFill>
                <a:schemeClr val="tx1"/>
              </a:solidFill>
            </a:endParaRPr>
          </a:p>
          <a:p>
            <a:pPr marL="0" indent="0">
              <a:lnSpc>
                <a:spcPct val="100000"/>
              </a:lnSpc>
              <a:spcAft>
                <a:spcPts val="0"/>
              </a:spcAft>
              <a:buNone/>
            </a:pPr>
            <a:r>
              <a:rPr lang="en-US" sz="1200" dirty="0">
                <a:solidFill>
                  <a:schemeClr val="tx1"/>
                </a:solidFill>
              </a:rPr>
              <a:t>Contribution Activity: 71 contributions, totaling $2,458,809 (7.1.21 through 4.14.22)</a:t>
            </a:r>
          </a:p>
          <a:p>
            <a:pPr marL="0" indent="0">
              <a:lnSpc>
                <a:spcPct val="100000"/>
              </a:lnSpc>
              <a:spcAft>
                <a:spcPts val="0"/>
              </a:spcAft>
              <a:buNone/>
            </a:pPr>
            <a:r>
              <a:rPr lang="en-US" sz="1200" dirty="0">
                <a:solidFill>
                  <a:schemeClr val="tx1"/>
                </a:solidFill>
              </a:rPr>
              <a:t>Grant Activity: 465 grants, totaling $1,376,110 (7.1.21 through 4.18.22)</a:t>
            </a:r>
            <a:endParaRPr lang="en-US" sz="1200" dirty="0"/>
          </a:p>
          <a:p>
            <a:pPr marL="0" indent="0">
              <a:lnSpc>
                <a:spcPct val="100000"/>
              </a:lnSpc>
              <a:buNone/>
            </a:pPr>
            <a:r>
              <a:rPr lang="en-US" sz="1200" dirty="0"/>
              <a:t> </a:t>
            </a:r>
            <a:r>
              <a:rPr lang="en-US" sz="1200" dirty="0">
                <a:solidFill>
                  <a:srgbClr val="FF0000"/>
                </a:solidFill>
              </a:rPr>
              <a:t>Assets: -- I will put this in </a:t>
            </a:r>
          </a:p>
        </p:txBody>
      </p:sp>
      <p:pic>
        <p:nvPicPr>
          <p:cNvPr id="4" name="Picture 3">
            <a:extLst>
              <a:ext uri="{FF2B5EF4-FFF2-40B4-BE49-F238E27FC236}">
                <a16:creationId xmlns:a16="http://schemas.microsoft.com/office/drawing/2014/main" id="{B043A889-260F-4327-7914-75DB700D05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312498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E1734-FCE2-C2C0-DE67-710F858146FA}"/>
              </a:ext>
            </a:extLst>
          </p:cNvPr>
          <p:cNvSpPr>
            <a:spLocks noGrp="1"/>
          </p:cNvSpPr>
          <p:nvPr>
            <p:ph type="title"/>
          </p:nvPr>
        </p:nvSpPr>
        <p:spPr/>
        <p:txBody>
          <a:bodyPr/>
          <a:lstStyle/>
          <a:p>
            <a:r>
              <a:rPr lang="en-US" dirty="0">
                <a:cs typeface="Calibri Light"/>
              </a:rPr>
              <a:t>Life &amp; Legacy Plus  </a:t>
            </a:r>
            <a:endParaRPr lang="en-US" dirty="0"/>
          </a:p>
        </p:txBody>
      </p:sp>
      <p:sp>
        <p:nvSpPr>
          <p:cNvPr id="3" name="Content Placeholder 2">
            <a:extLst>
              <a:ext uri="{FF2B5EF4-FFF2-40B4-BE49-F238E27FC236}">
                <a16:creationId xmlns:a16="http://schemas.microsoft.com/office/drawing/2014/main" id="{11C25F06-25CF-2C0E-8A9B-E655A9D7D7D4}"/>
              </a:ext>
            </a:extLst>
          </p:cNvPr>
          <p:cNvSpPr>
            <a:spLocks noGrp="1"/>
          </p:cNvSpPr>
          <p:nvPr>
            <p:ph idx="1"/>
          </p:nvPr>
        </p:nvSpPr>
        <p:spPr/>
        <p:txBody>
          <a:bodyPr vert="horz" lIns="0" tIns="45720" rIns="0" bIns="45720" rtlCol="0" anchor="t">
            <a:normAutofit fontScale="85000" lnSpcReduction="20000"/>
          </a:bodyPr>
          <a:lstStyle/>
          <a:p>
            <a:pPr marL="230188" indent="-230188">
              <a:buFont typeface="Wingdings" panose="020F0502020204030204" pitchFamily="34" charset="0"/>
              <a:buChar char="§"/>
            </a:pPr>
            <a:r>
              <a:rPr lang="en-US" dirty="0">
                <a:cs typeface="Calibri"/>
              </a:rPr>
              <a:t>Continuation of LIFE &amp; LEGACY, with Harold Grinspoon Foundation (HGF) support, over four years</a:t>
            </a:r>
          </a:p>
          <a:p>
            <a:pPr marL="230188" indent="-230188">
              <a:buFont typeface="Wingdings" panose="020F0502020204030204" pitchFamily="34" charset="0"/>
              <a:buChar char="§"/>
            </a:pPr>
            <a:r>
              <a:rPr lang="en-US" dirty="0">
                <a:cs typeface="Calibri"/>
              </a:rPr>
              <a:t>HGF Match – HGF is prepared to invest $170,000 over four years based on a 1/3 HGF and 2/3 JCFGM split of annual budget expenses. HGF “reimbursement” grants are made at the conclusion of each fiscal year. Maximum grant amounts are the following:</a:t>
            </a:r>
          </a:p>
          <a:p>
            <a:pPr marL="522796" lvl="1" indent="-230188">
              <a:buFont typeface="Wingdings" panose="020F0502020204030204" pitchFamily="34" charset="0"/>
              <a:buChar char="§"/>
            </a:pPr>
            <a:r>
              <a:rPr lang="en-US" dirty="0">
                <a:cs typeface="Calibri"/>
              </a:rPr>
              <a:t>Year 1	$50,000</a:t>
            </a:r>
          </a:p>
          <a:p>
            <a:pPr marL="522796" lvl="1" indent="-230188">
              <a:buFont typeface="Wingdings" panose="020F0502020204030204" pitchFamily="34" charset="0"/>
              <a:buChar char="§"/>
            </a:pPr>
            <a:r>
              <a:rPr lang="en-US" dirty="0">
                <a:cs typeface="Calibri"/>
              </a:rPr>
              <a:t>Year 2	$45,000</a:t>
            </a:r>
          </a:p>
          <a:p>
            <a:pPr marL="522796" lvl="1" indent="-230188">
              <a:buFont typeface="Wingdings" panose="020F0502020204030204" pitchFamily="34" charset="0"/>
              <a:buChar char="§"/>
            </a:pPr>
            <a:r>
              <a:rPr lang="en-US" dirty="0">
                <a:cs typeface="Calibri"/>
              </a:rPr>
              <a:t>Year 3	$40,000</a:t>
            </a:r>
          </a:p>
          <a:p>
            <a:pPr marL="522796" lvl="1" indent="-230188">
              <a:buFont typeface="Wingdings" panose="020F0502020204030204" pitchFamily="34" charset="0"/>
              <a:buChar char="§"/>
            </a:pPr>
            <a:r>
              <a:rPr lang="en-US" dirty="0">
                <a:cs typeface="Calibri"/>
              </a:rPr>
              <a:t>Year 4	$35,000</a:t>
            </a:r>
          </a:p>
          <a:p>
            <a:pPr marL="230188" indent="-230188">
              <a:buFont typeface="Wingdings" panose="020F0502020204030204" pitchFamily="34" charset="0"/>
              <a:buChar char="§"/>
            </a:pPr>
            <a:r>
              <a:rPr lang="en-US" dirty="0">
                <a:cs typeface="Calibri"/>
              </a:rPr>
              <a:t>As a result of these grants, we are increasing staff time for Amy and Kim </a:t>
            </a:r>
          </a:p>
          <a:p>
            <a:pPr marL="230188" indent="-230188">
              <a:buFont typeface="Wingdings" panose="020F0502020204030204" pitchFamily="34" charset="0"/>
              <a:buChar char="§"/>
            </a:pPr>
            <a:r>
              <a:rPr lang="en-US" dirty="0">
                <a:cs typeface="Calibri"/>
              </a:rPr>
              <a:t>Life &amp; Legacy expenses may be incremental and allocated, but incentive grants are compulsory</a:t>
            </a:r>
          </a:p>
          <a:p>
            <a:pPr marL="230188" indent="-230188">
              <a:buFont typeface="Wingdings" panose="020F0502020204030204" pitchFamily="34" charset="0"/>
              <a:buChar char="§"/>
            </a:pPr>
            <a:r>
              <a:rPr lang="en-US" dirty="0">
                <a:cs typeface="Calibri"/>
              </a:rPr>
              <a:t>All incentive grants to partners and legacy promise fulfilments must be deposited into funds at the Foundation</a:t>
            </a:r>
          </a:p>
          <a:p>
            <a:pPr marL="230188" indent="-230188">
              <a:buFont typeface="Wingdings" panose="020F0502020204030204" pitchFamily="34" charset="0"/>
              <a:buChar char="§"/>
            </a:pPr>
            <a:r>
              <a:rPr lang="en-US" dirty="0">
                <a:cs typeface="Calibri"/>
              </a:rPr>
              <a:t>We have created a Life &amp; Legacy Plus Work Plan for Years 1 and 2 </a:t>
            </a:r>
          </a:p>
          <a:p>
            <a:pPr marL="230188" indent="-230188">
              <a:buFont typeface="Wingdings" panose="020F0502020204030204" pitchFamily="34" charset="0"/>
              <a:buChar char="§"/>
            </a:pPr>
            <a:r>
              <a:rPr lang="en-US" dirty="0">
                <a:cs typeface="Calibri"/>
              </a:rPr>
              <a:t>Year 1 incremental cost to the Foundation will be $4,400</a:t>
            </a:r>
          </a:p>
          <a:p>
            <a:pPr marL="230188" indent="-230188">
              <a:buFont typeface="Wingdings" panose="020F0502020204030204" pitchFamily="34" charset="0"/>
              <a:buChar char="§"/>
            </a:pPr>
            <a:endParaRPr lang="en-US" sz="2800" dirty="0">
              <a:solidFill>
                <a:srgbClr val="FF0000"/>
              </a:solidFill>
              <a:cs typeface="Calibri"/>
            </a:endParaRPr>
          </a:p>
          <a:p>
            <a:endParaRPr lang="en-US" dirty="0">
              <a:cs typeface="Calibri"/>
            </a:endParaRPr>
          </a:p>
        </p:txBody>
      </p:sp>
      <p:pic>
        <p:nvPicPr>
          <p:cNvPr id="4" name="Picture 3">
            <a:extLst>
              <a:ext uri="{FF2B5EF4-FFF2-40B4-BE49-F238E27FC236}">
                <a16:creationId xmlns:a16="http://schemas.microsoft.com/office/drawing/2014/main" id="{8B83B0E2-E8C5-4C7C-87A3-31E0FA1594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295024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5BF40-457A-4913-8855-6B6C8744B435}"/>
              </a:ext>
            </a:extLst>
          </p:cNvPr>
          <p:cNvSpPr>
            <a:spLocks noGrp="1"/>
          </p:cNvSpPr>
          <p:nvPr>
            <p:ph type="title"/>
          </p:nvPr>
        </p:nvSpPr>
        <p:spPr/>
        <p:txBody>
          <a:bodyPr/>
          <a:lstStyle/>
          <a:p>
            <a:r>
              <a:rPr lang="en-US" dirty="0"/>
              <a:t>Treasurer’s report </a:t>
            </a:r>
          </a:p>
        </p:txBody>
      </p:sp>
      <p:sp>
        <p:nvSpPr>
          <p:cNvPr id="3" name="Content Placeholder 2">
            <a:extLst>
              <a:ext uri="{FF2B5EF4-FFF2-40B4-BE49-F238E27FC236}">
                <a16:creationId xmlns:a16="http://schemas.microsoft.com/office/drawing/2014/main" id="{3726820E-B562-4529-A34F-ED68EFB11231}"/>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399A6086-2349-F273-5DAC-F38F096A68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2915660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49469-47C1-49A4-A68E-504DDADBAD5C}"/>
              </a:ext>
            </a:extLst>
          </p:cNvPr>
          <p:cNvSpPr>
            <a:spLocks noGrp="1"/>
          </p:cNvSpPr>
          <p:nvPr>
            <p:ph type="title"/>
          </p:nvPr>
        </p:nvSpPr>
        <p:spPr/>
        <p:txBody>
          <a:bodyPr/>
          <a:lstStyle/>
          <a:p>
            <a:r>
              <a:rPr lang="en-US" dirty="0"/>
              <a:t>Life &amp; Legacy resolution</a:t>
            </a:r>
          </a:p>
        </p:txBody>
      </p:sp>
      <p:sp>
        <p:nvSpPr>
          <p:cNvPr id="3" name="Content Placeholder 2">
            <a:extLst>
              <a:ext uri="{FF2B5EF4-FFF2-40B4-BE49-F238E27FC236}">
                <a16:creationId xmlns:a16="http://schemas.microsoft.com/office/drawing/2014/main" id="{331C2208-826B-4996-939F-FA587DA41A44}"/>
              </a:ext>
            </a:extLst>
          </p:cNvPr>
          <p:cNvSpPr>
            <a:spLocks noGrp="1"/>
          </p:cNvSpPr>
          <p:nvPr>
            <p:ph idx="1"/>
          </p:nvPr>
        </p:nvSpPr>
        <p:spPr/>
        <p:txBody>
          <a:bodyPr vert="horz" lIns="0" tIns="45720" rIns="0" bIns="45720" rtlCol="0" anchor="t">
            <a:normAutofit/>
          </a:bodyPr>
          <a:lstStyle/>
          <a:p>
            <a:r>
              <a:rPr lang="en-US" sz="2400" i="1" dirty="0"/>
              <a:t>RESOLVED, that the Board of trustees of the Jewish Community Foundation of Greater Mercer authorizes Linda Meisel, Executive Director, to apply on behalf of the Jewish Community Foundation of Greater Mercer to the Life &amp; Legacy Plus Program;</a:t>
            </a:r>
            <a:endParaRPr lang="en-US" sz="2400" i="1" dirty="0">
              <a:cs typeface="Calibri"/>
            </a:endParaRPr>
          </a:p>
          <a:p>
            <a:r>
              <a:rPr lang="en-US" sz="2400" i="1" dirty="0"/>
              <a:t>FURTHER RESOLVED, that the board of Trustees, hereby approves that the Jewish </a:t>
            </a:r>
            <a:r>
              <a:rPr lang="en-US" sz="2400" i="1" dirty="0">
                <a:ea typeface="+mn-lt"/>
                <a:cs typeface="+mn-lt"/>
              </a:rPr>
              <a:t>Community </a:t>
            </a:r>
            <a:r>
              <a:rPr lang="en-US" sz="2400" i="1" dirty="0"/>
              <a:t>Foundation of Greater Mercer shall comply with all program requirements of the Life &amp; Legacy program and participate in the program to the fullest extent possible;</a:t>
            </a:r>
            <a:endParaRPr lang="en-US" sz="2400" i="1" dirty="0">
              <a:cs typeface="Calibri"/>
            </a:endParaRPr>
          </a:p>
          <a:p>
            <a:r>
              <a:rPr lang="en-US" sz="2400" i="1" dirty="0"/>
              <a:t>FURTHER RESOLVED, that the Board of Trustees hereby approves to fully fund the Life &amp; Legacy Plus program for the next four years. </a:t>
            </a:r>
          </a:p>
        </p:txBody>
      </p:sp>
      <p:pic>
        <p:nvPicPr>
          <p:cNvPr id="5" name="Picture 4">
            <a:extLst>
              <a:ext uri="{FF2B5EF4-FFF2-40B4-BE49-F238E27FC236}">
                <a16:creationId xmlns:a16="http://schemas.microsoft.com/office/drawing/2014/main" id="{DAC2078E-7AD0-E78A-37AA-A4AE7293C4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3380650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DE867-4649-4F7E-81C3-BC773BF881FA}"/>
              </a:ext>
            </a:extLst>
          </p:cNvPr>
          <p:cNvSpPr>
            <a:spLocks noGrp="1"/>
          </p:cNvSpPr>
          <p:nvPr>
            <p:ph type="title"/>
          </p:nvPr>
        </p:nvSpPr>
        <p:spPr/>
        <p:txBody>
          <a:bodyPr/>
          <a:lstStyle/>
          <a:p>
            <a:r>
              <a:rPr lang="en-US" dirty="0"/>
              <a:t>Reports and Discussion</a:t>
            </a:r>
          </a:p>
        </p:txBody>
      </p:sp>
      <p:sp>
        <p:nvSpPr>
          <p:cNvPr id="3" name="Content Placeholder 2">
            <a:extLst>
              <a:ext uri="{FF2B5EF4-FFF2-40B4-BE49-F238E27FC236}">
                <a16:creationId xmlns:a16="http://schemas.microsoft.com/office/drawing/2014/main" id="{6B71199B-865C-43EA-B6C0-61BE7293902B}"/>
              </a:ext>
            </a:extLst>
          </p:cNvPr>
          <p:cNvSpPr>
            <a:spLocks noGrp="1"/>
          </p:cNvSpPr>
          <p:nvPr>
            <p:ph idx="1"/>
          </p:nvPr>
        </p:nvSpPr>
        <p:spPr/>
        <p:txBody>
          <a:bodyPr/>
          <a:lstStyle/>
          <a:p>
            <a:pPr>
              <a:buFont typeface="Wingdings" pitchFamily="2" charset="2"/>
              <a:buChar char="§"/>
            </a:pPr>
            <a:r>
              <a:rPr lang="en-US" dirty="0"/>
              <a:t>Giving Group Proposal</a:t>
            </a:r>
          </a:p>
          <a:p>
            <a:pPr marL="0" indent="0">
              <a:buNone/>
            </a:pPr>
            <a:endParaRPr lang="en-US" dirty="0"/>
          </a:p>
          <a:p>
            <a:pPr marL="0" indent="0">
              <a:buNone/>
            </a:pPr>
            <a:r>
              <a:rPr lang="en-US" dirty="0"/>
              <a:t>Committee reports</a:t>
            </a:r>
          </a:p>
          <a:p>
            <a:pPr>
              <a:buFont typeface="Wingdings" panose="05000000000000000000" pitchFamily="2" charset="2"/>
              <a:buChar char="§"/>
            </a:pPr>
            <a:r>
              <a:rPr lang="en-US" dirty="0"/>
              <a:t>Investment committee</a:t>
            </a:r>
          </a:p>
          <a:p>
            <a:pPr>
              <a:buFont typeface="Wingdings" panose="05000000000000000000" pitchFamily="2" charset="2"/>
              <a:buChar char="§"/>
            </a:pPr>
            <a:r>
              <a:rPr lang="en-US" dirty="0"/>
              <a:t>Nominating committee</a:t>
            </a:r>
          </a:p>
          <a:p>
            <a:pPr>
              <a:buFont typeface="Wingdings" panose="05000000000000000000" pitchFamily="2" charset="2"/>
              <a:buChar char="§"/>
            </a:pPr>
            <a:r>
              <a:rPr lang="en-US" dirty="0"/>
              <a:t>Funds Committee</a:t>
            </a:r>
          </a:p>
          <a:p>
            <a:pPr marL="0" indent="0">
              <a:buNone/>
            </a:pPr>
            <a:endParaRPr lang="en-US" dirty="0"/>
          </a:p>
          <a:p>
            <a:pPr marL="0" indent="0">
              <a:buNone/>
            </a:pPr>
            <a:r>
              <a:rPr lang="en-US" dirty="0"/>
              <a:t> </a:t>
            </a:r>
          </a:p>
        </p:txBody>
      </p:sp>
      <p:pic>
        <p:nvPicPr>
          <p:cNvPr id="4" name="Picture 3">
            <a:extLst>
              <a:ext uri="{FF2B5EF4-FFF2-40B4-BE49-F238E27FC236}">
                <a16:creationId xmlns:a16="http://schemas.microsoft.com/office/drawing/2014/main" id="{63241283-CAE1-780D-A8D4-E7A036DD5C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14793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5FA33-24D0-499C-9C99-0A103C999F93}"/>
              </a:ext>
            </a:extLst>
          </p:cNvPr>
          <p:cNvSpPr>
            <a:spLocks noGrp="1"/>
          </p:cNvSpPr>
          <p:nvPr>
            <p:ph type="title"/>
          </p:nvPr>
        </p:nvSpPr>
        <p:spPr/>
        <p:txBody>
          <a:bodyPr/>
          <a:lstStyle/>
          <a:p>
            <a:r>
              <a:rPr lang="en-US" dirty="0"/>
              <a:t>Jewish Community Foundation</a:t>
            </a:r>
            <a:br>
              <a:rPr lang="en-US" dirty="0"/>
            </a:br>
            <a:r>
              <a:rPr lang="en-US" dirty="0"/>
              <a:t>Programs and Events</a:t>
            </a:r>
          </a:p>
        </p:txBody>
      </p:sp>
      <p:sp>
        <p:nvSpPr>
          <p:cNvPr id="3" name="Content Placeholder 2">
            <a:extLst>
              <a:ext uri="{FF2B5EF4-FFF2-40B4-BE49-F238E27FC236}">
                <a16:creationId xmlns:a16="http://schemas.microsoft.com/office/drawing/2014/main" id="{5D71726D-B20B-40E7-B7ED-D8C0274B2815}"/>
              </a:ext>
            </a:extLst>
          </p:cNvPr>
          <p:cNvSpPr>
            <a:spLocks noGrp="1"/>
          </p:cNvSpPr>
          <p:nvPr>
            <p:ph idx="1"/>
          </p:nvPr>
        </p:nvSpPr>
        <p:spPr/>
        <p:txBody>
          <a:bodyPr/>
          <a:lstStyle/>
          <a:p>
            <a:r>
              <a:rPr lang="en-US" dirty="0"/>
              <a:t>May 10, 2022 Investment Summit with Dan Voss, Vanguard Institutional Advisor 7pm via zoom</a:t>
            </a:r>
          </a:p>
          <a:p>
            <a:r>
              <a:rPr lang="en-US" dirty="0"/>
              <a:t>May 15-17, 2022 LIFE &amp; LEGACY Annual Conference (via zoom) Registration required</a:t>
            </a:r>
          </a:p>
          <a:p>
            <a:r>
              <a:rPr lang="en-US" dirty="0"/>
              <a:t>May 16, 2022 Special Board Meeting-Strategic Planning committee report</a:t>
            </a:r>
          </a:p>
          <a:p>
            <a:r>
              <a:rPr lang="en-US" dirty="0"/>
              <a:t>June 9, 2022 Wine and Cheese Reception for Fund holders and Legacy partners, 5pm-7pm Courtyard at The Jewish Center of Princeton </a:t>
            </a:r>
          </a:p>
          <a:p>
            <a:r>
              <a:rPr lang="en-US" dirty="0"/>
              <a:t>June 14, 2022 Investment Committee meeting via zoom at 7:30pm</a:t>
            </a:r>
          </a:p>
          <a:p>
            <a:r>
              <a:rPr lang="en-US" dirty="0"/>
              <a:t>June 15, 2022 In-person Annual meeting at Congregation Beth Chaim 6:30 dinner 7:30 meeting</a:t>
            </a:r>
          </a:p>
        </p:txBody>
      </p:sp>
      <p:pic>
        <p:nvPicPr>
          <p:cNvPr id="4" name="Picture 3">
            <a:extLst>
              <a:ext uri="{FF2B5EF4-FFF2-40B4-BE49-F238E27FC236}">
                <a16:creationId xmlns:a16="http://schemas.microsoft.com/office/drawing/2014/main" id="{BEFDC9A6-C43F-BDA0-F26F-AEDDEBC261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4352" y="430213"/>
            <a:ext cx="3262477" cy="865187"/>
          </a:xfrm>
          <a:prstGeom prst="rect">
            <a:avLst/>
          </a:prstGeom>
        </p:spPr>
      </p:pic>
    </p:spTree>
    <p:extLst>
      <p:ext uri="{BB962C8B-B14F-4D97-AF65-F5344CB8AC3E}">
        <p14:creationId xmlns:p14="http://schemas.microsoft.com/office/powerpoint/2010/main" val="2032622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4E36C724E56041AD41E340EF8BC4A6" ma:contentTypeVersion="16" ma:contentTypeDescription="Create a new document." ma:contentTypeScope="" ma:versionID="dc34472e50683122fb1dcccb4fec0486">
  <xsd:schema xmlns:xsd="http://www.w3.org/2001/XMLSchema" xmlns:xs="http://www.w3.org/2001/XMLSchema" xmlns:p="http://schemas.microsoft.com/office/2006/metadata/properties" xmlns:ns2="8d9db891-9a93-4d8f-b316-53a9f4a8df72" xmlns:ns3="f93fbb25-3d89-4e16-a786-6d19e436c58f" targetNamespace="http://schemas.microsoft.com/office/2006/metadata/properties" ma:root="true" ma:fieldsID="bae6a76b2dbf067eb4f5c76b9141abef" ns2:_="" ns3:_="">
    <xsd:import namespace="8d9db891-9a93-4d8f-b316-53a9f4a8df72"/>
    <xsd:import namespace="f93fbb25-3d89-4e16-a786-6d19e436c5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9db891-9a93-4d8f-b316-53a9f4a8df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1c0c85a-fd33-4616-9e22-b9090b48211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93fbb25-3d89-4e16-a786-6d19e436c58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ba4d8db-7a85-4fc9-b2c2-d70464f7a73e}" ma:internalName="TaxCatchAll" ma:showField="CatchAllData" ma:web="f93fbb25-3d89-4e16-a786-6d19e436c5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d9db891-9a93-4d8f-b316-53a9f4a8df72">
      <Terms xmlns="http://schemas.microsoft.com/office/infopath/2007/PartnerControls"/>
    </lcf76f155ced4ddcb4097134ff3c332f>
    <TaxCatchAll xmlns="f93fbb25-3d89-4e16-a786-6d19e436c58f" xsi:nil="true"/>
  </documentManagement>
</p:properties>
</file>

<file path=customXml/itemProps1.xml><?xml version="1.0" encoding="utf-8"?>
<ds:datastoreItem xmlns:ds="http://schemas.openxmlformats.org/officeDocument/2006/customXml" ds:itemID="{5DD5D811-6901-4E95-ABEC-690099E19A93}"/>
</file>

<file path=customXml/itemProps2.xml><?xml version="1.0" encoding="utf-8"?>
<ds:datastoreItem xmlns:ds="http://schemas.openxmlformats.org/officeDocument/2006/customXml" ds:itemID="{0A6CCF32-6DE8-4D64-A862-F766B49DA2A3}"/>
</file>

<file path=customXml/itemProps3.xml><?xml version="1.0" encoding="utf-8"?>
<ds:datastoreItem xmlns:ds="http://schemas.openxmlformats.org/officeDocument/2006/customXml" ds:itemID="{B4082A38-B8EB-44BF-A744-024298B19351}"/>
</file>

<file path=docProps/app.xml><?xml version="1.0" encoding="utf-8"?>
<Properties xmlns="http://schemas.openxmlformats.org/officeDocument/2006/extended-properties" xmlns:vt="http://schemas.openxmlformats.org/officeDocument/2006/docPropsVTypes">
  <TotalTime>45</TotalTime>
  <Words>714</Words>
  <Application>Microsoft Macintosh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Wingdings</vt:lpstr>
      <vt:lpstr>Office Theme</vt:lpstr>
      <vt:lpstr>Retrospect</vt:lpstr>
      <vt:lpstr>JCFGM Executive Committee</vt:lpstr>
      <vt:lpstr>JCFGM Mission Statement</vt:lpstr>
      <vt:lpstr>Agenda</vt:lpstr>
      <vt:lpstr>Funds and Assets </vt:lpstr>
      <vt:lpstr>Life &amp; Legacy Plus  </vt:lpstr>
      <vt:lpstr>Treasurer’s report </vt:lpstr>
      <vt:lpstr>Life &amp; Legacy resolution</vt:lpstr>
      <vt:lpstr>Reports and Discussion</vt:lpstr>
      <vt:lpstr>Jewish Community Foundation Programs and Events</vt:lpstr>
      <vt:lpstr>Community Events </vt:lpstr>
      <vt:lpstr>Good and Welfare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JCFGM Executive Committee</dc:title>
  <dc:creator>Chip Loeb</dc:creator>
  <cp:lastModifiedBy>Eran Zacks</cp:lastModifiedBy>
  <cp:revision>3</cp:revision>
  <dcterms:created xsi:type="dcterms:W3CDTF">2022-04-24T16:56:59Z</dcterms:created>
  <dcterms:modified xsi:type="dcterms:W3CDTF">2022-04-25T14:33:55Z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0x010100384E36C724E56041AD41E340EF8BC4A6</vt:lpwstr>
  </property>
</Properties>
</file>