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76" r:id="rId6"/>
    <p:sldId id="277" r:id="rId7"/>
    <p:sldId id="278" r:id="rId8"/>
    <p:sldId id="279" r:id="rId9"/>
    <p:sldId id="280" r:id="rId10"/>
    <p:sldId id="281" r:id="rId11"/>
    <p:sldId id="282" r:id="rId12"/>
    <p:sldId id="283" r:id="rId13"/>
    <p:sldId id="284" r:id="rId14"/>
    <p:sldId id="285" r:id="rId15"/>
    <p:sldId id="286" r:id="rId16"/>
    <p:sldId id="288" r:id="rId17"/>
    <p:sldId id="290" r:id="rId18"/>
    <p:sldId id="293" r:id="rId19"/>
    <p:sldId id="294" r:id="rId20"/>
    <p:sldId id="29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07A74-4494-72C4-0F87-CC54751D831A}" v="286" dt="2021-10-25T13:25:57.422"/>
    <p1510:client id="{760F7E3D-27CF-4EE5-B589-8F2EDE97A1F5}" v="10" dt="2021-10-25T12:34:22.862"/>
    <p1510:client id="{F1E2C82D-90D4-7FBF-9975-1FF04235CF37}" v="21" dt="2021-10-25T13:32:31.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3317"/>
  </p:normalViewPr>
  <p:slideViewPr>
    <p:cSldViewPr snapToGrid="0">
      <p:cViewPr varScale="1">
        <p:scale>
          <a:sx n="62" d="100"/>
          <a:sy n="62" d="100"/>
        </p:scale>
        <p:origin x="10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AB6CB-0E45-4F65-AFC8-07CB0FDA3B75}" type="doc">
      <dgm:prSet loTypeId="urn:microsoft.com/office/officeart/2018/2/layout/IconCircleList" loCatId="icon" qsTypeId="urn:microsoft.com/office/officeart/2005/8/quickstyle/simple1" qsCatId="simple" csTypeId="urn:microsoft.com/office/officeart/2018/5/colors/Iconchunking_neutralbg_accent3_2" csCatId="accent3" phldr="1"/>
      <dgm:spPr/>
      <dgm:t>
        <a:bodyPr/>
        <a:lstStyle/>
        <a:p>
          <a:endParaRPr lang="en-US"/>
        </a:p>
      </dgm:t>
    </dgm:pt>
    <dgm:pt modelId="{71A10FC7-1335-4091-9CCE-8EEF58BF333F}">
      <dgm:prSet/>
      <dgm:spPr/>
      <dgm:t>
        <a:bodyPr/>
        <a:lstStyle/>
        <a:p>
          <a:r>
            <a:rPr lang="en-US"/>
            <a:t>Two potential providers interviewed: Stellar Technologies and FidTech Technologies</a:t>
          </a:r>
        </a:p>
      </dgm:t>
    </dgm:pt>
    <dgm:pt modelId="{12F646E5-0E70-4321-B247-72D3CCCD0A71}" type="parTrans" cxnId="{C0CC6816-A942-44BE-9521-14E4154481B0}">
      <dgm:prSet/>
      <dgm:spPr/>
      <dgm:t>
        <a:bodyPr/>
        <a:lstStyle/>
        <a:p>
          <a:endParaRPr lang="en-US"/>
        </a:p>
      </dgm:t>
    </dgm:pt>
    <dgm:pt modelId="{AC5542EA-2A06-4C0E-A8B7-E7D136A710F3}" type="sibTrans" cxnId="{C0CC6816-A942-44BE-9521-14E4154481B0}">
      <dgm:prSet/>
      <dgm:spPr/>
      <dgm:t>
        <a:bodyPr/>
        <a:lstStyle/>
        <a:p>
          <a:endParaRPr lang="en-US"/>
        </a:p>
      </dgm:t>
    </dgm:pt>
    <dgm:pt modelId="{15A2FFF0-8887-4949-8316-FEA5D73A6E1F}">
      <dgm:prSet/>
      <dgm:spPr/>
      <dgm:t>
        <a:bodyPr/>
        <a:lstStyle/>
        <a:p>
          <a:r>
            <a:rPr lang="en-US"/>
            <a:t>Received a proposal from Stellar Technologies awaiting FidTech proposal</a:t>
          </a:r>
        </a:p>
      </dgm:t>
    </dgm:pt>
    <dgm:pt modelId="{9B9BB8E6-6FB7-4F3B-89B9-935903C56F27}" type="parTrans" cxnId="{80D6EACA-6289-46DF-9542-852785A05CD0}">
      <dgm:prSet/>
      <dgm:spPr/>
      <dgm:t>
        <a:bodyPr/>
        <a:lstStyle/>
        <a:p>
          <a:endParaRPr lang="en-US"/>
        </a:p>
      </dgm:t>
    </dgm:pt>
    <dgm:pt modelId="{62FB7099-D5F2-412D-88E3-2061789B0F5C}" type="sibTrans" cxnId="{80D6EACA-6289-46DF-9542-852785A05CD0}">
      <dgm:prSet/>
      <dgm:spPr/>
      <dgm:t>
        <a:bodyPr/>
        <a:lstStyle/>
        <a:p>
          <a:endParaRPr lang="en-US"/>
        </a:p>
      </dgm:t>
    </dgm:pt>
    <dgm:pt modelId="{2207BBBD-38F2-49EA-93F2-B33128C1BD86}">
      <dgm:prSet/>
      <dgm:spPr/>
      <dgm:t>
        <a:bodyPr/>
        <a:lstStyle/>
        <a:p>
          <a:r>
            <a:rPr lang="en-US"/>
            <a:t>JCFGM must notify Renaissance no later than Dec. 1, 2021 for termination of services June 1, 2022 </a:t>
          </a:r>
        </a:p>
      </dgm:t>
    </dgm:pt>
    <dgm:pt modelId="{061E2B4C-BE9E-4E46-9404-5E0E15A40D53}" type="parTrans" cxnId="{AD4814D6-F9B1-466B-8B22-53146893AC72}">
      <dgm:prSet/>
      <dgm:spPr/>
      <dgm:t>
        <a:bodyPr/>
        <a:lstStyle/>
        <a:p>
          <a:endParaRPr lang="en-US"/>
        </a:p>
      </dgm:t>
    </dgm:pt>
    <dgm:pt modelId="{43982E2E-4826-49A5-8779-6849E86AA023}" type="sibTrans" cxnId="{AD4814D6-F9B1-466B-8B22-53146893AC72}">
      <dgm:prSet/>
      <dgm:spPr/>
      <dgm:t>
        <a:bodyPr/>
        <a:lstStyle/>
        <a:p>
          <a:endParaRPr lang="en-US"/>
        </a:p>
      </dgm:t>
    </dgm:pt>
    <dgm:pt modelId="{4E8688F9-C35F-40D9-AF29-07F77C88F486}">
      <dgm:prSet/>
      <dgm:spPr/>
      <dgm:t>
        <a:bodyPr/>
        <a:lstStyle/>
        <a:p>
          <a:r>
            <a:rPr lang="en-US"/>
            <a:t>Plan: To have a proposed recommendation from the committee to the board for the November 15, 2021 Board meeting. </a:t>
          </a:r>
        </a:p>
      </dgm:t>
    </dgm:pt>
    <dgm:pt modelId="{8BDA3916-16B6-4BF7-B86B-70524A92AC65}" type="parTrans" cxnId="{CD038B14-D2CB-4DFD-B5B8-FF1607A6D987}">
      <dgm:prSet/>
      <dgm:spPr/>
      <dgm:t>
        <a:bodyPr/>
        <a:lstStyle/>
        <a:p>
          <a:endParaRPr lang="en-US"/>
        </a:p>
      </dgm:t>
    </dgm:pt>
    <dgm:pt modelId="{63BEB09F-7FE9-4612-9485-A83E43754ADE}" type="sibTrans" cxnId="{CD038B14-D2CB-4DFD-B5B8-FF1607A6D987}">
      <dgm:prSet/>
      <dgm:spPr/>
      <dgm:t>
        <a:bodyPr/>
        <a:lstStyle/>
        <a:p>
          <a:endParaRPr lang="en-US"/>
        </a:p>
      </dgm:t>
    </dgm:pt>
    <dgm:pt modelId="{3BA3B5EE-3B01-46E9-80A5-D2C5B63063B7}" type="pres">
      <dgm:prSet presAssocID="{789AB6CB-0E45-4F65-AFC8-07CB0FDA3B75}" presName="root" presStyleCnt="0">
        <dgm:presLayoutVars>
          <dgm:dir/>
          <dgm:resizeHandles val="exact"/>
        </dgm:presLayoutVars>
      </dgm:prSet>
      <dgm:spPr/>
    </dgm:pt>
    <dgm:pt modelId="{1CB65BA0-77FF-4022-AC7D-7D2CDFE61C58}" type="pres">
      <dgm:prSet presAssocID="{789AB6CB-0E45-4F65-AFC8-07CB0FDA3B75}" presName="container" presStyleCnt="0">
        <dgm:presLayoutVars>
          <dgm:dir/>
          <dgm:resizeHandles val="exact"/>
        </dgm:presLayoutVars>
      </dgm:prSet>
      <dgm:spPr/>
    </dgm:pt>
    <dgm:pt modelId="{E65BB5D3-1464-4736-BE42-B71EEB48048F}" type="pres">
      <dgm:prSet presAssocID="{71A10FC7-1335-4091-9CCE-8EEF58BF333F}" presName="compNode" presStyleCnt="0"/>
      <dgm:spPr/>
    </dgm:pt>
    <dgm:pt modelId="{B69E5099-8C5F-4615-A79F-4139B1BF08EF}" type="pres">
      <dgm:prSet presAssocID="{71A10FC7-1335-4091-9CCE-8EEF58BF333F}" presName="iconBgRect" presStyleLbl="bgShp" presStyleIdx="0" presStyleCnt="4"/>
      <dgm:spPr/>
    </dgm:pt>
    <dgm:pt modelId="{CE573AF3-4524-4697-AFF5-F31A872289FD}" type="pres">
      <dgm:prSet presAssocID="{71A10FC7-1335-4091-9CCE-8EEF58BF33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2265ECF8-4731-42A0-B790-9D0129B46C58}" type="pres">
      <dgm:prSet presAssocID="{71A10FC7-1335-4091-9CCE-8EEF58BF333F}" presName="spaceRect" presStyleCnt="0"/>
      <dgm:spPr/>
    </dgm:pt>
    <dgm:pt modelId="{F0568872-9B9F-422A-8984-AE8391A0752C}" type="pres">
      <dgm:prSet presAssocID="{71A10FC7-1335-4091-9CCE-8EEF58BF333F}" presName="textRect" presStyleLbl="revTx" presStyleIdx="0" presStyleCnt="4">
        <dgm:presLayoutVars>
          <dgm:chMax val="1"/>
          <dgm:chPref val="1"/>
        </dgm:presLayoutVars>
      </dgm:prSet>
      <dgm:spPr/>
    </dgm:pt>
    <dgm:pt modelId="{64AC487D-5393-4BEF-BBD8-B4215B7EC726}" type="pres">
      <dgm:prSet presAssocID="{AC5542EA-2A06-4C0E-A8B7-E7D136A710F3}" presName="sibTrans" presStyleLbl="sibTrans2D1" presStyleIdx="0" presStyleCnt="0"/>
      <dgm:spPr/>
    </dgm:pt>
    <dgm:pt modelId="{3409456D-C871-4263-8CFE-8EB513B58C4A}" type="pres">
      <dgm:prSet presAssocID="{15A2FFF0-8887-4949-8316-FEA5D73A6E1F}" presName="compNode" presStyleCnt="0"/>
      <dgm:spPr/>
    </dgm:pt>
    <dgm:pt modelId="{385DC3D9-1D5E-4C03-BB17-FBB93E2005A9}" type="pres">
      <dgm:prSet presAssocID="{15A2FFF0-8887-4949-8316-FEA5D73A6E1F}" presName="iconBgRect" presStyleLbl="bgShp" presStyleIdx="1" presStyleCnt="4"/>
      <dgm:spPr/>
    </dgm:pt>
    <dgm:pt modelId="{61BA5360-A578-41AD-97B9-E18DA65893BC}" type="pres">
      <dgm:prSet presAssocID="{15A2FFF0-8887-4949-8316-FEA5D73A6E1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cket"/>
        </a:ext>
      </dgm:extLst>
    </dgm:pt>
    <dgm:pt modelId="{9CF5E036-D0F1-4CA2-B372-AB2A3311D80D}" type="pres">
      <dgm:prSet presAssocID="{15A2FFF0-8887-4949-8316-FEA5D73A6E1F}" presName="spaceRect" presStyleCnt="0"/>
      <dgm:spPr/>
    </dgm:pt>
    <dgm:pt modelId="{C4580D95-1440-498C-A57B-5DD27F0D0DDA}" type="pres">
      <dgm:prSet presAssocID="{15A2FFF0-8887-4949-8316-FEA5D73A6E1F}" presName="textRect" presStyleLbl="revTx" presStyleIdx="1" presStyleCnt="4">
        <dgm:presLayoutVars>
          <dgm:chMax val="1"/>
          <dgm:chPref val="1"/>
        </dgm:presLayoutVars>
      </dgm:prSet>
      <dgm:spPr/>
    </dgm:pt>
    <dgm:pt modelId="{46A7F4DB-87BD-456B-B296-40262D744849}" type="pres">
      <dgm:prSet presAssocID="{62FB7099-D5F2-412D-88E3-2061789B0F5C}" presName="sibTrans" presStyleLbl="sibTrans2D1" presStyleIdx="0" presStyleCnt="0"/>
      <dgm:spPr/>
    </dgm:pt>
    <dgm:pt modelId="{D8ED625C-96CF-43C2-9E62-89586C29B848}" type="pres">
      <dgm:prSet presAssocID="{2207BBBD-38F2-49EA-93F2-B33128C1BD86}" presName="compNode" presStyleCnt="0"/>
      <dgm:spPr/>
    </dgm:pt>
    <dgm:pt modelId="{CD5DED4A-B242-4AE9-BA88-047DDC07C171}" type="pres">
      <dgm:prSet presAssocID="{2207BBBD-38F2-49EA-93F2-B33128C1BD86}" presName="iconBgRect" presStyleLbl="bgShp" presStyleIdx="2" presStyleCnt="4"/>
      <dgm:spPr/>
    </dgm:pt>
    <dgm:pt modelId="{EBAD267E-606A-4B2D-80CC-07E69EEBE09E}" type="pres">
      <dgm:prSet presAssocID="{2207BBBD-38F2-49EA-93F2-B33128C1BD8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3687AAAD-C2B6-431B-A33A-6BC1C9BFBF01}" type="pres">
      <dgm:prSet presAssocID="{2207BBBD-38F2-49EA-93F2-B33128C1BD86}" presName="spaceRect" presStyleCnt="0"/>
      <dgm:spPr/>
    </dgm:pt>
    <dgm:pt modelId="{A7D9CD3D-8A47-4273-B532-25CCA74D6F65}" type="pres">
      <dgm:prSet presAssocID="{2207BBBD-38F2-49EA-93F2-B33128C1BD86}" presName="textRect" presStyleLbl="revTx" presStyleIdx="2" presStyleCnt="4">
        <dgm:presLayoutVars>
          <dgm:chMax val="1"/>
          <dgm:chPref val="1"/>
        </dgm:presLayoutVars>
      </dgm:prSet>
      <dgm:spPr/>
    </dgm:pt>
    <dgm:pt modelId="{B5CB9F7A-31BC-4DD1-9D53-2A7049C36C68}" type="pres">
      <dgm:prSet presAssocID="{43982E2E-4826-49A5-8779-6849E86AA023}" presName="sibTrans" presStyleLbl="sibTrans2D1" presStyleIdx="0" presStyleCnt="0"/>
      <dgm:spPr/>
    </dgm:pt>
    <dgm:pt modelId="{6047156A-FEF7-43FC-B2D7-AF2D2291F448}" type="pres">
      <dgm:prSet presAssocID="{4E8688F9-C35F-40D9-AF29-07F77C88F486}" presName="compNode" presStyleCnt="0"/>
      <dgm:spPr/>
    </dgm:pt>
    <dgm:pt modelId="{B7833C59-DB94-47E6-8BD4-CC410201514C}" type="pres">
      <dgm:prSet presAssocID="{4E8688F9-C35F-40D9-AF29-07F77C88F486}" presName="iconBgRect" presStyleLbl="bgShp" presStyleIdx="3" presStyleCnt="4"/>
      <dgm:spPr/>
    </dgm:pt>
    <dgm:pt modelId="{D35D0CA8-9D10-47A3-9470-FBF84034C7DE}" type="pres">
      <dgm:prSet presAssocID="{4E8688F9-C35F-40D9-AF29-07F77C88F48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7AC65116-1C5A-4EB2-B1BA-15B89DA0C053}" type="pres">
      <dgm:prSet presAssocID="{4E8688F9-C35F-40D9-AF29-07F77C88F486}" presName="spaceRect" presStyleCnt="0"/>
      <dgm:spPr/>
    </dgm:pt>
    <dgm:pt modelId="{7E8C929F-4090-4DAE-8A90-F4FD23EF2906}" type="pres">
      <dgm:prSet presAssocID="{4E8688F9-C35F-40D9-AF29-07F77C88F486}" presName="textRect" presStyleLbl="revTx" presStyleIdx="3" presStyleCnt="4">
        <dgm:presLayoutVars>
          <dgm:chMax val="1"/>
          <dgm:chPref val="1"/>
        </dgm:presLayoutVars>
      </dgm:prSet>
      <dgm:spPr/>
    </dgm:pt>
  </dgm:ptLst>
  <dgm:cxnLst>
    <dgm:cxn modelId="{C70A3006-F8A5-4D60-9305-D726822D999E}" type="presOf" srcId="{71A10FC7-1335-4091-9CCE-8EEF58BF333F}" destId="{F0568872-9B9F-422A-8984-AE8391A0752C}" srcOrd="0" destOrd="0" presId="urn:microsoft.com/office/officeart/2018/2/layout/IconCircleList"/>
    <dgm:cxn modelId="{DA3AE10D-41B9-4311-A2B1-F44BCECF39FD}" type="presOf" srcId="{789AB6CB-0E45-4F65-AFC8-07CB0FDA3B75}" destId="{3BA3B5EE-3B01-46E9-80A5-D2C5B63063B7}" srcOrd="0" destOrd="0" presId="urn:microsoft.com/office/officeart/2018/2/layout/IconCircleList"/>
    <dgm:cxn modelId="{CD038B14-D2CB-4DFD-B5B8-FF1607A6D987}" srcId="{789AB6CB-0E45-4F65-AFC8-07CB0FDA3B75}" destId="{4E8688F9-C35F-40D9-AF29-07F77C88F486}" srcOrd="3" destOrd="0" parTransId="{8BDA3916-16B6-4BF7-B86B-70524A92AC65}" sibTransId="{63BEB09F-7FE9-4612-9485-A83E43754ADE}"/>
    <dgm:cxn modelId="{C0CC6816-A942-44BE-9521-14E4154481B0}" srcId="{789AB6CB-0E45-4F65-AFC8-07CB0FDA3B75}" destId="{71A10FC7-1335-4091-9CCE-8EEF58BF333F}" srcOrd="0" destOrd="0" parTransId="{12F646E5-0E70-4321-B247-72D3CCCD0A71}" sibTransId="{AC5542EA-2A06-4C0E-A8B7-E7D136A710F3}"/>
    <dgm:cxn modelId="{FB91851C-954C-491F-972A-48694F4A1208}" type="presOf" srcId="{4E8688F9-C35F-40D9-AF29-07F77C88F486}" destId="{7E8C929F-4090-4DAE-8A90-F4FD23EF2906}" srcOrd="0" destOrd="0" presId="urn:microsoft.com/office/officeart/2018/2/layout/IconCircleList"/>
    <dgm:cxn modelId="{F7A5D61F-DE8C-4223-996B-5AC58D3C73BA}" type="presOf" srcId="{43982E2E-4826-49A5-8779-6849E86AA023}" destId="{B5CB9F7A-31BC-4DD1-9D53-2A7049C36C68}" srcOrd="0" destOrd="0" presId="urn:microsoft.com/office/officeart/2018/2/layout/IconCircleList"/>
    <dgm:cxn modelId="{1FB37C6B-FFC5-4E8F-B541-16D6B744A75D}" type="presOf" srcId="{62FB7099-D5F2-412D-88E3-2061789B0F5C}" destId="{46A7F4DB-87BD-456B-B296-40262D744849}" srcOrd="0" destOrd="0" presId="urn:microsoft.com/office/officeart/2018/2/layout/IconCircleList"/>
    <dgm:cxn modelId="{E87CAE7A-35EA-486D-B744-47D38F5104AC}" type="presOf" srcId="{AC5542EA-2A06-4C0E-A8B7-E7D136A710F3}" destId="{64AC487D-5393-4BEF-BBD8-B4215B7EC726}" srcOrd="0" destOrd="0" presId="urn:microsoft.com/office/officeart/2018/2/layout/IconCircleList"/>
    <dgm:cxn modelId="{A17554AA-E7FB-4BA0-9DAB-038E06570B8C}" type="presOf" srcId="{15A2FFF0-8887-4949-8316-FEA5D73A6E1F}" destId="{C4580D95-1440-498C-A57B-5DD27F0D0DDA}" srcOrd="0" destOrd="0" presId="urn:microsoft.com/office/officeart/2018/2/layout/IconCircleList"/>
    <dgm:cxn modelId="{80D6EACA-6289-46DF-9542-852785A05CD0}" srcId="{789AB6CB-0E45-4F65-AFC8-07CB0FDA3B75}" destId="{15A2FFF0-8887-4949-8316-FEA5D73A6E1F}" srcOrd="1" destOrd="0" parTransId="{9B9BB8E6-6FB7-4F3B-89B9-935903C56F27}" sibTransId="{62FB7099-D5F2-412D-88E3-2061789B0F5C}"/>
    <dgm:cxn modelId="{AD4814D6-F9B1-466B-8B22-53146893AC72}" srcId="{789AB6CB-0E45-4F65-AFC8-07CB0FDA3B75}" destId="{2207BBBD-38F2-49EA-93F2-B33128C1BD86}" srcOrd="2" destOrd="0" parTransId="{061E2B4C-BE9E-4E46-9404-5E0E15A40D53}" sibTransId="{43982E2E-4826-49A5-8779-6849E86AA023}"/>
    <dgm:cxn modelId="{AE520FFB-66E2-42F3-B677-374929CE6541}" type="presOf" srcId="{2207BBBD-38F2-49EA-93F2-B33128C1BD86}" destId="{A7D9CD3D-8A47-4273-B532-25CCA74D6F65}" srcOrd="0" destOrd="0" presId="urn:microsoft.com/office/officeart/2018/2/layout/IconCircleList"/>
    <dgm:cxn modelId="{B7A2EB7B-AAD5-4372-ABD0-57522BEA8308}" type="presParOf" srcId="{3BA3B5EE-3B01-46E9-80A5-D2C5B63063B7}" destId="{1CB65BA0-77FF-4022-AC7D-7D2CDFE61C58}" srcOrd="0" destOrd="0" presId="urn:microsoft.com/office/officeart/2018/2/layout/IconCircleList"/>
    <dgm:cxn modelId="{01B6756E-25EA-439B-84B9-3D3389E2F20B}" type="presParOf" srcId="{1CB65BA0-77FF-4022-AC7D-7D2CDFE61C58}" destId="{E65BB5D3-1464-4736-BE42-B71EEB48048F}" srcOrd="0" destOrd="0" presId="urn:microsoft.com/office/officeart/2018/2/layout/IconCircleList"/>
    <dgm:cxn modelId="{6E5F441F-87E8-4D16-BF62-2D7269C8641D}" type="presParOf" srcId="{E65BB5D3-1464-4736-BE42-B71EEB48048F}" destId="{B69E5099-8C5F-4615-A79F-4139B1BF08EF}" srcOrd="0" destOrd="0" presId="urn:microsoft.com/office/officeart/2018/2/layout/IconCircleList"/>
    <dgm:cxn modelId="{8FD9B784-AC3E-4161-8CD7-BA74F3D3BAC4}" type="presParOf" srcId="{E65BB5D3-1464-4736-BE42-B71EEB48048F}" destId="{CE573AF3-4524-4697-AFF5-F31A872289FD}" srcOrd="1" destOrd="0" presId="urn:microsoft.com/office/officeart/2018/2/layout/IconCircleList"/>
    <dgm:cxn modelId="{CF54AC9E-4F81-4F94-956A-DA24325ADBAA}" type="presParOf" srcId="{E65BB5D3-1464-4736-BE42-B71EEB48048F}" destId="{2265ECF8-4731-42A0-B790-9D0129B46C58}" srcOrd="2" destOrd="0" presId="urn:microsoft.com/office/officeart/2018/2/layout/IconCircleList"/>
    <dgm:cxn modelId="{EA748C5F-6E56-49D2-BCF7-494DAE9ED047}" type="presParOf" srcId="{E65BB5D3-1464-4736-BE42-B71EEB48048F}" destId="{F0568872-9B9F-422A-8984-AE8391A0752C}" srcOrd="3" destOrd="0" presId="urn:microsoft.com/office/officeart/2018/2/layout/IconCircleList"/>
    <dgm:cxn modelId="{4D82DA2E-A2D0-4E30-9511-F08C0C19A398}" type="presParOf" srcId="{1CB65BA0-77FF-4022-AC7D-7D2CDFE61C58}" destId="{64AC487D-5393-4BEF-BBD8-B4215B7EC726}" srcOrd="1" destOrd="0" presId="urn:microsoft.com/office/officeart/2018/2/layout/IconCircleList"/>
    <dgm:cxn modelId="{F82707C5-4AE6-4B10-A7C7-49E180B6C27C}" type="presParOf" srcId="{1CB65BA0-77FF-4022-AC7D-7D2CDFE61C58}" destId="{3409456D-C871-4263-8CFE-8EB513B58C4A}" srcOrd="2" destOrd="0" presId="urn:microsoft.com/office/officeart/2018/2/layout/IconCircleList"/>
    <dgm:cxn modelId="{F9FE82D5-DB23-42A7-8881-3E6C5D38F514}" type="presParOf" srcId="{3409456D-C871-4263-8CFE-8EB513B58C4A}" destId="{385DC3D9-1D5E-4C03-BB17-FBB93E2005A9}" srcOrd="0" destOrd="0" presId="urn:microsoft.com/office/officeart/2018/2/layout/IconCircleList"/>
    <dgm:cxn modelId="{91521AA8-879B-432D-AE66-42FAF5BDD315}" type="presParOf" srcId="{3409456D-C871-4263-8CFE-8EB513B58C4A}" destId="{61BA5360-A578-41AD-97B9-E18DA65893BC}" srcOrd="1" destOrd="0" presId="urn:microsoft.com/office/officeart/2018/2/layout/IconCircleList"/>
    <dgm:cxn modelId="{25BFA821-DA38-479E-BBB0-CABCD17903F6}" type="presParOf" srcId="{3409456D-C871-4263-8CFE-8EB513B58C4A}" destId="{9CF5E036-D0F1-4CA2-B372-AB2A3311D80D}" srcOrd="2" destOrd="0" presId="urn:microsoft.com/office/officeart/2018/2/layout/IconCircleList"/>
    <dgm:cxn modelId="{4B90CCB0-3FE8-4CB0-BEE9-1907F7C030C1}" type="presParOf" srcId="{3409456D-C871-4263-8CFE-8EB513B58C4A}" destId="{C4580D95-1440-498C-A57B-5DD27F0D0DDA}" srcOrd="3" destOrd="0" presId="urn:microsoft.com/office/officeart/2018/2/layout/IconCircleList"/>
    <dgm:cxn modelId="{B8836806-370A-43A8-848D-5976FF783295}" type="presParOf" srcId="{1CB65BA0-77FF-4022-AC7D-7D2CDFE61C58}" destId="{46A7F4DB-87BD-456B-B296-40262D744849}" srcOrd="3" destOrd="0" presId="urn:microsoft.com/office/officeart/2018/2/layout/IconCircleList"/>
    <dgm:cxn modelId="{B59CECA0-9222-4AE4-9970-1B41853FC9AE}" type="presParOf" srcId="{1CB65BA0-77FF-4022-AC7D-7D2CDFE61C58}" destId="{D8ED625C-96CF-43C2-9E62-89586C29B848}" srcOrd="4" destOrd="0" presId="urn:microsoft.com/office/officeart/2018/2/layout/IconCircleList"/>
    <dgm:cxn modelId="{75CFCD3C-38C2-406F-8A1E-0157939730FD}" type="presParOf" srcId="{D8ED625C-96CF-43C2-9E62-89586C29B848}" destId="{CD5DED4A-B242-4AE9-BA88-047DDC07C171}" srcOrd="0" destOrd="0" presId="urn:microsoft.com/office/officeart/2018/2/layout/IconCircleList"/>
    <dgm:cxn modelId="{9AC041F5-7EB2-4B1B-AF50-0D36DB78FC9B}" type="presParOf" srcId="{D8ED625C-96CF-43C2-9E62-89586C29B848}" destId="{EBAD267E-606A-4B2D-80CC-07E69EEBE09E}" srcOrd="1" destOrd="0" presId="urn:microsoft.com/office/officeart/2018/2/layout/IconCircleList"/>
    <dgm:cxn modelId="{2B65B4DC-74C9-40F8-BFBD-3ACBDAA5E90F}" type="presParOf" srcId="{D8ED625C-96CF-43C2-9E62-89586C29B848}" destId="{3687AAAD-C2B6-431B-A33A-6BC1C9BFBF01}" srcOrd="2" destOrd="0" presId="urn:microsoft.com/office/officeart/2018/2/layout/IconCircleList"/>
    <dgm:cxn modelId="{0D702DAF-B97B-4642-9855-3F271F7CE7F0}" type="presParOf" srcId="{D8ED625C-96CF-43C2-9E62-89586C29B848}" destId="{A7D9CD3D-8A47-4273-B532-25CCA74D6F65}" srcOrd="3" destOrd="0" presId="urn:microsoft.com/office/officeart/2018/2/layout/IconCircleList"/>
    <dgm:cxn modelId="{09082245-FDD2-46EB-A059-6AD6E4BC3E98}" type="presParOf" srcId="{1CB65BA0-77FF-4022-AC7D-7D2CDFE61C58}" destId="{B5CB9F7A-31BC-4DD1-9D53-2A7049C36C68}" srcOrd="5" destOrd="0" presId="urn:microsoft.com/office/officeart/2018/2/layout/IconCircleList"/>
    <dgm:cxn modelId="{09FBA7F0-3651-4E2F-867E-E738CCE18114}" type="presParOf" srcId="{1CB65BA0-77FF-4022-AC7D-7D2CDFE61C58}" destId="{6047156A-FEF7-43FC-B2D7-AF2D2291F448}" srcOrd="6" destOrd="0" presId="urn:microsoft.com/office/officeart/2018/2/layout/IconCircleList"/>
    <dgm:cxn modelId="{98FD4E7B-FDF8-462B-937F-5DB99EF53FD2}" type="presParOf" srcId="{6047156A-FEF7-43FC-B2D7-AF2D2291F448}" destId="{B7833C59-DB94-47E6-8BD4-CC410201514C}" srcOrd="0" destOrd="0" presId="urn:microsoft.com/office/officeart/2018/2/layout/IconCircleList"/>
    <dgm:cxn modelId="{3678C4C0-08B9-45AA-9226-E3FBC62573D6}" type="presParOf" srcId="{6047156A-FEF7-43FC-B2D7-AF2D2291F448}" destId="{D35D0CA8-9D10-47A3-9470-FBF84034C7DE}" srcOrd="1" destOrd="0" presId="urn:microsoft.com/office/officeart/2018/2/layout/IconCircleList"/>
    <dgm:cxn modelId="{3F656D5C-51CA-48F7-96C2-99EB272EAAAF}" type="presParOf" srcId="{6047156A-FEF7-43FC-B2D7-AF2D2291F448}" destId="{7AC65116-1C5A-4EB2-B1BA-15B89DA0C053}" srcOrd="2" destOrd="0" presId="urn:microsoft.com/office/officeart/2018/2/layout/IconCircleList"/>
    <dgm:cxn modelId="{74D97524-B913-4309-8CFB-E12601EA519D}" type="presParOf" srcId="{6047156A-FEF7-43FC-B2D7-AF2D2291F448}" destId="{7E8C929F-4090-4DAE-8A90-F4FD23EF290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639E52-50F4-4D9E-AC95-BA08F857145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A9641BF-B374-4030-AAF4-5500A75209EA}">
      <dgm:prSet/>
      <dgm:spPr/>
      <dgm:t>
        <a:bodyPr/>
        <a:lstStyle/>
        <a:p>
          <a:r>
            <a:rPr lang="en-US" dirty="0"/>
            <a:t>Linda and Susan interviewed two potential facilitators</a:t>
          </a:r>
        </a:p>
      </dgm:t>
    </dgm:pt>
    <dgm:pt modelId="{AF00074A-673C-4DB3-8EA0-7B7818A5DDCC}" type="parTrans" cxnId="{6BE73742-CEEE-4D9A-B9A8-AC24509DD84B}">
      <dgm:prSet/>
      <dgm:spPr/>
      <dgm:t>
        <a:bodyPr/>
        <a:lstStyle/>
        <a:p>
          <a:endParaRPr lang="en-US"/>
        </a:p>
      </dgm:t>
    </dgm:pt>
    <dgm:pt modelId="{A3D90E23-EDC1-4A7B-BB09-F3B5AE25DDA6}" type="sibTrans" cxnId="{6BE73742-CEEE-4D9A-B9A8-AC24509DD84B}">
      <dgm:prSet/>
      <dgm:spPr/>
      <dgm:t>
        <a:bodyPr/>
        <a:lstStyle/>
        <a:p>
          <a:endParaRPr lang="en-US"/>
        </a:p>
      </dgm:t>
    </dgm:pt>
    <dgm:pt modelId="{EAF2CD6F-5D61-4827-AA9E-B1CCF12A987E}">
      <dgm:prSet/>
      <dgm:spPr/>
      <dgm:t>
        <a:bodyPr/>
        <a:lstStyle/>
        <a:p>
          <a:r>
            <a:rPr lang="en-US"/>
            <a:t>Strategic Plan committee in formation </a:t>
          </a:r>
        </a:p>
      </dgm:t>
    </dgm:pt>
    <dgm:pt modelId="{E8016A47-CB42-437A-8928-FF3BFDDF2D6F}" type="parTrans" cxnId="{58A7EA87-79E4-48CA-BEF3-5C809EE8E86C}">
      <dgm:prSet/>
      <dgm:spPr/>
      <dgm:t>
        <a:bodyPr/>
        <a:lstStyle/>
        <a:p>
          <a:endParaRPr lang="en-US"/>
        </a:p>
      </dgm:t>
    </dgm:pt>
    <dgm:pt modelId="{AC36319B-6269-44F0-997B-5079FC6ED091}" type="sibTrans" cxnId="{58A7EA87-79E4-48CA-BEF3-5C809EE8E86C}">
      <dgm:prSet/>
      <dgm:spPr/>
      <dgm:t>
        <a:bodyPr/>
        <a:lstStyle/>
        <a:p>
          <a:endParaRPr lang="en-US"/>
        </a:p>
      </dgm:t>
    </dgm:pt>
    <dgm:pt modelId="{0C22B7F2-42E8-4E0F-8D30-0715D6C44F8B}">
      <dgm:prSet/>
      <dgm:spPr/>
      <dgm:t>
        <a:bodyPr/>
        <a:lstStyle/>
        <a:p>
          <a:r>
            <a:rPr lang="en-US"/>
            <a:t>Proposals for scope of work being prepared</a:t>
          </a:r>
        </a:p>
      </dgm:t>
    </dgm:pt>
    <dgm:pt modelId="{38ACC022-E839-4514-8EAF-2FA5A0C8110B}" type="parTrans" cxnId="{DB09E38D-36F4-4674-B16F-65721297F581}">
      <dgm:prSet/>
      <dgm:spPr/>
      <dgm:t>
        <a:bodyPr/>
        <a:lstStyle/>
        <a:p>
          <a:endParaRPr lang="en-US"/>
        </a:p>
      </dgm:t>
    </dgm:pt>
    <dgm:pt modelId="{FE7AFBA1-5550-4150-A099-82051830DC04}" type="sibTrans" cxnId="{DB09E38D-36F4-4674-B16F-65721297F581}">
      <dgm:prSet/>
      <dgm:spPr/>
      <dgm:t>
        <a:bodyPr/>
        <a:lstStyle/>
        <a:p>
          <a:endParaRPr lang="en-US"/>
        </a:p>
      </dgm:t>
    </dgm:pt>
    <dgm:pt modelId="{DDFCB4DF-CAF2-4200-8441-ACD02563A5AF}">
      <dgm:prSet/>
      <dgm:spPr/>
      <dgm:t>
        <a:bodyPr/>
        <a:lstStyle/>
        <a:p>
          <a:r>
            <a:rPr lang="en-US"/>
            <a:t>Potential launch: January 2022</a:t>
          </a:r>
        </a:p>
      </dgm:t>
    </dgm:pt>
    <dgm:pt modelId="{50DB5F0A-CE22-4B63-A34D-052309941E69}" type="parTrans" cxnId="{E5564501-9906-4EDB-805F-3628280A5B48}">
      <dgm:prSet/>
      <dgm:spPr/>
      <dgm:t>
        <a:bodyPr/>
        <a:lstStyle/>
        <a:p>
          <a:endParaRPr lang="en-US"/>
        </a:p>
      </dgm:t>
    </dgm:pt>
    <dgm:pt modelId="{D793491C-7FF8-40D8-946D-0530D079EC25}" type="sibTrans" cxnId="{E5564501-9906-4EDB-805F-3628280A5B48}">
      <dgm:prSet/>
      <dgm:spPr/>
      <dgm:t>
        <a:bodyPr/>
        <a:lstStyle/>
        <a:p>
          <a:endParaRPr lang="en-US"/>
        </a:p>
      </dgm:t>
    </dgm:pt>
    <dgm:pt modelId="{D97B67C7-AA70-4189-A872-0E2678746930}" type="pres">
      <dgm:prSet presAssocID="{08639E52-50F4-4D9E-AC95-BA08F8571459}" presName="linear" presStyleCnt="0">
        <dgm:presLayoutVars>
          <dgm:animLvl val="lvl"/>
          <dgm:resizeHandles val="exact"/>
        </dgm:presLayoutVars>
      </dgm:prSet>
      <dgm:spPr/>
    </dgm:pt>
    <dgm:pt modelId="{30D98497-BD41-4C81-ADDF-A5D6A4F07580}" type="pres">
      <dgm:prSet presAssocID="{3A9641BF-B374-4030-AAF4-5500A75209EA}" presName="parentText" presStyleLbl="node1" presStyleIdx="0" presStyleCnt="4">
        <dgm:presLayoutVars>
          <dgm:chMax val="0"/>
          <dgm:bulletEnabled val="1"/>
        </dgm:presLayoutVars>
      </dgm:prSet>
      <dgm:spPr/>
    </dgm:pt>
    <dgm:pt modelId="{2628BE9F-2E35-4FCB-8989-53BDFB06D9DF}" type="pres">
      <dgm:prSet presAssocID="{A3D90E23-EDC1-4A7B-BB09-F3B5AE25DDA6}" presName="spacer" presStyleCnt="0"/>
      <dgm:spPr/>
    </dgm:pt>
    <dgm:pt modelId="{3D2A3990-0578-478E-8FAD-3E2861AF7017}" type="pres">
      <dgm:prSet presAssocID="{EAF2CD6F-5D61-4827-AA9E-B1CCF12A987E}" presName="parentText" presStyleLbl="node1" presStyleIdx="1" presStyleCnt="4">
        <dgm:presLayoutVars>
          <dgm:chMax val="0"/>
          <dgm:bulletEnabled val="1"/>
        </dgm:presLayoutVars>
      </dgm:prSet>
      <dgm:spPr/>
    </dgm:pt>
    <dgm:pt modelId="{9A260B12-1D61-45E2-88C4-BAA3018F86EC}" type="pres">
      <dgm:prSet presAssocID="{AC36319B-6269-44F0-997B-5079FC6ED091}" presName="spacer" presStyleCnt="0"/>
      <dgm:spPr/>
    </dgm:pt>
    <dgm:pt modelId="{83EC75F0-1AC9-4857-A28E-35CB11F2579A}" type="pres">
      <dgm:prSet presAssocID="{0C22B7F2-42E8-4E0F-8D30-0715D6C44F8B}" presName="parentText" presStyleLbl="node1" presStyleIdx="2" presStyleCnt="4">
        <dgm:presLayoutVars>
          <dgm:chMax val="0"/>
          <dgm:bulletEnabled val="1"/>
        </dgm:presLayoutVars>
      </dgm:prSet>
      <dgm:spPr/>
    </dgm:pt>
    <dgm:pt modelId="{9A253316-BCAD-4793-A16A-B469C599C40E}" type="pres">
      <dgm:prSet presAssocID="{FE7AFBA1-5550-4150-A099-82051830DC04}" presName="spacer" presStyleCnt="0"/>
      <dgm:spPr/>
    </dgm:pt>
    <dgm:pt modelId="{B46169D2-037B-4C68-9AE9-FF66DCC626D2}" type="pres">
      <dgm:prSet presAssocID="{DDFCB4DF-CAF2-4200-8441-ACD02563A5AF}" presName="parentText" presStyleLbl="node1" presStyleIdx="3" presStyleCnt="4">
        <dgm:presLayoutVars>
          <dgm:chMax val="0"/>
          <dgm:bulletEnabled val="1"/>
        </dgm:presLayoutVars>
      </dgm:prSet>
      <dgm:spPr/>
    </dgm:pt>
  </dgm:ptLst>
  <dgm:cxnLst>
    <dgm:cxn modelId="{E5564501-9906-4EDB-805F-3628280A5B48}" srcId="{08639E52-50F4-4D9E-AC95-BA08F8571459}" destId="{DDFCB4DF-CAF2-4200-8441-ACD02563A5AF}" srcOrd="3" destOrd="0" parTransId="{50DB5F0A-CE22-4B63-A34D-052309941E69}" sibTransId="{D793491C-7FF8-40D8-946D-0530D079EC25}"/>
    <dgm:cxn modelId="{6BE73742-CEEE-4D9A-B9A8-AC24509DD84B}" srcId="{08639E52-50F4-4D9E-AC95-BA08F8571459}" destId="{3A9641BF-B374-4030-AAF4-5500A75209EA}" srcOrd="0" destOrd="0" parTransId="{AF00074A-673C-4DB3-8EA0-7B7818A5DDCC}" sibTransId="{A3D90E23-EDC1-4A7B-BB09-F3B5AE25DDA6}"/>
    <dgm:cxn modelId="{77DA1646-BDCA-480E-93F1-572771A528B7}" type="presOf" srcId="{0C22B7F2-42E8-4E0F-8D30-0715D6C44F8B}" destId="{83EC75F0-1AC9-4857-A28E-35CB11F2579A}" srcOrd="0" destOrd="0" presId="urn:microsoft.com/office/officeart/2005/8/layout/vList2"/>
    <dgm:cxn modelId="{58A7EA87-79E4-48CA-BEF3-5C809EE8E86C}" srcId="{08639E52-50F4-4D9E-AC95-BA08F8571459}" destId="{EAF2CD6F-5D61-4827-AA9E-B1CCF12A987E}" srcOrd="1" destOrd="0" parTransId="{E8016A47-CB42-437A-8928-FF3BFDDF2D6F}" sibTransId="{AC36319B-6269-44F0-997B-5079FC6ED091}"/>
    <dgm:cxn modelId="{DB09E38D-36F4-4674-B16F-65721297F581}" srcId="{08639E52-50F4-4D9E-AC95-BA08F8571459}" destId="{0C22B7F2-42E8-4E0F-8D30-0715D6C44F8B}" srcOrd="2" destOrd="0" parTransId="{38ACC022-E839-4514-8EAF-2FA5A0C8110B}" sibTransId="{FE7AFBA1-5550-4150-A099-82051830DC04}"/>
    <dgm:cxn modelId="{02E5B1A7-B0E9-49F6-A25F-95E3D7186BCD}" type="presOf" srcId="{EAF2CD6F-5D61-4827-AA9E-B1CCF12A987E}" destId="{3D2A3990-0578-478E-8FAD-3E2861AF7017}" srcOrd="0" destOrd="0" presId="urn:microsoft.com/office/officeart/2005/8/layout/vList2"/>
    <dgm:cxn modelId="{6C8DDCBA-31E8-4AF7-8C36-81F54CA3CCC0}" type="presOf" srcId="{3A9641BF-B374-4030-AAF4-5500A75209EA}" destId="{30D98497-BD41-4C81-ADDF-A5D6A4F07580}" srcOrd="0" destOrd="0" presId="urn:microsoft.com/office/officeart/2005/8/layout/vList2"/>
    <dgm:cxn modelId="{00AA0DC2-016C-41B6-9FCF-DF824E7180DB}" type="presOf" srcId="{08639E52-50F4-4D9E-AC95-BA08F8571459}" destId="{D97B67C7-AA70-4189-A872-0E2678746930}" srcOrd="0" destOrd="0" presId="urn:microsoft.com/office/officeart/2005/8/layout/vList2"/>
    <dgm:cxn modelId="{0AB033E3-0B51-4D6A-8E20-9E986C3698D2}" type="presOf" srcId="{DDFCB4DF-CAF2-4200-8441-ACD02563A5AF}" destId="{B46169D2-037B-4C68-9AE9-FF66DCC626D2}" srcOrd="0" destOrd="0" presId="urn:microsoft.com/office/officeart/2005/8/layout/vList2"/>
    <dgm:cxn modelId="{6861B778-CFB6-446B-BA11-3CC34A3BAEB5}" type="presParOf" srcId="{D97B67C7-AA70-4189-A872-0E2678746930}" destId="{30D98497-BD41-4C81-ADDF-A5D6A4F07580}" srcOrd="0" destOrd="0" presId="urn:microsoft.com/office/officeart/2005/8/layout/vList2"/>
    <dgm:cxn modelId="{AC0295DD-FA38-4ECC-85DF-23FAEE7DDC7D}" type="presParOf" srcId="{D97B67C7-AA70-4189-A872-0E2678746930}" destId="{2628BE9F-2E35-4FCB-8989-53BDFB06D9DF}" srcOrd="1" destOrd="0" presId="urn:microsoft.com/office/officeart/2005/8/layout/vList2"/>
    <dgm:cxn modelId="{0D62BA4D-F41F-4043-A306-A3288DE719ED}" type="presParOf" srcId="{D97B67C7-AA70-4189-A872-0E2678746930}" destId="{3D2A3990-0578-478E-8FAD-3E2861AF7017}" srcOrd="2" destOrd="0" presId="urn:microsoft.com/office/officeart/2005/8/layout/vList2"/>
    <dgm:cxn modelId="{AA9A521D-603B-4698-8180-1A7A6E3E2643}" type="presParOf" srcId="{D97B67C7-AA70-4189-A872-0E2678746930}" destId="{9A260B12-1D61-45E2-88C4-BAA3018F86EC}" srcOrd="3" destOrd="0" presId="urn:microsoft.com/office/officeart/2005/8/layout/vList2"/>
    <dgm:cxn modelId="{02E9836B-F050-4EAE-A9D8-75CBD90FC36E}" type="presParOf" srcId="{D97B67C7-AA70-4189-A872-0E2678746930}" destId="{83EC75F0-1AC9-4857-A28E-35CB11F2579A}" srcOrd="4" destOrd="0" presId="urn:microsoft.com/office/officeart/2005/8/layout/vList2"/>
    <dgm:cxn modelId="{DB530536-625F-4D79-9DAC-75AE8B0386B5}" type="presParOf" srcId="{D97B67C7-AA70-4189-A872-0E2678746930}" destId="{9A253316-BCAD-4793-A16A-B469C599C40E}" srcOrd="5" destOrd="0" presId="urn:microsoft.com/office/officeart/2005/8/layout/vList2"/>
    <dgm:cxn modelId="{2C634157-7566-4FAB-8EA0-9B93293391DE}" type="presParOf" srcId="{D97B67C7-AA70-4189-A872-0E2678746930}" destId="{B46169D2-037B-4C68-9AE9-FF66DCC626D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E2D727-7015-4B18-94EC-DDE79B9345D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ED42AB6-8AE8-47C1-AB2E-6F5A0C55A72E}">
      <dgm:prSet/>
      <dgm:spPr/>
      <dgm:t>
        <a:bodyPr/>
        <a:lstStyle/>
        <a:p>
          <a:r>
            <a:rPr lang="en-US"/>
            <a:t>November 8, 2021 7:30 PM  The Train Near Madeburg</a:t>
          </a:r>
        </a:p>
      </dgm:t>
    </dgm:pt>
    <dgm:pt modelId="{E7B20FCF-B5DF-435A-83E9-36786DB2241E}" type="parTrans" cxnId="{D8F7C7F0-27D7-42DF-8883-F1D5AD56D3C6}">
      <dgm:prSet/>
      <dgm:spPr/>
      <dgm:t>
        <a:bodyPr/>
        <a:lstStyle/>
        <a:p>
          <a:endParaRPr lang="en-US"/>
        </a:p>
      </dgm:t>
    </dgm:pt>
    <dgm:pt modelId="{7F2E3EA7-2206-4B41-8965-F65B7B6BED81}" type="sibTrans" cxnId="{D8F7C7F0-27D7-42DF-8883-F1D5AD56D3C6}">
      <dgm:prSet/>
      <dgm:spPr/>
      <dgm:t>
        <a:bodyPr/>
        <a:lstStyle/>
        <a:p>
          <a:endParaRPr lang="en-US"/>
        </a:p>
      </dgm:t>
    </dgm:pt>
    <dgm:pt modelId="{72E3EFE4-8CEC-4C43-BA6B-5961C5F61B31}">
      <dgm:prSet/>
      <dgm:spPr/>
      <dgm:t>
        <a:bodyPr/>
        <a:lstStyle/>
        <a:p>
          <a:r>
            <a:rPr lang="en-US"/>
            <a:t>Board meeting November 15, 2021</a:t>
          </a:r>
        </a:p>
      </dgm:t>
    </dgm:pt>
    <dgm:pt modelId="{521C8445-C8B9-47E1-A569-EBF78C38FA6A}" type="parTrans" cxnId="{4108EA25-64BA-41A2-BC38-3B6E4AD1DCBD}">
      <dgm:prSet/>
      <dgm:spPr/>
      <dgm:t>
        <a:bodyPr/>
        <a:lstStyle/>
        <a:p>
          <a:endParaRPr lang="en-US"/>
        </a:p>
      </dgm:t>
    </dgm:pt>
    <dgm:pt modelId="{44BED0EF-673B-4B24-95AD-CD91BEFC4C45}" type="sibTrans" cxnId="{4108EA25-64BA-41A2-BC38-3B6E4AD1DCBD}">
      <dgm:prSet/>
      <dgm:spPr/>
      <dgm:t>
        <a:bodyPr/>
        <a:lstStyle/>
        <a:p>
          <a:endParaRPr lang="en-US"/>
        </a:p>
      </dgm:t>
    </dgm:pt>
    <dgm:pt modelId="{EC2B90DF-193F-4893-92E5-EE873BCE8B7A}">
      <dgm:prSet/>
      <dgm:spPr/>
      <dgm:t>
        <a:bodyPr/>
        <a:lstStyle/>
        <a:p>
          <a:r>
            <a:rPr lang="en-US"/>
            <a:t>Inspired Board: December 7, 2021 7 PM</a:t>
          </a:r>
        </a:p>
      </dgm:t>
    </dgm:pt>
    <dgm:pt modelId="{12E1861E-8CDC-4149-BDEE-92B73A517DA8}" type="parTrans" cxnId="{D8B33FAD-D851-4292-BEA5-9576858178D2}">
      <dgm:prSet/>
      <dgm:spPr/>
      <dgm:t>
        <a:bodyPr/>
        <a:lstStyle/>
        <a:p>
          <a:endParaRPr lang="en-US"/>
        </a:p>
      </dgm:t>
    </dgm:pt>
    <dgm:pt modelId="{554603D4-E25E-4B9C-8703-757854108E43}" type="sibTrans" cxnId="{D8B33FAD-D851-4292-BEA5-9576858178D2}">
      <dgm:prSet/>
      <dgm:spPr/>
      <dgm:t>
        <a:bodyPr/>
        <a:lstStyle/>
        <a:p>
          <a:endParaRPr lang="en-US"/>
        </a:p>
      </dgm:t>
    </dgm:pt>
    <dgm:pt modelId="{2ED26D83-C429-435E-B754-8970BF409063}">
      <dgm:prSet/>
      <dgm:spPr/>
      <dgm:t>
        <a:bodyPr/>
        <a:lstStyle/>
        <a:p>
          <a:r>
            <a:rPr lang="en-US"/>
            <a:t>Investment committee meeting December 13, 2021</a:t>
          </a:r>
        </a:p>
      </dgm:t>
    </dgm:pt>
    <dgm:pt modelId="{CE997D5A-8BC8-480D-B807-0FC6B1B52436}" type="parTrans" cxnId="{4B400C49-1F05-4280-B635-47C1B4B49562}">
      <dgm:prSet/>
      <dgm:spPr/>
      <dgm:t>
        <a:bodyPr/>
        <a:lstStyle/>
        <a:p>
          <a:endParaRPr lang="en-US"/>
        </a:p>
      </dgm:t>
    </dgm:pt>
    <dgm:pt modelId="{E2C49092-3A07-4D58-B664-EA5A52C42075}" type="sibTrans" cxnId="{4B400C49-1F05-4280-B635-47C1B4B49562}">
      <dgm:prSet/>
      <dgm:spPr/>
      <dgm:t>
        <a:bodyPr/>
        <a:lstStyle/>
        <a:p>
          <a:endParaRPr lang="en-US"/>
        </a:p>
      </dgm:t>
    </dgm:pt>
    <dgm:pt modelId="{91DD790B-B120-472B-A1AB-B048867621B5}">
      <dgm:prSet/>
      <dgm:spPr/>
      <dgm:t>
        <a:bodyPr/>
        <a:lstStyle/>
        <a:p>
          <a:r>
            <a:rPr lang="en-US"/>
            <a:t>Executive Committee meeting December 20, 2021</a:t>
          </a:r>
        </a:p>
      </dgm:t>
    </dgm:pt>
    <dgm:pt modelId="{770E9810-F430-4C85-AF29-68A294DA8E9C}" type="parTrans" cxnId="{D141EBDC-5043-4A41-B842-B4814E057D22}">
      <dgm:prSet/>
      <dgm:spPr/>
      <dgm:t>
        <a:bodyPr/>
        <a:lstStyle/>
        <a:p>
          <a:endParaRPr lang="en-US"/>
        </a:p>
      </dgm:t>
    </dgm:pt>
    <dgm:pt modelId="{CE9C1DCD-9BE9-41A0-B5E2-BBAE776DF8C7}" type="sibTrans" cxnId="{D141EBDC-5043-4A41-B842-B4814E057D22}">
      <dgm:prSet/>
      <dgm:spPr/>
      <dgm:t>
        <a:bodyPr/>
        <a:lstStyle/>
        <a:p>
          <a:endParaRPr lang="en-US"/>
        </a:p>
      </dgm:t>
    </dgm:pt>
    <dgm:pt modelId="{F3AC8215-D498-4BA4-9775-722C2B5F8F18}" type="pres">
      <dgm:prSet presAssocID="{33E2D727-7015-4B18-94EC-DDE79B9345D8}" presName="root" presStyleCnt="0">
        <dgm:presLayoutVars>
          <dgm:dir/>
          <dgm:resizeHandles val="exact"/>
        </dgm:presLayoutVars>
      </dgm:prSet>
      <dgm:spPr/>
    </dgm:pt>
    <dgm:pt modelId="{D6400C11-8D5D-431E-9ABD-2B1A8736720E}" type="pres">
      <dgm:prSet presAssocID="{4ED42AB6-8AE8-47C1-AB2E-6F5A0C55A72E}" presName="compNode" presStyleCnt="0"/>
      <dgm:spPr/>
    </dgm:pt>
    <dgm:pt modelId="{06A56ED8-E412-42EA-9C51-A50B91E2EF0A}" type="pres">
      <dgm:prSet presAssocID="{4ED42AB6-8AE8-47C1-AB2E-6F5A0C55A72E}" presName="bgRect" presStyleLbl="bgShp" presStyleIdx="0" presStyleCnt="5"/>
      <dgm:spPr/>
    </dgm:pt>
    <dgm:pt modelId="{A0E5EE8D-CBA1-4493-8BDD-14C8C4B70775}" type="pres">
      <dgm:prSet presAssocID="{4ED42AB6-8AE8-47C1-AB2E-6F5A0C55A72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in"/>
        </a:ext>
      </dgm:extLst>
    </dgm:pt>
    <dgm:pt modelId="{259D8F2A-12B8-4670-B4A3-A4CE4616711F}" type="pres">
      <dgm:prSet presAssocID="{4ED42AB6-8AE8-47C1-AB2E-6F5A0C55A72E}" presName="spaceRect" presStyleCnt="0"/>
      <dgm:spPr/>
    </dgm:pt>
    <dgm:pt modelId="{AAD74045-622F-4AFC-BA96-93D7627EB6F4}" type="pres">
      <dgm:prSet presAssocID="{4ED42AB6-8AE8-47C1-AB2E-6F5A0C55A72E}" presName="parTx" presStyleLbl="revTx" presStyleIdx="0" presStyleCnt="5">
        <dgm:presLayoutVars>
          <dgm:chMax val="0"/>
          <dgm:chPref val="0"/>
        </dgm:presLayoutVars>
      </dgm:prSet>
      <dgm:spPr/>
    </dgm:pt>
    <dgm:pt modelId="{542D0F07-4E72-4925-8F6F-AE5F89EAF32B}" type="pres">
      <dgm:prSet presAssocID="{7F2E3EA7-2206-4B41-8965-F65B7B6BED81}" presName="sibTrans" presStyleCnt="0"/>
      <dgm:spPr/>
    </dgm:pt>
    <dgm:pt modelId="{45CA4199-9579-451C-BF1F-B4055F4536E7}" type="pres">
      <dgm:prSet presAssocID="{72E3EFE4-8CEC-4C43-BA6B-5961C5F61B31}" presName="compNode" presStyleCnt="0"/>
      <dgm:spPr/>
    </dgm:pt>
    <dgm:pt modelId="{105A9914-7AD0-477A-8602-412404347F9C}" type="pres">
      <dgm:prSet presAssocID="{72E3EFE4-8CEC-4C43-BA6B-5961C5F61B31}" presName="bgRect" presStyleLbl="bgShp" presStyleIdx="1" presStyleCnt="5"/>
      <dgm:spPr/>
    </dgm:pt>
    <dgm:pt modelId="{1854D26B-C9E3-4761-8D0D-E23FE81CB069}" type="pres">
      <dgm:prSet presAssocID="{72E3EFE4-8CEC-4C43-BA6B-5961C5F61B3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266016B4-0102-41E7-8A72-C35A58E9F293}" type="pres">
      <dgm:prSet presAssocID="{72E3EFE4-8CEC-4C43-BA6B-5961C5F61B31}" presName="spaceRect" presStyleCnt="0"/>
      <dgm:spPr/>
    </dgm:pt>
    <dgm:pt modelId="{61A456BB-1699-49CC-8C15-B33C7C77632F}" type="pres">
      <dgm:prSet presAssocID="{72E3EFE4-8CEC-4C43-BA6B-5961C5F61B31}" presName="parTx" presStyleLbl="revTx" presStyleIdx="1" presStyleCnt="5">
        <dgm:presLayoutVars>
          <dgm:chMax val="0"/>
          <dgm:chPref val="0"/>
        </dgm:presLayoutVars>
      </dgm:prSet>
      <dgm:spPr/>
    </dgm:pt>
    <dgm:pt modelId="{BCF3E1FA-A7C9-474E-A6C7-B52ACC696221}" type="pres">
      <dgm:prSet presAssocID="{44BED0EF-673B-4B24-95AD-CD91BEFC4C45}" presName="sibTrans" presStyleCnt="0"/>
      <dgm:spPr/>
    </dgm:pt>
    <dgm:pt modelId="{E47D453F-725E-4B53-8B93-452E1F22204B}" type="pres">
      <dgm:prSet presAssocID="{EC2B90DF-193F-4893-92E5-EE873BCE8B7A}" presName="compNode" presStyleCnt="0"/>
      <dgm:spPr/>
    </dgm:pt>
    <dgm:pt modelId="{694EAD8F-3367-42C3-8367-EAD021561BB9}" type="pres">
      <dgm:prSet presAssocID="{EC2B90DF-193F-4893-92E5-EE873BCE8B7A}" presName="bgRect" presStyleLbl="bgShp" presStyleIdx="2" presStyleCnt="5"/>
      <dgm:spPr/>
    </dgm:pt>
    <dgm:pt modelId="{F7E84040-1497-412C-AC35-703037C005DD}" type="pres">
      <dgm:prSet presAssocID="{EC2B90DF-193F-4893-92E5-EE873BCE8B7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ycle with People"/>
        </a:ext>
      </dgm:extLst>
    </dgm:pt>
    <dgm:pt modelId="{39DCF2AC-F45E-4B87-BBF6-AE4A18E4D7B6}" type="pres">
      <dgm:prSet presAssocID="{EC2B90DF-193F-4893-92E5-EE873BCE8B7A}" presName="spaceRect" presStyleCnt="0"/>
      <dgm:spPr/>
    </dgm:pt>
    <dgm:pt modelId="{F3316645-06B5-4A5E-8D7B-6770B226F24A}" type="pres">
      <dgm:prSet presAssocID="{EC2B90DF-193F-4893-92E5-EE873BCE8B7A}" presName="parTx" presStyleLbl="revTx" presStyleIdx="2" presStyleCnt="5">
        <dgm:presLayoutVars>
          <dgm:chMax val="0"/>
          <dgm:chPref val="0"/>
        </dgm:presLayoutVars>
      </dgm:prSet>
      <dgm:spPr/>
    </dgm:pt>
    <dgm:pt modelId="{6A310432-F577-44CA-8982-C5F294A19A3A}" type="pres">
      <dgm:prSet presAssocID="{554603D4-E25E-4B9C-8703-757854108E43}" presName="sibTrans" presStyleCnt="0"/>
      <dgm:spPr/>
    </dgm:pt>
    <dgm:pt modelId="{C35C755A-8A4F-4B42-8D60-FD1314B9717D}" type="pres">
      <dgm:prSet presAssocID="{2ED26D83-C429-435E-B754-8970BF409063}" presName="compNode" presStyleCnt="0"/>
      <dgm:spPr/>
    </dgm:pt>
    <dgm:pt modelId="{429DCC92-4BD2-4832-AA0F-96A6D1F6C2FB}" type="pres">
      <dgm:prSet presAssocID="{2ED26D83-C429-435E-B754-8970BF409063}" presName="bgRect" presStyleLbl="bgShp" presStyleIdx="3" presStyleCnt="5"/>
      <dgm:spPr/>
    </dgm:pt>
    <dgm:pt modelId="{8FDC80B1-9815-4D5B-99CB-3FCD275F4D2D}" type="pres">
      <dgm:prSet presAssocID="{2ED26D83-C429-435E-B754-8970BF40906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5FB73C7A-133A-4DC4-B5EA-6F7C3792D450}" type="pres">
      <dgm:prSet presAssocID="{2ED26D83-C429-435E-B754-8970BF409063}" presName="spaceRect" presStyleCnt="0"/>
      <dgm:spPr/>
    </dgm:pt>
    <dgm:pt modelId="{8D95B345-06A5-49EB-BDFD-79903D303EEC}" type="pres">
      <dgm:prSet presAssocID="{2ED26D83-C429-435E-B754-8970BF409063}" presName="parTx" presStyleLbl="revTx" presStyleIdx="3" presStyleCnt="5">
        <dgm:presLayoutVars>
          <dgm:chMax val="0"/>
          <dgm:chPref val="0"/>
        </dgm:presLayoutVars>
      </dgm:prSet>
      <dgm:spPr/>
    </dgm:pt>
    <dgm:pt modelId="{D98806FC-2B83-4D01-AD88-C68D76E53E9A}" type="pres">
      <dgm:prSet presAssocID="{E2C49092-3A07-4D58-B664-EA5A52C42075}" presName="sibTrans" presStyleCnt="0"/>
      <dgm:spPr/>
    </dgm:pt>
    <dgm:pt modelId="{E0788AD9-5D1B-4A18-A06C-CB00853E26D9}" type="pres">
      <dgm:prSet presAssocID="{91DD790B-B120-472B-A1AB-B048867621B5}" presName="compNode" presStyleCnt="0"/>
      <dgm:spPr/>
    </dgm:pt>
    <dgm:pt modelId="{2546DDAB-A76F-4BD5-91E4-10CA687B0337}" type="pres">
      <dgm:prSet presAssocID="{91DD790B-B120-472B-A1AB-B048867621B5}" presName="bgRect" presStyleLbl="bgShp" presStyleIdx="4" presStyleCnt="5"/>
      <dgm:spPr/>
    </dgm:pt>
    <dgm:pt modelId="{AEA51E96-FC54-49A2-8AA7-F67A21CE1D7B}" type="pres">
      <dgm:prSet presAssocID="{91DD790B-B120-472B-A1AB-B048867621B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ard Room"/>
        </a:ext>
      </dgm:extLst>
    </dgm:pt>
    <dgm:pt modelId="{1080EEB6-BDBA-442C-B927-E2A6D125D6C3}" type="pres">
      <dgm:prSet presAssocID="{91DD790B-B120-472B-A1AB-B048867621B5}" presName="spaceRect" presStyleCnt="0"/>
      <dgm:spPr/>
    </dgm:pt>
    <dgm:pt modelId="{5A8B0772-7E76-4156-B5DE-C42720D7EF95}" type="pres">
      <dgm:prSet presAssocID="{91DD790B-B120-472B-A1AB-B048867621B5}" presName="parTx" presStyleLbl="revTx" presStyleIdx="4" presStyleCnt="5">
        <dgm:presLayoutVars>
          <dgm:chMax val="0"/>
          <dgm:chPref val="0"/>
        </dgm:presLayoutVars>
      </dgm:prSet>
      <dgm:spPr/>
    </dgm:pt>
  </dgm:ptLst>
  <dgm:cxnLst>
    <dgm:cxn modelId="{6396AC0C-A515-4CDC-BC50-EF04B4292CCB}" type="presOf" srcId="{4ED42AB6-8AE8-47C1-AB2E-6F5A0C55A72E}" destId="{AAD74045-622F-4AFC-BA96-93D7627EB6F4}" srcOrd="0" destOrd="0" presId="urn:microsoft.com/office/officeart/2018/2/layout/IconVerticalSolidList"/>
    <dgm:cxn modelId="{19DDF513-604E-49AF-B50A-70B082A0F7C5}" type="presOf" srcId="{2ED26D83-C429-435E-B754-8970BF409063}" destId="{8D95B345-06A5-49EB-BDFD-79903D303EEC}" srcOrd="0" destOrd="0" presId="urn:microsoft.com/office/officeart/2018/2/layout/IconVerticalSolidList"/>
    <dgm:cxn modelId="{BA1D691B-F716-419D-B1BF-9DCE510C8D9E}" type="presOf" srcId="{72E3EFE4-8CEC-4C43-BA6B-5961C5F61B31}" destId="{61A456BB-1699-49CC-8C15-B33C7C77632F}" srcOrd="0" destOrd="0" presId="urn:microsoft.com/office/officeart/2018/2/layout/IconVerticalSolidList"/>
    <dgm:cxn modelId="{4108EA25-64BA-41A2-BC38-3B6E4AD1DCBD}" srcId="{33E2D727-7015-4B18-94EC-DDE79B9345D8}" destId="{72E3EFE4-8CEC-4C43-BA6B-5961C5F61B31}" srcOrd="1" destOrd="0" parTransId="{521C8445-C8B9-47E1-A569-EBF78C38FA6A}" sibTransId="{44BED0EF-673B-4B24-95AD-CD91BEFC4C45}"/>
    <dgm:cxn modelId="{96F89445-F9F7-480F-A45B-B15E15558F98}" type="presOf" srcId="{91DD790B-B120-472B-A1AB-B048867621B5}" destId="{5A8B0772-7E76-4156-B5DE-C42720D7EF95}" srcOrd="0" destOrd="0" presId="urn:microsoft.com/office/officeart/2018/2/layout/IconVerticalSolidList"/>
    <dgm:cxn modelId="{4B400C49-1F05-4280-B635-47C1B4B49562}" srcId="{33E2D727-7015-4B18-94EC-DDE79B9345D8}" destId="{2ED26D83-C429-435E-B754-8970BF409063}" srcOrd="3" destOrd="0" parTransId="{CE997D5A-8BC8-480D-B807-0FC6B1B52436}" sibTransId="{E2C49092-3A07-4D58-B664-EA5A52C42075}"/>
    <dgm:cxn modelId="{37CCEF54-83DC-42D1-AADC-77CBD6699B90}" type="presOf" srcId="{33E2D727-7015-4B18-94EC-DDE79B9345D8}" destId="{F3AC8215-D498-4BA4-9775-722C2B5F8F18}" srcOrd="0" destOrd="0" presId="urn:microsoft.com/office/officeart/2018/2/layout/IconVerticalSolidList"/>
    <dgm:cxn modelId="{99AA749F-ECED-4508-9C97-18060B1F7F78}" type="presOf" srcId="{EC2B90DF-193F-4893-92E5-EE873BCE8B7A}" destId="{F3316645-06B5-4A5E-8D7B-6770B226F24A}" srcOrd="0" destOrd="0" presId="urn:microsoft.com/office/officeart/2018/2/layout/IconVerticalSolidList"/>
    <dgm:cxn modelId="{D8B33FAD-D851-4292-BEA5-9576858178D2}" srcId="{33E2D727-7015-4B18-94EC-DDE79B9345D8}" destId="{EC2B90DF-193F-4893-92E5-EE873BCE8B7A}" srcOrd="2" destOrd="0" parTransId="{12E1861E-8CDC-4149-BDEE-92B73A517DA8}" sibTransId="{554603D4-E25E-4B9C-8703-757854108E43}"/>
    <dgm:cxn modelId="{D141EBDC-5043-4A41-B842-B4814E057D22}" srcId="{33E2D727-7015-4B18-94EC-DDE79B9345D8}" destId="{91DD790B-B120-472B-A1AB-B048867621B5}" srcOrd="4" destOrd="0" parTransId="{770E9810-F430-4C85-AF29-68A294DA8E9C}" sibTransId="{CE9C1DCD-9BE9-41A0-B5E2-BBAE776DF8C7}"/>
    <dgm:cxn modelId="{D8F7C7F0-27D7-42DF-8883-F1D5AD56D3C6}" srcId="{33E2D727-7015-4B18-94EC-DDE79B9345D8}" destId="{4ED42AB6-8AE8-47C1-AB2E-6F5A0C55A72E}" srcOrd="0" destOrd="0" parTransId="{E7B20FCF-B5DF-435A-83E9-36786DB2241E}" sibTransId="{7F2E3EA7-2206-4B41-8965-F65B7B6BED81}"/>
    <dgm:cxn modelId="{D8640305-5DAB-4432-BA68-F7D7725F8B61}" type="presParOf" srcId="{F3AC8215-D498-4BA4-9775-722C2B5F8F18}" destId="{D6400C11-8D5D-431E-9ABD-2B1A8736720E}" srcOrd="0" destOrd="0" presId="urn:microsoft.com/office/officeart/2018/2/layout/IconVerticalSolidList"/>
    <dgm:cxn modelId="{ACCB5821-7C7E-424A-9424-E139E3F6E5E9}" type="presParOf" srcId="{D6400C11-8D5D-431E-9ABD-2B1A8736720E}" destId="{06A56ED8-E412-42EA-9C51-A50B91E2EF0A}" srcOrd="0" destOrd="0" presId="urn:microsoft.com/office/officeart/2018/2/layout/IconVerticalSolidList"/>
    <dgm:cxn modelId="{1EB2E764-E068-441B-BC6E-D63453299BE4}" type="presParOf" srcId="{D6400C11-8D5D-431E-9ABD-2B1A8736720E}" destId="{A0E5EE8D-CBA1-4493-8BDD-14C8C4B70775}" srcOrd="1" destOrd="0" presId="urn:microsoft.com/office/officeart/2018/2/layout/IconVerticalSolidList"/>
    <dgm:cxn modelId="{3C0D9DF4-3E4E-4A53-A192-E5DEAE264438}" type="presParOf" srcId="{D6400C11-8D5D-431E-9ABD-2B1A8736720E}" destId="{259D8F2A-12B8-4670-B4A3-A4CE4616711F}" srcOrd="2" destOrd="0" presId="urn:microsoft.com/office/officeart/2018/2/layout/IconVerticalSolidList"/>
    <dgm:cxn modelId="{C11F9120-D013-4A4F-8002-616137811BB7}" type="presParOf" srcId="{D6400C11-8D5D-431E-9ABD-2B1A8736720E}" destId="{AAD74045-622F-4AFC-BA96-93D7627EB6F4}" srcOrd="3" destOrd="0" presId="urn:microsoft.com/office/officeart/2018/2/layout/IconVerticalSolidList"/>
    <dgm:cxn modelId="{2B933510-0F09-432D-A7CE-E4422482680D}" type="presParOf" srcId="{F3AC8215-D498-4BA4-9775-722C2B5F8F18}" destId="{542D0F07-4E72-4925-8F6F-AE5F89EAF32B}" srcOrd="1" destOrd="0" presId="urn:microsoft.com/office/officeart/2018/2/layout/IconVerticalSolidList"/>
    <dgm:cxn modelId="{703EB16B-D4E9-4A40-99DA-7483660D99AB}" type="presParOf" srcId="{F3AC8215-D498-4BA4-9775-722C2B5F8F18}" destId="{45CA4199-9579-451C-BF1F-B4055F4536E7}" srcOrd="2" destOrd="0" presId="urn:microsoft.com/office/officeart/2018/2/layout/IconVerticalSolidList"/>
    <dgm:cxn modelId="{0C3484E8-1CFD-4CD2-A915-A10CFAE95BE1}" type="presParOf" srcId="{45CA4199-9579-451C-BF1F-B4055F4536E7}" destId="{105A9914-7AD0-477A-8602-412404347F9C}" srcOrd="0" destOrd="0" presId="urn:microsoft.com/office/officeart/2018/2/layout/IconVerticalSolidList"/>
    <dgm:cxn modelId="{0EA795ED-28AE-4108-9590-EF86315BBD3D}" type="presParOf" srcId="{45CA4199-9579-451C-BF1F-B4055F4536E7}" destId="{1854D26B-C9E3-4761-8D0D-E23FE81CB069}" srcOrd="1" destOrd="0" presId="urn:microsoft.com/office/officeart/2018/2/layout/IconVerticalSolidList"/>
    <dgm:cxn modelId="{6A0D5AF9-7571-4337-9B2D-CB301D3B987B}" type="presParOf" srcId="{45CA4199-9579-451C-BF1F-B4055F4536E7}" destId="{266016B4-0102-41E7-8A72-C35A58E9F293}" srcOrd="2" destOrd="0" presId="urn:microsoft.com/office/officeart/2018/2/layout/IconVerticalSolidList"/>
    <dgm:cxn modelId="{44AC1F41-611B-4F71-BE08-AA2383A13F61}" type="presParOf" srcId="{45CA4199-9579-451C-BF1F-B4055F4536E7}" destId="{61A456BB-1699-49CC-8C15-B33C7C77632F}" srcOrd="3" destOrd="0" presId="urn:microsoft.com/office/officeart/2018/2/layout/IconVerticalSolidList"/>
    <dgm:cxn modelId="{2E0F7977-F2BF-4CCD-A5A2-72935FC3C631}" type="presParOf" srcId="{F3AC8215-D498-4BA4-9775-722C2B5F8F18}" destId="{BCF3E1FA-A7C9-474E-A6C7-B52ACC696221}" srcOrd="3" destOrd="0" presId="urn:microsoft.com/office/officeart/2018/2/layout/IconVerticalSolidList"/>
    <dgm:cxn modelId="{CBA7385C-1B8F-4488-AC13-53192C002779}" type="presParOf" srcId="{F3AC8215-D498-4BA4-9775-722C2B5F8F18}" destId="{E47D453F-725E-4B53-8B93-452E1F22204B}" srcOrd="4" destOrd="0" presId="urn:microsoft.com/office/officeart/2018/2/layout/IconVerticalSolidList"/>
    <dgm:cxn modelId="{8C867607-338D-4386-9EBF-413E1AE504B9}" type="presParOf" srcId="{E47D453F-725E-4B53-8B93-452E1F22204B}" destId="{694EAD8F-3367-42C3-8367-EAD021561BB9}" srcOrd="0" destOrd="0" presId="urn:microsoft.com/office/officeart/2018/2/layout/IconVerticalSolidList"/>
    <dgm:cxn modelId="{D4863FCD-108F-4144-948A-79144EAEED92}" type="presParOf" srcId="{E47D453F-725E-4B53-8B93-452E1F22204B}" destId="{F7E84040-1497-412C-AC35-703037C005DD}" srcOrd="1" destOrd="0" presId="urn:microsoft.com/office/officeart/2018/2/layout/IconVerticalSolidList"/>
    <dgm:cxn modelId="{D471098E-6225-419B-AF6A-EEEBA064D09E}" type="presParOf" srcId="{E47D453F-725E-4B53-8B93-452E1F22204B}" destId="{39DCF2AC-F45E-4B87-BBF6-AE4A18E4D7B6}" srcOrd="2" destOrd="0" presId="urn:microsoft.com/office/officeart/2018/2/layout/IconVerticalSolidList"/>
    <dgm:cxn modelId="{8082ADDB-4AF7-4C79-81F7-2E76F48F6171}" type="presParOf" srcId="{E47D453F-725E-4B53-8B93-452E1F22204B}" destId="{F3316645-06B5-4A5E-8D7B-6770B226F24A}" srcOrd="3" destOrd="0" presId="urn:microsoft.com/office/officeart/2018/2/layout/IconVerticalSolidList"/>
    <dgm:cxn modelId="{8D819BC6-70AE-490F-B8BE-756BC39B29F3}" type="presParOf" srcId="{F3AC8215-D498-4BA4-9775-722C2B5F8F18}" destId="{6A310432-F577-44CA-8982-C5F294A19A3A}" srcOrd="5" destOrd="0" presId="urn:microsoft.com/office/officeart/2018/2/layout/IconVerticalSolidList"/>
    <dgm:cxn modelId="{5F3C3475-6087-427D-8B08-C3BA9137F9E1}" type="presParOf" srcId="{F3AC8215-D498-4BA4-9775-722C2B5F8F18}" destId="{C35C755A-8A4F-4B42-8D60-FD1314B9717D}" srcOrd="6" destOrd="0" presId="urn:microsoft.com/office/officeart/2018/2/layout/IconVerticalSolidList"/>
    <dgm:cxn modelId="{0B0429EA-C002-47EF-BD90-CBFD023069D9}" type="presParOf" srcId="{C35C755A-8A4F-4B42-8D60-FD1314B9717D}" destId="{429DCC92-4BD2-4832-AA0F-96A6D1F6C2FB}" srcOrd="0" destOrd="0" presId="urn:microsoft.com/office/officeart/2018/2/layout/IconVerticalSolidList"/>
    <dgm:cxn modelId="{55DECDD7-B36D-49AA-8872-DA6137039915}" type="presParOf" srcId="{C35C755A-8A4F-4B42-8D60-FD1314B9717D}" destId="{8FDC80B1-9815-4D5B-99CB-3FCD275F4D2D}" srcOrd="1" destOrd="0" presId="urn:microsoft.com/office/officeart/2018/2/layout/IconVerticalSolidList"/>
    <dgm:cxn modelId="{3A3D8738-97C8-4C47-B913-2CE8F9B6D688}" type="presParOf" srcId="{C35C755A-8A4F-4B42-8D60-FD1314B9717D}" destId="{5FB73C7A-133A-4DC4-B5EA-6F7C3792D450}" srcOrd="2" destOrd="0" presId="urn:microsoft.com/office/officeart/2018/2/layout/IconVerticalSolidList"/>
    <dgm:cxn modelId="{609E589D-9958-46D8-AFD7-047CE744EB53}" type="presParOf" srcId="{C35C755A-8A4F-4B42-8D60-FD1314B9717D}" destId="{8D95B345-06A5-49EB-BDFD-79903D303EEC}" srcOrd="3" destOrd="0" presId="urn:microsoft.com/office/officeart/2018/2/layout/IconVerticalSolidList"/>
    <dgm:cxn modelId="{9121D058-E51C-477C-B4CE-94E9893B1FAF}" type="presParOf" srcId="{F3AC8215-D498-4BA4-9775-722C2B5F8F18}" destId="{D98806FC-2B83-4D01-AD88-C68D76E53E9A}" srcOrd="7" destOrd="0" presId="urn:microsoft.com/office/officeart/2018/2/layout/IconVerticalSolidList"/>
    <dgm:cxn modelId="{C60834F6-5523-4530-B78E-BF8FDEFCFAE8}" type="presParOf" srcId="{F3AC8215-D498-4BA4-9775-722C2B5F8F18}" destId="{E0788AD9-5D1B-4A18-A06C-CB00853E26D9}" srcOrd="8" destOrd="0" presId="urn:microsoft.com/office/officeart/2018/2/layout/IconVerticalSolidList"/>
    <dgm:cxn modelId="{906E67E9-6EF0-4DFB-A0D7-6CBBC69DEE24}" type="presParOf" srcId="{E0788AD9-5D1B-4A18-A06C-CB00853E26D9}" destId="{2546DDAB-A76F-4BD5-91E4-10CA687B0337}" srcOrd="0" destOrd="0" presId="urn:microsoft.com/office/officeart/2018/2/layout/IconVerticalSolidList"/>
    <dgm:cxn modelId="{B6ADE809-50E6-4715-9D94-C9B43F800653}" type="presParOf" srcId="{E0788AD9-5D1B-4A18-A06C-CB00853E26D9}" destId="{AEA51E96-FC54-49A2-8AA7-F67A21CE1D7B}" srcOrd="1" destOrd="0" presId="urn:microsoft.com/office/officeart/2018/2/layout/IconVerticalSolidList"/>
    <dgm:cxn modelId="{83432ED0-2110-4BF4-AA6A-738460A2A9FB}" type="presParOf" srcId="{E0788AD9-5D1B-4A18-A06C-CB00853E26D9}" destId="{1080EEB6-BDBA-442C-B927-E2A6D125D6C3}" srcOrd="2" destOrd="0" presId="urn:microsoft.com/office/officeart/2018/2/layout/IconVerticalSolidList"/>
    <dgm:cxn modelId="{533026A0-3F9F-42FA-9132-F1AA561DF1D9}" type="presParOf" srcId="{E0788AD9-5D1B-4A18-A06C-CB00853E26D9}" destId="{5A8B0772-7E76-4156-B5DE-C42720D7EF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E5099-8C5F-4615-A79F-4139B1BF08EF}">
      <dsp:nvSpPr>
        <dsp:cNvPr id="0" name=""/>
        <dsp:cNvSpPr/>
      </dsp:nvSpPr>
      <dsp:spPr>
        <a:xfrm>
          <a:off x="57937" y="310934"/>
          <a:ext cx="1494870" cy="149487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573AF3-4524-4697-AFF5-F31A872289FD}">
      <dsp:nvSpPr>
        <dsp:cNvPr id="0" name=""/>
        <dsp:cNvSpPr/>
      </dsp:nvSpPr>
      <dsp:spPr>
        <a:xfrm>
          <a:off x="371860" y="624857"/>
          <a:ext cx="867024" cy="867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568872-9B9F-422A-8984-AE8391A0752C}">
      <dsp:nvSpPr>
        <dsp:cNvPr id="0" name=""/>
        <dsp:cNvSpPr/>
      </dsp:nvSpPr>
      <dsp:spPr>
        <a:xfrm>
          <a:off x="1873137" y="310934"/>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Two potential providers interviewed: Stellar Technologies and FidTech Technologies</a:t>
          </a:r>
        </a:p>
      </dsp:txBody>
      <dsp:txXfrm>
        <a:off x="1873137" y="310934"/>
        <a:ext cx="3523623" cy="1494870"/>
      </dsp:txXfrm>
    </dsp:sp>
    <dsp:sp modelId="{385DC3D9-1D5E-4C03-BB17-FBB93E2005A9}">
      <dsp:nvSpPr>
        <dsp:cNvPr id="0" name=""/>
        <dsp:cNvSpPr/>
      </dsp:nvSpPr>
      <dsp:spPr>
        <a:xfrm>
          <a:off x="6010725" y="310934"/>
          <a:ext cx="1494870" cy="149487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BA5360-A578-41AD-97B9-E18DA65893BC}">
      <dsp:nvSpPr>
        <dsp:cNvPr id="0" name=""/>
        <dsp:cNvSpPr/>
      </dsp:nvSpPr>
      <dsp:spPr>
        <a:xfrm>
          <a:off x="6324648" y="624857"/>
          <a:ext cx="867024" cy="867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580D95-1440-498C-A57B-5DD27F0D0DDA}">
      <dsp:nvSpPr>
        <dsp:cNvPr id="0" name=""/>
        <dsp:cNvSpPr/>
      </dsp:nvSpPr>
      <dsp:spPr>
        <a:xfrm>
          <a:off x="7825925" y="310934"/>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Received a proposal from Stellar Technologies awaiting FidTech proposal</a:t>
          </a:r>
        </a:p>
      </dsp:txBody>
      <dsp:txXfrm>
        <a:off x="7825925" y="310934"/>
        <a:ext cx="3523623" cy="1494870"/>
      </dsp:txXfrm>
    </dsp:sp>
    <dsp:sp modelId="{CD5DED4A-B242-4AE9-BA88-047DDC07C171}">
      <dsp:nvSpPr>
        <dsp:cNvPr id="0" name=""/>
        <dsp:cNvSpPr/>
      </dsp:nvSpPr>
      <dsp:spPr>
        <a:xfrm>
          <a:off x="57937" y="2545532"/>
          <a:ext cx="1494870" cy="149487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AD267E-606A-4B2D-80CC-07E69EEBE09E}">
      <dsp:nvSpPr>
        <dsp:cNvPr id="0" name=""/>
        <dsp:cNvSpPr/>
      </dsp:nvSpPr>
      <dsp:spPr>
        <a:xfrm>
          <a:off x="371860" y="2859455"/>
          <a:ext cx="867024" cy="867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D9CD3D-8A47-4273-B532-25CCA74D6F65}">
      <dsp:nvSpPr>
        <dsp:cNvPr id="0" name=""/>
        <dsp:cNvSpPr/>
      </dsp:nvSpPr>
      <dsp:spPr>
        <a:xfrm>
          <a:off x="1873137" y="2545532"/>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JCFGM must notify Renaissance no later than Dec. 1, 2021 for termination of services June 1, 2022 </a:t>
          </a:r>
        </a:p>
      </dsp:txBody>
      <dsp:txXfrm>
        <a:off x="1873137" y="2545532"/>
        <a:ext cx="3523623" cy="1494870"/>
      </dsp:txXfrm>
    </dsp:sp>
    <dsp:sp modelId="{B7833C59-DB94-47E6-8BD4-CC410201514C}">
      <dsp:nvSpPr>
        <dsp:cNvPr id="0" name=""/>
        <dsp:cNvSpPr/>
      </dsp:nvSpPr>
      <dsp:spPr>
        <a:xfrm>
          <a:off x="6010725" y="2545532"/>
          <a:ext cx="1494870" cy="149487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5D0CA8-9D10-47A3-9470-FBF84034C7DE}">
      <dsp:nvSpPr>
        <dsp:cNvPr id="0" name=""/>
        <dsp:cNvSpPr/>
      </dsp:nvSpPr>
      <dsp:spPr>
        <a:xfrm>
          <a:off x="6324648" y="2859455"/>
          <a:ext cx="867024" cy="867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8C929F-4090-4DAE-8A90-F4FD23EF2906}">
      <dsp:nvSpPr>
        <dsp:cNvPr id="0" name=""/>
        <dsp:cNvSpPr/>
      </dsp:nvSpPr>
      <dsp:spPr>
        <a:xfrm>
          <a:off x="7825925" y="2545532"/>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Plan: To have a proposed recommendation from the committee to the board for the November 15, 2021 Board meeting. </a:t>
          </a:r>
        </a:p>
      </dsp:txBody>
      <dsp:txXfrm>
        <a:off x="7825925" y="2545532"/>
        <a:ext cx="3523623" cy="1494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98497-BD41-4C81-ADDF-A5D6A4F07580}">
      <dsp:nvSpPr>
        <dsp:cNvPr id="0" name=""/>
        <dsp:cNvSpPr/>
      </dsp:nvSpPr>
      <dsp:spPr>
        <a:xfrm>
          <a:off x="0" y="68183"/>
          <a:ext cx="6263640" cy="12729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Linda and Susan interviewed two potential facilitators</a:t>
          </a:r>
        </a:p>
      </dsp:txBody>
      <dsp:txXfrm>
        <a:off x="62141" y="130324"/>
        <a:ext cx="6139358" cy="1148678"/>
      </dsp:txXfrm>
    </dsp:sp>
    <dsp:sp modelId="{3D2A3990-0578-478E-8FAD-3E2861AF7017}">
      <dsp:nvSpPr>
        <dsp:cNvPr id="0" name=""/>
        <dsp:cNvSpPr/>
      </dsp:nvSpPr>
      <dsp:spPr>
        <a:xfrm>
          <a:off x="0" y="1433303"/>
          <a:ext cx="6263640" cy="1272960"/>
        </a:xfrm>
        <a:prstGeom prst="roundRect">
          <a:avLst/>
        </a:prstGeom>
        <a:solidFill>
          <a:schemeClr val="accent5">
            <a:hueOff val="709040"/>
            <a:satOff val="-7964"/>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Strategic Plan committee in formation </a:t>
          </a:r>
        </a:p>
      </dsp:txBody>
      <dsp:txXfrm>
        <a:off x="62141" y="1495444"/>
        <a:ext cx="6139358" cy="1148678"/>
      </dsp:txXfrm>
    </dsp:sp>
    <dsp:sp modelId="{83EC75F0-1AC9-4857-A28E-35CB11F2579A}">
      <dsp:nvSpPr>
        <dsp:cNvPr id="0" name=""/>
        <dsp:cNvSpPr/>
      </dsp:nvSpPr>
      <dsp:spPr>
        <a:xfrm>
          <a:off x="0" y="2798423"/>
          <a:ext cx="6263640" cy="1272960"/>
        </a:xfrm>
        <a:prstGeom prst="roundRect">
          <a:avLst/>
        </a:prstGeom>
        <a:solidFill>
          <a:schemeClr val="accent5">
            <a:hueOff val="1418080"/>
            <a:satOff val="-1592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Proposals for scope of work being prepared</a:t>
          </a:r>
        </a:p>
      </dsp:txBody>
      <dsp:txXfrm>
        <a:off x="62141" y="2860564"/>
        <a:ext cx="6139358" cy="1148678"/>
      </dsp:txXfrm>
    </dsp:sp>
    <dsp:sp modelId="{B46169D2-037B-4C68-9AE9-FF66DCC626D2}">
      <dsp:nvSpPr>
        <dsp:cNvPr id="0" name=""/>
        <dsp:cNvSpPr/>
      </dsp:nvSpPr>
      <dsp:spPr>
        <a:xfrm>
          <a:off x="0" y="4163544"/>
          <a:ext cx="6263640" cy="1272960"/>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Potential launch: January 2022</a:t>
          </a:r>
        </a:p>
      </dsp:txBody>
      <dsp:txXfrm>
        <a:off x="62141" y="4225685"/>
        <a:ext cx="6139358" cy="1148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56ED8-E412-42EA-9C51-A50B91E2EF0A}">
      <dsp:nvSpPr>
        <dsp:cNvPr id="0" name=""/>
        <dsp:cNvSpPr/>
      </dsp:nvSpPr>
      <dsp:spPr>
        <a:xfrm>
          <a:off x="0" y="4300"/>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5EE8D-CBA1-4493-8BDD-14C8C4B70775}">
      <dsp:nvSpPr>
        <dsp:cNvPr id="0" name=""/>
        <dsp:cNvSpPr/>
      </dsp:nvSpPr>
      <dsp:spPr>
        <a:xfrm>
          <a:off x="277094" y="210403"/>
          <a:ext cx="503807" cy="503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D74045-622F-4AFC-BA96-93D7627EB6F4}">
      <dsp:nvSpPr>
        <dsp:cNvPr id="0" name=""/>
        <dsp:cNvSpPr/>
      </dsp:nvSpPr>
      <dsp:spPr>
        <a:xfrm>
          <a:off x="1057996" y="4300"/>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a:t>November 8, 2021 7:30 PM  The Train Near Madeburg</a:t>
          </a:r>
        </a:p>
      </dsp:txBody>
      <dsp:txXfrm>
        <a:off x="1057996" y="4300"/>
        <a:ext cx="5205643" cy="916014"/>
      </dsp:txXfrm>
    </dsp:sp>
    <dsp:sp modelId="{105A9914-7AD0-477A-8602-412404347F9C}">
      <dsp:nvSpPr>
        <dsp:cNvPr id="0" name=""/>
        <dsp:cNvSpPr/>
      </dsp:nvSpPr>
      <dsp:spPr>
        <a:xfrm>
          <a:off x="0" y="1149318"/>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4D26B-C9E3-4761-8D0D-E23FE81CB069}">
      <dsp:nvSpPr>
        <dsp:cNvPr id="0" name=""/>
        <dsp:cNvSpPr/>
      </dsp:nvSpPr>
      <dsp:spPr>
        <a:xfrm>
          <a:off x="277094" y="1355421"/>
          <a:ext cx="503807" cy="503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A456BB-1699-49CC-8C15-B33C7C77632F}">
      <dsp:nvSpPr>
        <dsp:cNvPr id="0" name=""/>
        <dsp:cNvSpPr/>
      </dsp:nvSpPr>
      <dsp:spPr>
        <a:xfrm>
          <a:off x="1057996" y="1149318"/>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a:t>Board meeting November 15, 2021</a:t>
          </a:r>
        </a:p>
      </dsp:txBody>
      <dsp:txXfrm>
        <a:off x="1057996" y="1149318"/>
        <a:ext cx="5205643" cy="916014"/>
      </dsp:txXfrm>
    </dsp:sp>
    <dsp:sp modelId="{694EAD8F-3367-42C3-8367-EAD021561BB9}">
      <dsp:nvSpPr>
        <dsp:cNvPr id="0" name=""/>
        <dsp:cNvSpPr/>
      </dsp:nvSpPr>
      <dsp:spPr>
        <a:xfrm>
          <a:off x="0" y="2294336"/>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E84040-1497-412C-AC35-703037C005DD}">
      <dsp:nvSpPr>
        <dsp:cNvPr id="0" name=""/>
        <dsp:cNvSpPr/>
      </dsp:nvSpPr>
      <dsp:spPr>
        <a:xfrm>
          <a:off x="277094" y="2500440"/>
          <a:ext cx="503807" cy="503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316645-06B5-4A5E-8D7B-6770B226F24A}">
      <dsp:nvSpPr>
        <dsp:cNvPr id="0" name=""/>
        <dsp:cNvSpPr/>
      </dsp:nvSpPr>
      <dsp:spPr>
        <a:xfrm>
          <a:off x="1057996" y="2294336"/>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a:t>Inspired Board: December 7, 2021 7 PM</a:t>
          </a:r>
        </a:p>
      </dsp:txBody>
      <dsp:txXfrm>
        <a:off x="1057996" y="2294336"/>
        <a:ext cx="5205643" cy="916014"/>
      </dsp:txXfrm>
    </dsp:sp>
    <dsp:sp modelId="{429DCC92-4BD2-4832-AA0F-96A6D1F6C2FB}">
      <dsp:nvSpPr>
        <dsp:cNvPr id="0" name=""/>
        <dsp:cNvSpPr/>
      </dsp:nvSpPr>
      <dsp:spPr>
        <a:xfrm>
          <a:off x="0" y="3439354"/>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C80B1-9815-4D5B-99CB-3FCD275F4D2D}">
      <dsp:nvSpPr>
        <dsp:cNvPr id="0" name=""/>
        <dsp:cNvSpPr/>
      </dsp:nvSpPr>
      <dsp:spPr>
        <a:xfrm>
          <a:off x="277094" y="3645458"/>
          <a:ext cx="503807" cy="503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95B345-06A5-49EB-BDFD-79903D303EEC}">
      <dsp:nvSpPr>
        <dsp:cNvPr id="0" name=""/>
        <dsp:cNvSpPr/>
      </dsp:nvSpPr>
      <dsp:spPr>
        <a:xfrm>
          <a:off x="1057996" y="3439354"/>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a:t>Investment committee meeting December 13, 2021</a:t>
          </a:r>
        </a:p>
      </dsp:txBody>
      <dsp:txXfrm>
        <a:off x="1057996" y="3439354"/>
        <a:ext cx="5205643" cy="916014"/>
      </dsp:txXfrm>
    </dsp:sp>
    <dsp:sp modelId="{2546DDAB-A76F-4BD5-91E4-10CA687B0337}">
      <dsp:nvSpPr>
        <dsp:cNvPr id="0" name=""/>
        <dsp:cNvSpPr/>
      </dsp:nvSpPr>
      <dsp:spPr>
        <a:xfrm>
          <a:off x="0" y="4584372"/>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A51E96-FC54-49A2-8AA7-F67A21CE1D7B}">
      <dsp:nvSpPr>
        <dsp:cNvPr id="0" name=""/>
        <dsp:cNvSpPr/>
      </dsp:nvSpPr>
      <dsp:spPr>
        <a:xfrm>
          <a:off x="277094" y="4790476"/>
          <a:ext cx="503807" cy="5038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8B0772-7E76-4156-B5DE-C42720D7EF95}">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a:t>Executive Committee meeting December 20, 2021</a:t>
          </a:r>
        </a:p>
      </dsp:txBody>
      <dsp:txXfrm>
        <a:off x="1057996" y="4584372"/>
        <a:ext cx="5205643" cy="91601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49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0506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7311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2185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11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6853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5147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3645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64DE79-268F-4C1A-8933-263129D2AF90}" type="datetimeFigureOut">
              <a:rPr lang="en-US" smtClean="0"/>
              <a:t>11/14/21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4413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64DE79-268F-4C1A-8933-263129D2AF90}" type="datetimeFigureOut">
              <a:rPr lang="en-US" smtClean="0"/>
              <a:t>11/14/21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90026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4040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64DE79-268F-4C1A-8933-263129D2AF90}" type="datetimeFigureOut">
              <a:rPr lang="en-US" smtClean="0"/>
              <a:t>11/14/21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960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1D94-A3CE-4FE3-BB2B-87A6BBB13F64}"/>
              </a:ext>
            </a:extLst>
          </p:cNvPr>
          <p:cNvSpPr>
            <a:spLocks noGrp="1"/>
          </p:cNvSpPr>
          <p:nvPr>
            <p:ph type="ctrTitle"/>
          </p:nvPr>
        </p:nvSpPr>
        <p:spPr/>
        <p:txBody>
          <a:bodyPr/>
          <a:lstStyle/>
          <a:p>
            <a:r>
              <a:rPr lang="en-US"/>
              <a:t>JCFGM Executive committee meeting </a:t>
            </a:r>
          </a:p>
        </p:txBody>
      </p:sp>
      <p:sp>
        <p:nvSpPr>
          <p:cNvPr id="3" name="Subtitle 2">
            <a:extLst>
              <a:ext uri="{FF2B5EF4-FFF2-40B4-BE49-F238E27FC236}">
                <a16:creationId xmlns:a16="http://schemas.microsoft.com/office/drawing/2014/main" id="{280A4A3D-54DB-4650-8719-9C087BA3E500}"/>
              </a:ext>
            </a:extLst>
          </p:cNvPr>
          <p:cNvSpPr>
            <a:spLocks noGrp="1"/>
          </p:cNvSpPr>
          <p:nvPr>
            <p:ph type="subTitle" idx="1"/>
          </p:nvPr>
        </p:nvSpPr>
        <p:spPr/>
        <p:txBody>
          <a:bodyPr/>
          <a:lstStyle/>
          <a:p>
            <a:r>
              <a:rPr lang="en-US"/>
              <a:t>October 25, 2021</a:t>
            </a:r>
          </a:p>
        </p:txBody>
      </p:sp>
      <p:sp>
        <p:nvSpPr>
          <p:cNvPr id="5" name="TextBox 4">
            <a:extLst>
              <a:ext uri="{FF2B5EF4-FFF2-40B4-BE49-F238E27FC236}">
                <a16:creationId xmlns:a16="http://schemas.microsoft.com/office/drawing/2014/main" id="{EA572467-D217-45A2-B132-54EFA44CB351}"/>
              </a:ext>
            </a:extLst>
          </p:cNvPr>
          <p:cNvSpPr txBox="1"/>
          <p:nvPr/>
        </p:nvSpPr>
        <p:spPr>
          <a:xfrm>
            <a:off x="3047301" y="3246431"/>
            <a:ext cx="6094602" cy="369332"/>
          </a:xfrm>
          <a:prstGeom prst="rect">
            <a:avLst/>
          </a:prstGeom>
          <a:noFill/>
        </p:spPr>
        <p:txBody>
          <a:bodyPr wrap="square">
            <a:spAutoFit/>
          </a:bodyPr>
          <a:lstStyle/>
          <a:p>
            <a:endParaRPr lang="en-US"/>
          </a:p>
        </p:txBody>
      </p:sp>
      <p:pic>
        <p:nvPicPr>
          <p:cNvPr id="6" name="Picture 5">
            <a:extLst>
              <a:ext uri="{FF2B5EF4-FFF2-40B4-BE49-F238E27FC236}">
                <a16:creationId xmlns:a16="http://schemas.microsoft.com/office/drawing/2014/main" id="{DCE6B724-C531-4D2D-9092-E298D2FCA39A}"/>
              </a:ext>
            </a:extLst>
          </p:cNvPr>
          <p:cNvPicPr>
            <a:picLocks noChangeAspect="1"/>
          </p:cNvPicPr>
          <p:nvPr/>
        </p:nvPicPr>
        <p:blipFill>
          <a:blip r:embed="rId2" cstate="print"/>
          <a:stretch>
            <a:fillRect/>
          </a:stretch>
        </p:blipFill>
        <p:spPr>
          <a:xfrm>
            <a:off x="7965444" y="758952"/>
            <a:ext cx="3301667" cy="873700"/>
          </a:xfrm>
          <a:prstGeom prst="rect">
            <a:avLst/>
          </a:prstGeom>
        </p:spPr>
      </p:pic>
    </p:spTree>
    <p:extLst>
      <p:ext uri="{BB962C8B-B14F-4D97-AF65-F5344CB8AC3E}">
        <p14:creationId xmlns:p14="http://schemas.microsoft.com/office/powerpoint/2010/main" val="245077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FC83-0EE4-454A-9553-A6C3C61A9BE3}"/>
              </a:ext>
            </a:extLst>
          </p:cNvPr>
          <p:cNvSpPr>
            <a:spLocks noGrp="1"/>
          </p:cNvSpPr>
          <p:nvPr>
            <p:ph type="title"/>
          </p:nvPr>
        </p:nvSpPr>
        <p:spPr/>
        <p:txBody>
          <a:bodyPr/>
          <a:lstStyle/>
          <a:p>
            <a:r>
              <a:rPr lang="en-US"/>
              <a:t>A Train Near Magdeburg</a:t>
            </a:r>
          </a:p>
        </p:txBody>
      </p:sp>
      <p:pic>
        <p:nvPicPr>
          <p:cNvPr id="5" name="Content Placeholder 4" descr="Graphical user interface, website&#10;&#10;Description automatically generated">
            <a:extLst>
              <a:ext uri="{FF2B5EF4-FFF2-40B4-BE49-F238E27FC236}">
                <a16:creationId xmlns:a16="http://schemas.microsoft.com/office/drawing/2014/main" id="{1727955E-7DC5-4DE7-8D17-CC9FD6F1F9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4168" y="286603"/>
            <a:ext cx="4797357" cy="6217572"/>
          </a:xfrm>
        </p:spPr>
      </p:pic>
      <p:sp>
        <p:nvSpPr>
          <p:cNvPr id="8" name="Content Placeholder 2">
            <a:extLst>
              <a:ext uri="{FF2B5EF4-FFF2-40B4-BE49-F238E27FC236}">
                <a16:creationId xmlns:a16="http://schemas.microsoft.com/office/drawing/2014/main" id="{DA74B685-C1D3-43B2-AA64-92B82CB899D4}"/>
              </a:ext>
            </a:extLst>
          </p:cNvPr>
          <p:cNvSpPr txBox="1">
            <a:spLocks/>
          </p:cNvSpPr>
          <p:nvPr/>
        </p:nvSpPr>
        <p:spPr>
          <a:xfrm>
            <a:off x="838200" y="1825625"/>
            <a:ext cx="609762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Flyer and press release by Jessica</a:t>
            </a:r>
          </a:p>
          <a:p>
            <a:r>
              <a:rPr lang="en-US" dirty="0"/>
              <a:t>As of 10/25, 136 people registered</a:t>
            </a:r>
          </a:p>
          <a:p>
            <a:r>
              <a:rPr lang="en-US" dirty="0"/>
              <a:t>Two eblasts, personal invitations</a:t>
            </a:r>
          </a:p>
          <a:p>
            <a:r>
              <a:rPr lang="en-US" dirty="0"/>
              <a:t>Facebook and Instagram</a:t>
            </a:r>
          </a:p>
          <a:p>
            <a:endParaRPr lang="en-US" dirty="0"/>
          </a:p>
        </p:txBody>
      </p:sp>
    </p:spTree>
    <p:extLst>
      <p:ext uri="{BB962C8B-B14F-4D97-AF65-F5344CB8AC3E}">
        <p14:creationId xmlns:p14="http://schemas.microsoft.com/office/powerpoint/2010/main" val="293088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A8CF-D5EC-4994-98B7-3CEC6D117B28}"/>
              </a:ext>
            </a:extLst>
          </p:cNvPr>
          <p:cNvSpPr>
            <a:spLocks noGrp="1"/>
          </p:cNvSpPr>
          <p:nvPr>
            <p:ph type="title"/>
          </p:nvPr>
        </p:nvSpPr>
        <p:spPr/>
        <p:txBody>
          <a:bodyPr/>
          <a:lstStyle/>
          <a:p>
            <a:r>
              <a:rPr lang="en-US"/>
              <a:t>Social Media examples</a:t>
            </a:r>
          </a:p>
        </p:txBody>
      </p:sp>
      <p:pic>
        <p:nvPicPr>
          <p:cNvPr id="6" name="Content Placeholder 5" descr="Graphical user interface, website&#10;&#10;Description automatically generated">
            <a:extLst>
              <a:ext uri="{FF2B5EF4-FFF2-40B4-BE49-F238E27FC236}">
                <a16:creationId xmlns:a16="http://schemas.microsoft.com/office/drawing/2014/main" id="{ACED0C46-8934-4089-8243-6053342F34F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54956" y="1846263"/>
            <a:ext cx="4022725" cy="4022725"/>
          </a:xfrm>
        </p:spPr>
      </p:pic>
      <p:pic>
        <p:nvPicPr>
          <p:cNvPr id="8" name="Content Placeholder 7" descr="Graphical user interface, website&#10;&#10;Description automatically generated">
            <a:extLst>
              <a:ext uri="{FF2B5EF4-FFF2-40B4-BE49-F238E27FC236}">
                <a16:creationId xmlns:a16="http://schemas.microsoft.com/office/drawing/2014/main" id="{6253EFDA-F54E-45E9-A294-246E9E41DFD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75438" y="1846263"/>
            <a:ext cx="4022725" cy="4022725"/>
          </a:xfrm>
        </p:spPr>
      </p:pic>
      <p:pic>
        <p:nvPicPr>
          <p:cNvPr id="5" name="Picture 4">
            <a:extLst>
              <a:ext uri="{FF2B5EF4-FFF2-40B4-BE49-F238E27FC236}">
                <a16:creationId xmlns:a16="http://schemas.microsoft.com/office/drawing/2014/main" id="{E3E070A7-59FF-42DE-8F38-9E68682720ED}"/>
              </a:ext>
            </a:extLst>
          </p:cNvPr>
          <p:cNvPicPr>
            <a:picLocks noChangeAspect="1"/>
          </p:cNvPicPr>
          <p:nvPr/>
        </p:nvPicPr>
        <p:blipFill>
          <a:blip r:embed="rId4" cstate="print"/>
          <a:stretch>
            <a:fillRect/>
          </a:stretch>
        </p:blipFill>
        <p:spPr>
          <a:xfrm>
            <a:off x="8328993" y="629653"/>
            <a:ext cx="3301667" cy="873700"/>
          </a:xfrm>
          <a:prstGeom prst="rect">
            <a:avLst/>
          </a:prstGeom>
        </p:spPr>
      </p:pic>
    </p:spTree>
    <p:extLst>
      <p:ext uri="{BB962C8B-B14F-4D97-AF65-F5344CB8AC3E}">
        <p14:creationId xmlns:p14="http://schemas.microsoft.com/office/powerpoint/2010/main" val="225417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2B73-06CD-49CB-87C4-F11216CEA55F}"/>
              </a:ext>
            </a:extLst>
          </p:cNvPr>
          <p:cNvSpPr>
            <a:spLocks noGrp="1"/>
          </p:cNvSpPr>
          <p:nvPr>
            <p:ph type="title"/>
          </p:nvPr>
        </p:nvSpPr>
        <p:spPr>
          <a:xfrm>
            <a:off x="1097280" y="286604"/>
            <a:ext cx="10058400" cy="1010856"/>
          </a:xfrm>
        </p:spPr>
        <p:txBody>
          <a:bodyPr>
            <a:normAutofit/>
          </a:bodyPr>
          <a:lstStyle/>
          <a:p>
            <a:r>
              <a:rPr lang="en-US" sz="3200" dirty="0"/>
              <a:t>An Inspired Board is a Purpose-Driven Board</a:t>
            </a:r>
          </a:p>
        </p:txBody>
      </p:sp>
      <p:pic>
        <p:nvPicPr>
          <p:cNvPr id="6" name="Content Placeholder 5" descr="Text&#10;&#10;Description automatically generated">
            <a:extLst>
              <a:ext uri="{FF2B5EF4-FFF2-40B4-BE49-F238E27FC236}">
                <a16:creationId xmlns:a16="http://schemas.microsoft.com/office/drawing/2014/main" id="{CA183684-E8B3-40AE-BF2A-0761341B08E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53965" y="1467846"/>
            <a:ext cx="3777015" cy="4889341"/>
          </a:xfrm>
        </p:spPr>
      </p:pic>
      <p:sp>
        <p:nvSpPr>
          <p:cNvPr id="4" name="Content Placeholder 3">
            <a:extLst>
              <a:ext uri="{FF2B5EF4-FFF2-40B4-BE49-F238E27FC236}">
                <a16:creationId xmlns:a16="http://schemas.microsoft.com/office/drawing/2014/main" id="{22C5FAC5-5D00-4173-9114-347A8BFD9769}"/>
              </a:ext>
            </a:extLst>
          </p:cNvPr>
          <p:cNvSpPr>
            <a:spLocks noGrp="1"/>
          </p:cNvSpPr>
          <p:nvPr>
            <p:ph sz="half" idx="2"/>
          </p:nvPr>
        </p:nvSpPr>
        <p:spPr/>
        <p:txBody>
          <a:bodyPr/>
          <a:lstStyle/>
          <a:p>
            <a:r>
              <a:rPr lang="en-US" dirty="0"/>
              <a:t>Sponsored by Northfield Bank</a:t>
            </a:r>
          </a:p>
          <a:p>
            <a:r>
              <a:rPr lang="en-US" dirty="0"/>
              <a:t>Survey and flyer sent to nonprofits in/around Mercer County</a:t>
            </a:r>
          </a:p>
          <a:p>
            <a:r>
              <a:rPr lang="en-US" dirty="0"/>
              <a:t>Building list of nonprofits for future outreach</a:t>
            </a:r>
          </a:p>
          <a:p>
            <a:r>
              <a:rPr lang="en-US" dirty="0"/>
              <a:t>18 survey responses; 7 registrants</a:t>
            </a:r>
          </a:p>
          <a:p>
            <a:endParaRPr lang="en-US" dirty="0"/>
          </a:p>
        </p:txBody>
      </p:sp>
      <p:pic>
        <p:nvPicPr>
          <p:cNvPr id="5" name="Picture 4">
            <a:extLst>
              <a:ext uri="{FF2B5EF4-FFF2-40B4-BE49-F238E27FC236}">
                <a16:creationId xmlns:a16="http://schemas.microsoft.com/office/drawing/2014/main" id="{E5641A3B-B96F-4494-B612-0C2C7BE5DDE4}"/>
              </a:ext>
            </a:extLst>
          </p:cNvPr>
          <p:cNvPicPr>
            <a:picLocks noChangeAspect="1"/>
          </p:cNvPicPr>
          <p:nvPr/>
        </p:nvPicPr>
        <p:blipFill>
          <a:blip r:embed="rId3" cstate="print"/>
          <a:stretch>
            <a:fillRect/>
          </a:stretch>
        </p:blipFill>
        <p:spPr>
          <a:xfrm>
            <a:off x="8328993" y="594146"/>
            <a:ext cx="3301667" cy="873700"/>
          </a:xfrm>
          <a:prstGeom prst="rect">
            <a:avLst/>
          </a:prstGeom>
        </p:spPr>
      </p:pic>
    </p:spTree>
    <p:extLst>
      <p:ext uri="{BB962C8B-B14F-4D97-AF65-F5344CB8AC3E}">
        <p14:creationId xmlns:p14="http://schemas.microsoft.com/office/powerpoint/2010/main" val="2758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605D-6E81-4358-B530-02837C81AE06}"/>
              </a:ext>
            </a:extLst>
          </p:cNvPr>
          <p:cNvSpPr>
            <a:spLocks noGrp="1"/>
          </p:cNvSpPr>
          <p:nvPr>
            <p:ph type="title"/>
          </p:nvPr>
        </p:nvSpPr>
        <p:spPr/>
        <p:txBody>
          <a:bodyPr/>
          <a:lstStyle/>
          <a:p>
            <a:r>
              <a:rPr lang="en-US"/>
              <a:t>Social Media </a:t>
            </a:r>
          </a:p>
        </p:txBody>
      </p:sp>
      <p:pic>
        <p:nvPicPr>
          <p:cNvPr id="5" name="Content Placeholder 4" descr="A picture containing text, newspaper, screenshot&#10;&#10;Description automatically generated">
            <a:extLst>
              <a:ext uri="{FF2B5EF4-FFF2-40B4-BE49-F238E27FC236}">
                <a16:creationId xmlns:a16="http://schemas.microsoft.com/office/drawing/2014/main" id="{0B074635-58FB-437A-AB3A-2C722D3099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2795" y="1846263"/>
            <a:ext cx="7686735" cy="4022725"/>
          </a:xfrm>
        </p:spPr>
      </p:pic>
      <p:pic>
        <p:nvPicPr>
          <p:cNvPr id="4" name="Picture 3">
            <a:extLst>
              <a:ext uri="{FF2B5EF4-FFF2-40B4-BE49-F238E27FC236}">
                <a16:creationId xmlns:a16="http://schemas.microsoft.com/office/drawing/2014/main" id="{41B975D4-A9C0-E848-B784-C7B030708F3E}"/>
              </a:ext>
            </a:extLst>
          </p:cNvPr>
          <p:cNvPicPr>
            <a:picLocks noChangeAspect="1"/>
          </p:cNvPicPr>
          <p:nvPr/>
        </p:nvPicPr>
        <p:blipFill>
          <a:blip r:embed="rId3" cstate="print"/>
          <a:stretch>
            <a:fillRect/>
          </a:stretch>
        </p:blipFill>
        <p:spPr>
          <a:xfrm>
            <a:off x="8472071" y="552162"/>
            <a:ext cx="3301667" cy="873700"/>
          </a:xfrm>
          <a:prstGeom prst="rect">
            <a:avLst/>
          </a:prstGeom>
        </p:spPr>
      </p:pic>
    </p:spTree>
    <p:extLst>
      <p:ext uri="{BB962C8B-B14F-4D97-AF65-F5344CB8AC3E}">
        <p14:creationId xmlns:p14="http://schemas.microsoft.com/office/powerpoint/2010/main" val="149475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21AE-C319-45CA-ABED-7D23BFC92273}"/>
              </a:ext>
            </a:extLst>
          </p:cNvPr>
          <p:cNvSpPr>
            <a:spLocks noGrp="1"/>
          </p:cNvSpPr>
          <p:nvPr>
            <p:ph type="title"/>
          </p:nvPr>
        </p:nvSpPr>
        <p:spPr/>
        <p:txBody>
          <a:bodyPr/>
          <a:lstStyle/>
          <a:p>
            <a:r>
              <a:rPr lang="en-US"/>
              <a:t>DAF Campaign</a:t>
            </a:r>
          </a:p>
        </p:txBody>
      </p:sp>
      <p:sp>
        <p:nvSpPr>
          <p:cNvPr id="4" name="Content Placeholder 3">
            <a:extLst>
              <a:ext uri="{FF2B5EF4-FFF2-40B4-BE49-F238E27FC236}">
                <a16:creationId xmlns:a16="http://schemas.microsoft.com/office/drawing/2014/main" id="{CE1A8C19-AD42-4EDE-9B88-67F4697839D2}"/>
              </a:ext>
            </a:extLst>
          </p:cNvPr>
          <p:cNvSpPr>
            <a:spLocks noGrp="1"/>
          </p:cNvSpPr>
          <p:nvPr>
            <p:ph sz="half" idx="1"/>
          </p:nvPr>
        </p:nvSpPr>
        <p:spPr>
          <a:xfrm>
            <a:off x="1201056" y="1689554"/>
            <a:ext cx="4782458" cy="985839"/>
          </a:xfrm>
        </p:spPr>
        <p:txBody>
          <a:bodyPr vert="horz" lIns="91440" tIns="45720" rIns="91440" bIns="45720" rtlCol="0" anchor="t">
            <a:normAutofit/>
          </a:bodyPr>
          <a:lstStyle/>
          <a:p>
            <a:r>
              <a:rPr lang="en-US" dirty="0">
                <a:cs typeface="Calibri"/>
              </a:rPr>
              <a:t>Series of testimonials from Fund Holders </a:t>
            </a:r>
            <a:endParaRPr lang="en-US" dirty="0"/>
          </a:p>
        </p:txBody>
      </p:sp>
      <p:pic>
        <p:nvPicPr>
          <p:cNvPr id="7" name="Content Placeholder 6" descr="A person wearing glasses&#10;&#10;Description automatically generated with medium confidence">
            <a:extLst>
              <a:ext uri="{FF2B5EF4-FFF2-40B4-BE49-F238E27FC236}">
                <a16:creationId xmlns:a16="http://schemas.microsoft.com/office/drawing/2014/main" id="{A4AAB58B-37FA-4B90-8CDF-B408D32A123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7459" y="1846263"/>
            <a:ext cx="4798682" cy="4022725"/>
          </a:xfrm>
        </p:spPr>
      </p:pic>
      <p:pic>
        <p:nvPicPr>
          <p:cNvPr id="6" name="Picture 5">
            <a:extLst>
              <a:ext uri="{FF2B5EF4-FFF2-40B4-BE49-F238E27FC236}">
                <a16:creationId xmlns:a16="http://schemas.microsoft.com/office/drawing/2014/main" id="{2DE430CB-1988-4EA1-BAC6-2DA6504B939E}"/>
              </a:ext>
            </a:extLst>
          </p:cNvPr>
          <p:cNvPicPr>
            <a:picLocks noChangeAspect="1"/>
          </p:cNvPicPr>
          <p:nvPr/>
        </p:nvPicPr>
        <p:blipFill>
          <a:blip r:embed="rId3" cstate="print"/>
          <a:stretch>
            <a:fillRect/>
          </a:stretch>
        </p:blipFill>
        <p:spPr>
          <a:xfrm>
            <a:off x="8328993" y="585269"/>
            <a:ext cx="3301667" cy="873700"/>
          </a:xfrm>
          <a:prstGeom prst="rect">
            <a:avLst/>
          </a:prstGeom>
        </p:spPr>
      </p:pic>
    </p:spTree>
    <p:extLst>
      <p:ext uri="{BB962C8B-B14F-4D97-AF65-F5344CB8AC3E}">
        <p14:creationId xmlns:p14="http://schemas.microsoft.com/office/powerpoint/2010/main" val="2519595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B889-E05D-4E6D-B35B-0AFE13F34E4B}"/>
              </a:ext>
            </a:extLst>
          </p:cNvPr>
          <p:cNvSpPr>
            <a:spLocks noGrp="1"/>
          </p:cNvSpPr>
          <p:nvPr>
            <p:ph type="title"/>
          </p:nvPr>
        </p:nvSpPr>
        <p:spPr>
          <a:xfrm>
            <a:off x="344623" y="320675"/>
            <a:ext cx="11407487" cy="1325563"/>
          </a:xfrm>
        </p:spPr>
        <p:txBody>
          <a:bodyPr>
            <a:normAutofit/>
          </a:bodyPr>
          <a:lstStyle/>
          <a:p>
            <a:r>
              <a:rPr lang="en-US" sz="5400">
                <a:cs typeface="Calibri Light"/>
              </a:rPr>
              <a:t>Back office technology</a:t>
            </a:r>
            <a:endParaRPr lang="en-US" sz="5400"/>
          </a:p>
        </p:txBody>
      </p:sp>
      <p:graphicFrame>
        <p:nvGraphicFramePr>
          <p:cNvPr id="5" name="Content Placeholder 2">
            <a:extLst>
              <a:ext uri="{FF2B5EF4-FFF2-40B4-BE49-F238E27FC236}">
                <a16:creationId xmlns:a16="http://schemas.microsoft.com/office/drawing/2014/main" id="{018605B6-ED4F-478F-9B60-0CC2671FEDAB}"/>
              </a:ext>
            </a:extLst>
          </p:cNvPr>
          <p:cNvGraphicFramePr>
            <a:graphicFrameLocks noGrp="1"/>
          </p:cNvGraphicFramePr>
          <p:nvPr>
            <p:ph idx="1"/>
            <p:extLst>
              <p:ext uri="{D42A27DB-BD31-4B8C-83A1-F6EECF244321}">
                <p14:modId xmlns:p14="http://schemas.microsoft.com/office/powerpoint/2010/main" val="2828452539"/>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9893C27-2955-BE46-87A9-016D087EBA71}"/>
              </a:ext>
            </a:extLst>
          </p:cNvPr>
          <p:cNvPicPr>
            <a:picLocks noChangeAspect="1"/>
          </p:cNvPicPr>
          <p:nvPr/>
        </p:nvPicPr>
        <p:blipFill>
          <a:blip r:embed="rId7" cstate="print"/>
          <a:stretch>
            <a:fillRect/>
          </a:stretch>
        </p:blipFill>
        <p:spPr>
          <a:xfrm>
            <a:off x="8450443" y="546606"/>
            <a:ext cx="3301667" cy="873700"/>
          </a:xfrm>
          <a:prstGeom prst="rect">
            <a:avLst/>
          </a:prstGeom>
        </p:spPr>
      </p:pic>
    </p:spTree>
    <p:extLst>
      <p:ext uri="{BB962C8B-B14F-4D97-AF65-F5344CB8AC3E}">
        <p14:creationId xmlns:p14="http://schemas.microsoft.com/office/powerpoint/2010/main" val="138715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4CA8-42C3-41F2-B33B-4D37E93792C9}"/>
              </a:ext>
            </a:extLst>
          </p:cNvPr>
          <p:cNvSpPr>
            <a:spLocks noGrp="1"/>
          </p:cNvSpPr>
          <p:nvPr>
            <p:ph type="title"/>
          </p:nvPr>
        </p:nvSpPr>
        <p:spPr>
          <a:xfrm>
            <a:off x="524741" y="620392"/>
            <a:ext cx="3808268" cy="5504688"/>
          </a:xfrm>
        </p:spPr>
        <p:txBody>
          <a:bodyPr>
            <a:normAutofit/>
          </a:bodyPr>
          <a:lstStyle/>
          <a:p>
            <a:r>
              <a:rPr lang="en-US" sz="6000">
                <a:solidFill>
                  <a:schemeClr val="accent5"/>
                </a:solidFill>
                <a:cs typeface="Calibri Light"/>
              </a:rPr>
              <a:t>Strategic Plan</a:t>
            </a:r>
            <a:endParaRPr lang="en-US" sz="6000">
              <a:solidFill>
                <a:schemeClr val="accent5"/>
              </a:solidFill>
            </a:endParaRPr>
          </a:p>
        </p:txBody>
      </p:sp>
      <p:graphicFrame>
        <p:nvGraphicFramePr>
          <p:cNvPr id="5" name="Content Placeholder 2">
            <a:extLst>
              <a:ext uri="{FF2B5EF4-FFF2-40B4-BE49-F238E27FC236}">
                <a16:creationId xmlns:a16="http://schemas.microsoft.com/office/drawing/2014/main" id="{B0AAF499-3098-411E-A411-B99A96BD5CFE}"/>
              </a:ext>
            </a:extLst>
          </p:cNvPr>
          <p:cNvGraphicFramePr>
            <a:graphicFrameLocks noGrp="1"/>
          </p:cNvGraphicFramePr>
          <p:nvPr>
            <p:ph idx="1"/>
            <p:extLst>
              <p:ext uri="{D42A27DB-BD31-4B8C-83A1-F6EECF244321}">
                <p14:modId xmlns:p14="http://schemas.microsoft.com/office/powerpoint/2010/main" val="130596975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0E9603DF-CE91-734D-BF78-999EDCD8FDA3}"/>
              </a:ext>
            </a:extLst>
          </p:cNvPr>
          <p:cNvPicPr>
            <a:picLocks noChangeAspect="1"/>
          </p:cNvPicPr>
          <p:nvPr/>
        </p:nvPicPr>
        <p:blipFill>
          <a:blip r:embed="rId7" cstate="print"/>
          <a:stretch>
            <a:fillRect/>
          </a:stretch>
        </p:blipFill>
        <p:spPr>
          <a:xfrm>
            <a:off x="835152" y="450575"/>
            <a:ext cx="3301667" cy="873700"/>
          </a:xfrm>
          <a:prstGeom prst="rect">
            <a:avLst/>
          </a:prstGeom>
        </p:spPr>
      </p:pic>
    </p:spTree>
    <p:extLst>
      <p:ext uri="{BB962C8B-B14F-4D97-AF65-F5344CB8AC3E}">
        <p14:creationId xmlns:p14="http://schemas.microsoft.com/office/powerpoint/2010/main" val="271695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14AB-6879-4C07-835F-76092F77FA85}"/>
              </a:ext>
            </a:extLst>
          </p:cNvPr>
          <p:cNvSpPr>
            <a:spLocks noGrp="1"/>
          </p:cNvSpPr>
          <p:nvPr>
            <p:ph type="title"/>
          </p:nvPr>
        </p:nvSpPr>
        <p:spPr>
          <a:xfrm>
            <a:off x="524741" y="620392"/>
            <a:ext cx="3808268" cy="5504688"/>
          </a:xfrm>
        </p:spPr>
        <p:txBody>
          <a:bodyPr>
            <a:normAutofit/>
          </a:bodyPr>
          <a:lstStyle/>
          <a:p>
            <a:r>
              <a:rPr lang="en-US" sz="6000">
                <a:solidFill>
                  <a:schemeClr val="bg1"/>
                </a:solidFill>
                <a:cs typeface="Calibri Light"/>
              </a:rPr>
              <a:t>Reminder: Upcoming events</a:t>
            </a:r>
            <a:endParaRPr lang="en-US" sz="6000">
              <a:solidFill>
                <a:schemeClr val="bg1"/>
              </a:solidFill>
            </a:endParaRPr>
          </a:p>
        </p:txBody>
      </p:sp>
      <p:graphicFrame>
        <p:nvGraphicFramePr>
          <p:cNvPr id="7" name="Content Placeholder 2">
            <a:extLst>
              <a:ext uri="{FF2B5EF4-FFF2-40B4-BE49-F238E27FC236}">
                <a16:creationId xmlns:a16="http://schemas.microsoft.com/office/drawing/2014/main" id="{163C4F4E-615F-4B74-BEB9-CEA900B86BDD}"/>
              </a:ext>
            </a:extLst>
          </p:cNvPr>
          <p:cNvGraphicFramePr>
            <a:graphicFrameLocks noGrp="1"/>
          </p:cNvGraphicFramePr>
          <p:nvPr>
            <p:ph idx="1"/>
            <p:extLst>
              <p:ext uri="{D42A27DB-BD31-4B8C-83A1-F6EECF244321}">
                <p14:modId xmlns:p14="http://schemas.microsoft.com/office/powerpoint/2010/main" val="119736748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28A7E0B1-3C7D-AA43-A366-956424C0D191}"/>
              </a:ext>
            </a:extLst>
          </p:cNvPr>
          <p:cNvPicPr>
            <a:picLocks noChangeAspect="1"/>
          </p:cNvPicPr>
          <p:nvPr/>
        </p:nvPicPr>
        <p:blipFill>
          <a:blip r:embed="rId7" cstate="print"/>
          <a:stretch>
            <a:fillRect/>
          </a:stretch>
        </p:blipFill>
        <p:spPr>
          <a:xfrm>
            <a:off x="1031342" y="620392"/>
            <a:ext cx="3301667" cy="873700"/>
          </a:xfrm>
          <a:prstGeom prst="rect">
            <a:avLst/>
          </a:prstGeom>
        </p:spPr>
      </p:pic>
    </p:spTree>
    <p:extLst>
      <p:ext uri="{BB962C8B-B14F-4D97-AF65-F5344CB8AC3E}">
        <p14:creationId xmlns:p14="http://schemas.microsoft.com/office/powerpoint/2010/main" val="182654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614" y="286604"/>
            <a:ext cx="3301667" cy="1737359"/>
          </a:xfrm>
        </p:spPr>
        <p:txBody>
          <a:bodyPr>
            <a:normAutofit fontScale="90000"/>
          </a:bodyPr>
          <a:lstStyle/>
          <a:p>
            <a:br>
              <a:rPr lang="en-US">
                <a:solidFill>
                  <a:schemeClr val="accent2"/>
                </a:solidFill>
              </a:rPr>
            </a:br>
            <a:br>
              <a:rPr lang="en-US">
                <a:solidFill>
                  <a:schemeClr val="accent2"/>
                </a:solidFill>
              </a:rPr>
            </a:br>
            <a:r>
              <a:rPr lang="en-US" sz="3600">
                <a:solidFill>
                  <a:schemeClr val="accent2"/>
                </a:solidFill>
              </a:rPr>
              <a:t>JCFGM Mission</a:t>
            </a:r>
            <a:br>
              <a:rPr lang="en-US">
                <a:solidFill>
                  <a:schemeClr val="accent2"/>
                </a:solidFill>
              </a:rPr>
            </a:br>
            <a:endParaRPr lang="en-US" sz="4000">
              <a:solidFill>
                <a:schemeClr val="accent2"/>
              </a:solidFill>
            </a:endParaRPr>
          </a:p>
        </p:txBody>
      </p:sp>
      <p:sp>
        <p:nvSpPr>
          <p:cNvPr id="3" name="Content Placeholder 2"/>
          <p:cNvSpPr>
            <a:spLocks noGrp="1"/>
          </p:cNvSpPr>
          <p:nvPr>
            <p:ph idx="1"/>
          </p:nvPr>
        </p:nvSpPr>
        <p:spPr>
          <a:xfrm>
            <a:off x="2307154" y="2023963"/>
            <a:ext cx="4703247" cy="3845131"/>
          </a:xfrm>
        </p:spPr>
        <p:txBody>
          <a:bodyPr>
            <a:normAutofit/>
          </a:bodyPr>
          <a:lstStyle/>
          <a:p>
            <a:pPr marL="91440" indent="-91440">
              <a:spcBef>
                <a:spcPts val="1200"/>
              </a:spcBef>
              <a:spcAft>
                <a:spcPts val="200"/>
              </a:spcAft>
              <a:buClr>
                <a:srgbClr val="E48312"/>
              </a:buClr>
              <a:buSzPct val="100000"/>
              <a:buFont typeface="Wingdings" panose="05000000000000000000" pitchFamily="2" charset="2"/>
              <a:buChar char="§"/>
            </a:pPr>
            <a:endParaRPr lang="en-US"/>
          </a:p>
          <a:p>
            <a:pPr marL="0" indent="0">
              <a:buNone/>
            </a:pPr>
            <a:endParaRPr lang="en-US"/>
          </a:p>
        </p:txBody>
      </p:sp>
      <p:sp>
        <p:nvSpPr>
          <p:cNvPr id="8" name="TextBox 4">
            <a:extLst>
              <a:ext uri="{FF2B5EF4-FFF2-40B4-BE49-F238E27FC236}">
                <a16:creationId xmlns:a16="http://schemas.microsoft.com/office/drawing/2014/main" id="{59A8D6F2-1451-4F54-A01A-F8495B658965}"/>
              </a:ext>
            </a:extLst>
          </p:cNvPr>
          <p:cNvSpPr txBox="1"/>
          <p:nvPr/>
        </p:nvSpPr>
        <p:spPr>
          <a:xfrm>
            <a:off x="1800606" y="1874730"/>
            <a:ext cx="5666994" cy="31085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800"/>
          </a:p>
          <a:p>
            <a:r>
              <a:rPr lang="en-US" sz="2800"/>
              <a:t>The Foundation is organized to promote philanthropy and to further the charitable needs of the Jewish community, other charitable institutions, and community organizations. </a:t>
            </a:r>
          </a:p>
        </p:txBody>
      </p:sp>
      <p:sp>
        <p:nvSpPr>
          <p:cNvPr id="7" name="TextBox 6">
            <a:extLst>
              <a:ext uri="{FF2B5EF4-FFF2-40B4-BE49-F238E27FC236}">
                <a16:creationId xmlns:a16="http://schemas.microsoft.com/office/drawing/2014/main" id="{589B92F1-3CAD-4EAC-BD2A-A0AE6573879C}"/>
              </a:ext>
            </a:extLst>
          </p:cNvPr>
          <p:cNvSpPr txBox="1"/>
          <p:nvPr/>
        </p:nvSpPr>
        <p:spPr>
          <a:xfrm>
            <a:off x="3047301" y="3246431"/>
            <a:ext cx="6094602" cy="369332"/>
          </a:xfrm>
          <a:prstGeom prst="rect">
            <a:avLst/>
          </a:prstGeom>
          <a:noFill/>
        </p:spPr>
        <p:txBody>
          <a:bodyPr wrap="square">
            <a:spAutoFit/>
          </a:bodyPr>
          <a:lstStyle/>
          <a:p>
            <a:endParaRPr lang="en-US"/>
          </a:p>
        </p:txBody>
      </p:sp>
      <p:pic>
        <p:nvPicPr>
          <p:cNvPr id="6" name="Picture 5">
            <a:extLst>
              <a:ext uri="{FF2B5EF4-FFF2-40B4-BE49-F238E27FC236}">
                <a16:creationId xmlns:a16="http://schemas.microsoft.com/office/drawing/2014/main" id="{948A4B8F-DEB8-A64A-8016-12BB7291B121}"/>
              </a:ext>
            </a:extLst>
          </p:cNvPr>
          <p:cNvPicPr>
            <a:picLocks noChangeAspect="1"/>
          </p:cNvPicPr>
          <p:nvPr/>
        </p:nvPicPr>
        <p:blipFill>
          <a:blip r:embed="rId2" cstate="print"/>
          <a:stretch>
            <a:fillRect/>
          </a:stretch>
        </p:blipFill>
        <p:spPr>
          <a:xfrm>
            <a:off x="8216981" y="479124"/>
            <a:ext cx="3301667" cy="873700"/>
          </a:xfrm>
          <a:prstGeom prst="rect">
            <a:avLst/>
          </a:prstGeom>
        </p:spPr>
      </p:pic>
    </p:spTree>
    <p:extLst>
      <p:ext uri="{BB962C8B-B14F-4D97-AF65-F5344CB8AC3E}">
        <p14:creationId xmlns:p14="http://schemas.microsoft.com/office/powerpoint/2010/main" val="1316698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820A-13CB-47F8-ADC7-E6DAE9A805A8}"/>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BE7942BB-32B1-4EA2-A2DE-CAD8944EDE1A}"/>
              </a:ext>
            </a:extLst>
          </p:cNvPr>
          <p:cNvSpPr>
            <a:spLocks noGrp="1"/>
          </p:cNvSpPr>
          <p:nvPr>
            <p:ph idx="1"/>
          </p:nvPr>
        </p:nvSpPr>
        <p:spPr/>
        <p:txBody>
          <a:bodyPr>
            <a:normAutofit fontScale="85000" lnSpcReduction="20000"/>
          </a:bodyPr>
          <a:lstStyle/>
          <a:p>
            <a:pPr>
              <a:buFont typeface="Wingdings" panose="05000000000000000000" pitchFamily="2" charset="2"/>
              <a:buChar char="§"/>
            </a:pPr>
            <a:r>
              <a:rPr lang="en-US" sz="2000" dirty="0"/>
              <a:t> Call to order</a:t>
            </a:r>
          </a:p>
          <a:p>
            <a:pPr>
              <a:buFont typeface="Wingdings" panose="05000000000000000000" pitchFamily="2" charset="2"/>
              <a:buChar char="§"/>
            </a:pPr>
            <a:r>
              <a:rPr lang="en-US" sz="2000" dirty="0"/>
              <a:t>President’s Report</a:t>
            </a:r>
          </a:p>
          <a:p>
            <a:pPr marL="0" indent="0">
              <a:buNone/>
            </a:pPr>
            <a:r>
              <a:rPr lang="en-US" sz="2000" dirty="0"/>
              <a:t>     1. Funds update </a:t>
            </a:r>
          </a:p>
          <a:p>
            <a:pPr marL="0" indent="0">
              <a:buNone/>
            </a:pPr>
            <a:r>
              <a:rPr lang="en-US" sz="2000" dirty="0"/>
              <a:t>      2. Update on Federation including presentation to Federation board on 10/21/2021</a:t>
            </a:r>
          </a:p>
          <a:p>
            <a:pPr marL="0" indent="0">
              <a:buNone/>
            </a:pPr>
            <a:r>
              <a:rPr lang="en-US" sz="2000" dirty="0"/>
              <a:t>      3. Update on Mitzvah match program </a:t>
            </a:r>
          </a:p>
          <a:p>
            <a:pPr>
              <a:buFont typeface="Wingdings" panose="05000000000000000000" pitchFamily="2" charset="2"/>
              <a:buChar char="§"/>
            </a:pPr>
            <a:r>
              <a:rPr lang="en-US" sz="2000" dirty="0"/>
              <a:t>Treasurer’s report</a:t>
            </a:r>
          </a:p>
          <a:p>
            <a:pPr>
              <a:buFont typeface="Wingdings" panose="05000000000000000000" pitchFamily="2" charset="2"/>
              <a:buChar char="§"/>
            </a:pPr>
            <a:r>
              <a:rPr lang="en-US" sz="2000" dirty="0"/>
              <a:t>Investment committee report</a:t>
            </a:r>
          </a:p>
          <a:p>
            <a:pPr>
              <a:buFont typeface="Wingdings" panose="05000000000000000000" pitchFamily="2" charset="2"/>
              <a:buChar char="§"/>
            </a:pPr>
            <a:r>
              <a:rPr lang="en-US" sz="2000" dirty="0"/>
              <a:t>Hebrew Free Loan Fund</a:t>
            </a:r>
          </a:p>
          <a:p>
            <a:pPr>
              <a:buFont typeface="Wingdings" panose="05000000000000000000" pitchFamily="2" charset="2"/>
              <a:buChar char="§"/>
            </a:pPr>
            <a:r>
              <a:rPr lang="en-US" sz="2000" dirty="0"/>
              <a:t>Back office Technology</a:t>
            </a:r>
          </a:p>
          <a:p>
            <a:pPr>
              <a:buFont typeface="Wingdings" panose="05000000000000000000" pitchFamily="2" charset="2"/>
              <a:buChar char="§"/>
            </a:pPr>
            <a:r>
              <a:rPr lang="en-US" sz="2000" dirty="0"/>
              <a:t>Strategic Planning Process </a:t>
            </a:r>
          </a:p>
          <a:p>
            <a:pPr>
              <a:buFont typeface="Wingdings" panose="05000000000000000000" pitchFamily="2" charset="2"/>
              <a:buChar char="§"/>
            </a:pPr>
            <a:r>
              <a:rPr lang="en-US" sz="2000" dirty="0"/>
              <a:t> JCFGM upcoming programs </a:t>
            </a:r>
          </a:p>
        </p:txBody>
      </p:sp>
      <p:pic>
        <p:nvPicPr>
          <p:cNvPr id="4" name="Picture 3">
            <a:extLst>
              <a:ext uri="{FF2B5EF4-FFF2-40B4-BE49-F238E27FC236}">
                <a16:creationId xmlns:a16="http://schemas.microsoft.com/office/drawing/2014/main" id="{E58B781D-40EA-7346-A433-4B4334100C2D}"/>
              </a:ext>
            </a:extLst>
          </p:cNvPr>
          <p:cNvPicPr>
            <a:picLocks noChangeAspect="1"/>
          </p:cNvPicPr>
          <p:nvPr/>
        </p:nvPicPr>
        <p:blipFill>
          <a:blip r:embed="rId2" cstate="print"/>
          <a:stretch>
            <a:fillRect/>
          </a:stretch>
        </p:blipFill>
        <p:spPr>
          <a:xfrm>
            <a:off x="8211159" y="480997"/>
            <a:ext cx="3301667" cy="873700"/>
          </a:xfrm>
          <a:prstGeom prst="rect">
            <a:avLst/>
          </a:prstGeom>
        </p:spPr>
      </p:pic>
    </p:spTree>
    <p:extLst>
      <p:ext uri="{BB962C8B-B14F-4D97-AF65-F5344CB8AC3E}">
        <p14:creationId xmlns:p14="http://schemas.microsoft.com/office/powerpoint/2010/main" val="371968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BB14-76D5-4518-A8EB-E210BE6A7FD5}"/>
              </a:ext>
            </a:extLst>
          </p:cNvPr>
          <p:cNvSpPr>
            <a:spLocks noGrp="1"/>
          </p:cNvSpPr>
          <p:nvPr>
            <p:ph type="title"/>
          </p:nvPr>
        </p:nvSpPr>
        <p:spPr/>
        <p:txBody>
          <a:bodyPr/>
          <a:lstStyle/>
          <a:p>
            <a:r>
              <a:rPr lang="en-US"/>
              <a:t>Funds update </a:t>
            </a:r>
          </a:p>
        </p:txBody>
      </p:sp>
      <p:sp>
        <p:nvSpPr>
          <p:cNvPr id="3" name="Content Placeholder 2">
            <a:extLst>
              <a:ext uri="{FF2B5EF4-FFF2-40B4-BE49-F238E27FC236}">
                <a16:creationId xmlns:a16="http://schemas.microsoft.com/office/drawing/2014/main" id="{6E0580C1-3F9D-491D-A3BF-C08B43A9370B}"/>
              </a:ext>
            </a:extLst>
          </p:cNvPr>
          <p:cNvSpPr>
            <a:spLocks noGrp="1"/>
          </p:cNvSpPr>
          <p:nvPr>
            <p:ph idx="1"/>
          </p:nvPr>
        </p:nvSpPr>
        <p:spPr/>
        <p:txBody>
          <a:bodyPr/>
          <a:lstStyle/>
          <a:p>
            <a:endParaRPr lang="en-US" dirty="0"/>
          </a:p>
          <a:p>
            <a:r>
              <a:rPr lang="en-US" dirty="0"/>
              <a:t>Since 9/15/2021 the Jewish Community Foundation of Greater Mercer opened 1 Custodial fund 2 Donor Advised Funds</a:t>
            </a:r>
          </a:p>
          <a:p>
            <a:r>
              <a:rPr lang="en-US" dirty="0"/>
              <a:t> Four funds closed—2 funds were rolled over to a new DAF and one fund closed and the funds became part of the Foundation Investment Fund </a:t>
            </a:r>
          </a:p>
          <a:p>
            <a:pPr marL="0" indent="0">
              <a:buNone/>
            </a:pPr>
            <a:r>
              <a:rPr lang="en-US" dirty="0"/>
              <a:t>      </a:t>
            </a:r>
          </a:p>
        </p:txBody>
      </p:sp>
      <p:pic>
        <p:nvPicPr>
          <p:cNvPr id="4" name="Picture 3">
            <a:extLst>
              <a:ext uri="{FF2B5EF4-FFF2-40B4-BE49-F238E27FC236}">
                <a16:creationId xmlns:a16="http://schemas.microsoft.com/office/drawing/2014/main" id="{51F62F9C-6A27-7047-BA27-E1CAA126CA0E}"/>
              </a:ext>
            </a:extLst>
          </p:cNvPr>
          <p:cNvPicPr>
            <a:picLocks noChangeAspect="1"/>
          </p:cNvPicPr>
          <p:nvPr/>
        </p:nvPicPr>
        <p:blipFill>
          <a:blip r:embed="rId2" cstate="print"/>
          <a:stretch>
            <a:fillRect/>
          </a:stretch>
        </p:blipFill>
        <p:spPr>
          <a:xfrm>
            <a:off x="8274363" y="552056"/>
            <a:ext cx="3301667" cy="873700"/>
          </a:xfrm>
          <a:prstGeom prst="rect">
            <a:avLst/>
          </a:prstGeom>
        </p:spPr>
      </p:pic>
    </p:spTree>
    <p:extLst>
      <p:ext uri="{BB962C8B-B14F-4D97-AF65-F5344CB8AC3E}">
        <p14:creationId xmlns:p14="http://schemas.microsoft.com/office/powerpoint/2010/main" val="25381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B065-5D03-499B-909E-5482FF40AACB}"/>
              </a:ext>
            </a:extLst>
          </p:cNvPr>
          <p:cNvSpPr>
            <a:spLocks noGrp="1"/>
          </p:cNvSpPr>
          <p:nvPr>
            <p:ph type="title"/>
          </p:nvPr>
        </p:nvSpPr>
        <p:spPr/>
        <p:txBody>
          <a:bodyPr/>
          <a:lstStyle/>
          <a:p>
            <a:r>
              <a:rPr lang="en-US"/>
              <a:t>President’s Report</a:t>
            </a:r>
          </a:p>
        </p:txBody>
      </p:sp>
      <p:sp>
        <p:nvSpPr>
          <p:cNvPr id="3" name="Content Placeholder 2">
            <a:extLst>
              <a:ext uri="{FF2B5EF4-FFF2-40B4-BE49-F238E27FC236}">
                <a16:creationId xmlns:a16="http://schemas.microsoft.com/office/drawing/2014/main" id="{5AC1F5B3-59E3-404A-9F56-E36EAE43FF5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66E5343-5DF7-914C-A64A-8B204BBAD136}"/>
              </a:ext>
            </a:extLst>
          </p:cNvPr>
          <p:cNvPicPr>
            <a:picLocks noChangeAspect="1"/>
          </p:cNvPicPr>
          <p:nvPr/>
        </p:nvPicPr>
        <p:blipFill>
          <a:blip r:embed="rId2" cstate="print"/>
          <a:stretch>
            <a:fillRect/>
          </a:stretch>
        </p:blipFill>
        <p:spPr>
          <a:xfrm>
            <a:off x="8113725" y="480997"/>
            <a:ext cx="3301667" cy="873700"/>
          </a:xfrm>
          <a:prstGeom prst="rect">
            <a:avLst/>
          </a:prstGeom>
        </p:spPr>
      </p:pic>
    </p:spTree>
    <p:extLst>
      <p:ext uri="{BB962C8B-B14F-4D97-AF65-F5344CB8AC3E}">
        <p14:creationId xmlns:p14="http://schemas.microsoft.com/office/powerpoint/2010/main" val="139115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1CDA-87BA-474F-BB9C-F8D7AFB6E6E2}"/>
              </a:ext>
            </a:extLst>
          </p:cNvPr>
          <p:cNvSpPr>
            <a:spLocks noGrp="1"/>
          </p:cNvSpPr>
          <p:nvPr>
            <p:ph type="title"/>
          </p:nvPr>
        </p:nvSpPr>
        <p:spPr/>
        <p:txBody>
          <a:bodyPr/>
          <a:lstStyle/>
          <a:p>
            <a:r>
              <a:rPr lang="en-US"/>
              <a:t>Treasurer’s Report</a:t>
            </a:r>
          </a:p>
        </p:txBody>
      </p:sp>
      <p:sp>
        <p:nvSpPr>
          <p:cNvPr id="3" name="Content Placeholder 2">
            <a:extLst>
              <a:ext uri="{FF2B5EF4-FFF2-40B4-BE49-F238E27FC236}">
                <a16:creationId xmlns:a16="http://schemas.microsoft.com/office/drawing/2014/main" id="{F242BC67-20F8-4B74-8A30-315FA17CD66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674D46E-9C7E-6340-9EE1-92194DF72651}"/>
              </a:ext>
            </a:extLst>
          </p:cNvPr>
          <p:cNvPicPr>
            <a:picLocks noChangeAspect="1"/>
          </p:cNvPicPr>
          <p:nvPr/>
        </p:nvPicPr>
        <p:blipFill>
          <a:blip r:embed="rId2" cstate="print"/>
          <a:stretch>
            <a:fillRect/>
          </a:stretch>
        </p:blipFill>
        <p:spPr>
          <a:xfrm>
            <a:off x="8163152" y="480997"/>
            <a:ext cx="3301667" cy="873700"/>
          </a:xfrm>
          <a:prstGeom prst="rect">
            <a:avLst/>
          </a:prstGeom>
        </p:spPr>
      </p:pic>
    </p:spTree>
    <p:extLst>
      <p:ext uri="{BB962C8B-B14F-4D97-AF65-F5344CB8AC3E}">
        <p14:creationId xmlns:p14="http://schemas.microsoft.com/office/powerpoint/2010/main" val="166852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DF78-F619-4E2E-99FB-8FB544E6FA80}"/>
              </a:ext>
            </a:extLst>
          </p:cNvPr>
          <p:cNvSpPr>
            <a:spLocks noGrp="1"/>
          </p:cNvSpPr>
          <p:nvPr>
            <p:ph type="title"/>
          </p:nvPr>
        </p:nvSpPr>
        <p:spPr/>
        <p:txBody>
          <a:bodyPr/>
          <a:lstStyle/>
          <a:p>
            <a:r>
              <a:rPr lang="en-US"/>
              <a:t>Investment committee Report</a:t>
            </a:r>
          </a:p>
        </p:txBody>
      </p:sp>
      <p:sp>
        <p:nvSpPr>
          <p:cNvPr id="3" name="Content Placeholder 2">
            <a:extLst>
              <a:ext uri="{FF2B5EF4-FFF2-40B4-BE49-F238E27FC236}">
                <a16:creationId xmlns:a16="http://schemas.microsoft.com/office/drawing/2014/main" id="{09B62468-2973-475D-B7D6-6948AF5135E0}"/>
              </a:ext>
            </a:extLst>
          </p:cNvPr>
          <p:cNvSpPr>
            <a:spLocks noGrp="1"/>
          </p:cNvSpPr>
          <p:nvPr>
            <p:ph idx="1"/>
          </p:nvPr>
        </p:nvSpPr>
        <p:spPr/>
        <p:txBody>
          <a:bodyPr/>
          <a:lstStyle/>
          <a:p>
            <a:pPr>
              <a:buFont typeface="Wingdings" panose="05000000000000000000" pitchFamily="2" charset="2"/>
              <a:buChar char="Ø"/>
            </a:pPr>
            <a:r>
              <a:rPr lang="en-US"/>
              <a:t>Portfolio Performance</a:t>
            </a:r>
          </a:p>
          <a:p>
            <a:pPr>
              <a:buFont typeface="Wingdings" panose="05000000000000000000" pitchFamily="2" charset="2"/>
              <a:buChar char="Ø"/>
            </a:pPr>
            <a:r>
              <a:rPr lang="en-US"/>
              <a:t>Addition of inflation protected bonds to the portfolio</a:t>
            </a:r>
          </a:p>
        </p:txBody>
      </p:sp>
      <p:pic>
        <p:nvPicPr>
          <p:cNvPr id="4" name="Picture 3">
            <a:extLst>
              <a:ext uri="{FF2B5EF4-FFF2-40B4-BE49-F238E27FC236}">
                <a16:creationId xmlns:a16="http://schemas.microsoft.com/office/drawing/2014/main" id="{37DB5A66-685E-BE47-BCA9-B5B0E4E4FAB2}"/>
              </a:ext>
            </a:extLst>
          </p:cNvPr>
          <p:cNvPicPr>
            <a:picLocks noChangeAspect="1"/>
          </p:cNvPicPr>
          <p:nvPr/>
        </p:nvPicPr>
        <p:blipFill>
          <a:blip r:embed="rId2" cstate="print"/>
          <a:stretch>
            <a:fillRect/>
          </a:stretch>
        </p:blipFill>
        <p:spPr>
          <a:xfrm>
            <a:off x="8496784" y="480997"/>
            <a:ext cx="3301667" cy="873700"/>
          </a:xfrm>
          <a:prstGeom prst="rect">
            <a:avLst/>
          </a:prstGeom>
        </p:spPr>
      </p:pic>
    </p:spTree>
    <p:extLst>
      <p:ext uri="{BB962C8B-B14F-4D97-AF65-F5344CB8AC3E}">
        <p14:creationId xmlns:p14="http://schemas.microsoft.com/office/powerpoint/2010/main" val="1435561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859D-B729-4230-891E-550D7EE1CC16}"/>
              </a:ext>
            </a:extLst>
          </p:cNvPr>
          <p:cNvSpPr>
            <a:spLocks noGrp="1"/>
          </p:cNvSpPr>
          <p:nvPr>
            <p:ph type="title"/>
          </p:nvPr>
        </p:nvSpPr>
        <p:spPr/>
        <p:txBody>
          <a:bodyPr/>
          <a:lstStyle/>
          <a:p>
            <a:r>
              <a:rPr lang="en-US"/>
              <a:t>Hebrew Free Loan Fund </a:t>
            </a:r>
          </a:p>
        </p:txBody>
      </p:sp>
      <p:sp>
        <p:nvSpPr>
          <p:cNvPr id="3" name="Content Placeholder 2">
            <a:extLst>
              <a:ext uri="{FF2B5EF4-FFF2-40B4-BE49-F238E27FC236}">
                <a16:creationId xmlns:a16="http://schemas.microsoft.com/office/drawing/2014/main" id="{3B6382DC-451C-4A1B-ADD7-079238CE179E}"/>
              </a:ext>
            </a:extLst>
          </p:cNvPr>
          <p:cNvSpPr>
            <a:spLocks noGrp="1"/>
          </p:cNvSpPr>
          <p:nvPr>
            <p:ph idx="1"/>
          </p:nvPr>
        </p:nvSpPr>
        <p:spPr/>
        <p:txBody>
          <a:bodyPr>
            <a:normAutofit fontScale="92500"/>
          </a:bodyPr>
          <a:lstStyle/>
          <a:p>
            <a:r>
              <a:rPr lang="en-US" sz="2400"/>
              <a:t>Proposal to Close the Hebrew Free Loan funds and create the Jewish Community Youth Foundation Restricted Fund</a:t>
            </a:r>
          </a:p>
          <a:p>
            <a:pPr marL="0" indent="0">
              <a:buNone/>
            </a:pPr>
            <a:r>
              <a:rPr lang="en-US" sz="2400"/>
              <a:t>Background: the Jewish Community Foundation of Greater Mercer had established a Hebrew Free Loan fund in 1987. On June 10, 2002, JCFGM contracted with Jewish Family &amp; Children’s Service to have that agency administer the Hebrew Free Loan fund with an advisory board that included board members from JCFGM. Since 2016, the Hebrew Free Loan fund as been dormant. Jewish Family &amp; Children’s Service has $50,000 in a HFL fund and JCFGM has $16,000 in a HFL fund. </a:t>
            </a:r>
          </a:p>
          <a:p>
            <a:pPr marL="0" indent="0">
              <a:buNone/>
            </a:pPr>
            <a:r>
              <a:rPr lang="en-US" sz="2400"/>
              <a:t>Given that there has been no activity in the Hebrew Free Loan fund, the board and staff of Jewish Family &amp; Children’s Service of Greater Mercer County recommend the following to the board of the Jewish Community Foundation of Greater Mercer.</a:t>
            </a:r>
          </a:p>
          <a:p>
            <a:pPr marL="0" indent="0">
              <a:buNone/>
            </a:pPr>
            <a:endParaRPr lang="en-US"/>
          </a:p>
        </p:txBody>
      </p:sp>
      <p:pic>
        <p:nvPicPr>
          <p:cNvPr id="4" name="Picture 3">
            <a:extLst>
              <a:ext uri="{FF2B5EF4-FFF2-40B4-BE49-F238E27FC236}">
                <a16:creationId xmlns:a16="http://schemas.microsoft.com/office/drawing/2014/main" id="{06CA825A-1624-DB49-9563-40BAACF9C0D2}"/>
              </a:ext>
            </a:extLst>
          </p:cNvPr>
          <p:cNvPicPr>
            <a:picLocks noChangeAspect="1"/>
          </p:cNvPicPr>
          <p:nvPr/>
        </p:nvPicPr>
        <p:blipFill>
          <a:blip r:embed="rId2" cstate="print"/>
          <a:stretch>
            <a:fillRect/>
          </a:stretch>
        </p:blipFill>
        <p:spPr>
          <a:xfrm>
            <a:off x="8262006" y="480997"/>
            <a:ext cx="3301667" cy="873700"/>
          </a:xfrm>
          <a:prstGeom prst="rect">
            <a:avLst/>
          </a:prstGeom>
        </p:spPr>
      </p:pic>
    </p:spTree>
    <p:extLst>
      <p:ext uri="{BB962C8B-B14F-4D97-AF65-F5344CB8AC3E}">
        <p14:creationId xmlns:p14="http://schemas.microsoft.com/office/powerpoint/2010/main" val="395104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F50C-004B-44CC-A73D-6159CC6D7D9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3592621-E77A-43A7-8C8C-B85293181E45}"/>
              </a:ext>
            </a:extLst>
          </p:cNvPr>
          <p:cNvSpPr>
            <a:spLocks noGrp="1"/>
          </p:cNvSpPr>
          <p:nvPr>
            <p:ph idx="1"/>
          </p:nvPr>
        </p:nvSpPr>
        <p:spPr/>
        <p:txBody>
          <a:bodyPr>
            <a:normAutofit lnSpcReduction="10000"/>
          </a:bodyPr>
          <a:lstStyle/>
          <a:p>
            <a:r>
              <a:rPr lang="en-US" dirty="0"/>
              <a:t>That both the JFCS and JCFGM Hebrew Free Loan funds be closed</a:t>
            </a:r>
          </a:p>
          <a:p>
            <a:r>
              <a:rPr lang="en-US" dirty="0"/>
              <a:t>That a new fund be created with the total funds from both of these HFL fund approx. $66,000</a:t>
            </a:r>
          </a:p>
          <a:p>
            <a:r>
              <a:rPr lang="en-US" dirty="0"/>
              <a:t>That given that Jewish youth are an important constituency that the monies be allocated to a fund that serves Jewish youth </a:t>
            </a:r>
          </a:p>
          <a:p>
            <a:r>
              <a:rPr lang="en-US" dirty="0"/>
              <a:t>That a new fund be established as a restricted fund for the Jewish Community Youth Foundation and that the fund be named the JCFY Restricted Fund </a:t>
            </a:r>
          </a:p>
          <a:p>
            <a:r>
              <a:rPr lang="en-US" dirty="0"/>
              <a:t>That on an annual basis the JCFY </a:t>
            </a:r>
            <a:r>
              <a:rPr lang="en-US" dirty="0" err="1"/>
              <a:t>jprogram</a:t>
            </a:r>
            <a:r>
              <a:rPr lang="en-US" dirty="0"/>
              <a:t> receive a 4% distribution from the restricted fund</a:t>
            </a:r>
          </a:p>
          <a:p>
            <a:r>
              <a:rPr lang="en-US" dirty="0"/>
              <a:t>That JFCS and JCFGM work together to raise the fund balance to $120,000 t ensure the preservation of the fund.</a:t>
            </a:r>
          </a:p>
          <a:p>
            <a:r>
              <a:rPr lang="en-US" dirty="0"/>
              <a:t>That the occasion of the 20</a:t>
            </a:r>
            <a:r>
              <a:rPr lang="en-US" baseline="30000" dirty="0"/>
              <a:t>th</a:t>
            </a:r>
            <a:r>
              <a:rPr lang="en-US" dirty="0"/>
              <a:t> Anniversary of JCFY in 2023 be established as the fundraising timeframe. </a:t>
            </a:r>
          </a:p>
        </p:txBody>
      </p:sp>
      <p:pic>
        <p:nvPicPr>
          <p:cNvPr id="4" name="Picture 3">
            <a:extLst>
              <a:ext uri="{FF2B5EF4-FFF2-40B4-BE49-F238E27FC236}">
                <a16:creationId xmlns:a16="http://schemas.microsoft.com/office/drawing/2014/main" id="{6341C808-2295-0943-8312-C9D8AA8B583A}"/>
              </a:ext>
            </a:extLst>
          </p:cNvPr>
          <p:cNvPicPr>
            <a:picLocks noChangeAspect="1"/>
          </p:cNvPicPr>
          <p:nvPr/>
        </p:nvPicPr>
        <p:blipFill>
          <a:blip r:embed="rId2" cstate="print"/>
          <a:stretch>
            <a:fillRect/>
          </a:stretch>
        </p:blipFill>
        <p:spPr>
          <a:xfrm>
            <a:off x="8249649" y="552056"/>
            <a:ext cx="3301667" cy="873700"/>
          </a:xfrm>
          <a:prstGeom prst="rect">
            <a:avLst/>
          </a:prstGeom>
        </p:spPr>
      </p:pic>
    </p:spTree>
    <p:extLst>
      <p:ext uri="{BB962C8B-B14F-4D97-AF65-F5344CB8AC3E}">
        <p14:creationId xmlns:p14="http://schemas.microsoft.com/office/powerpoint/2010/main" val="188486967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4E36C724E56041AD41E340EF8BC4A6" ma:contentTypeVersion="13" ma:contentTypeDescription="Create a new document." ma:contentTypeScope="" ma:versionID="7f080d93c3e1a325e2a528c9d30c9d49">
  <xsd:schema xmlns:xsd="http://www.w3.org/2001/XMLSchema" xmlns:xs="http://www.w3.org/2001/XMLSchema" xmlns:p="http://schemas.microsoft.com/office/2006/metadata/properties" xmlns:ns2="8d9db891-9a93-4d8f-b316-53a9f4a8df72" xmlns:ns3="f93fbb25-3d89-4e16-a786-6d19e436c58f" targetNamespace="http://schemas.microsoft.com/office/2006/metadata/properties" ma:root="true" ma:fieldsID="b7c1fe5dc9e058fd1248b505f46b638f" ns2:_="" ns3:_="">
    <xsd:import namespace="8d9db891-9a93-4d8f-b316-53a9f4a8df72"/>
    <xsd:import namespace="f93fbb25-3d89-4e16-a786-6d19e436c5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9db891-9a93-4d8f-b316-53a9f4a8d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3fbb25-3d89-4e16-a786-6d19e436c58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A3CD3A-0657-47EA-820B-3088ACC1FEF8}">
  <ds:schemaRefs>
    <ds:schemaRef ds:uri="http://schemas.microsoft.com/sharepoint/v3/contenttype/forms"/>
  </ds:schemaRefs>
</ds:datastoreItem>
</file>

<file path=customXml/itemProps2.xml><?xml version="1.0" encoding="utf-8"?>
<ds:datastoreItem xmlns:ds="http://schemas.openxmlformats.org/officeDocument/2006/customXml" ds:itemID="{FCE532B5-3C04-4862-B765-7AB63CA566D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D6A0BC2-DB4F-4C8B-B1B5-2B2C3211E812}"/>
</file>

<file path=docProps/app.xml><?xml version="1.0" encoding="utf-8"?>
<Properties xmlns="http://schemas.openxmlformats.org/officeDocument/2006/extended-properties" xmlns:vt="http://schemas.openxmlformats.org/officeDocument/2006/docPropsVTypes">
  <Template>Retrospect</Template>
  <TotalTime>15</TotalTime>
  <Words>650</Words>
  <Application>Microsoft Macintosh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Retrospect</vt:lpstr>
      <vt:lpstr>JCFGM Executive committee meeting </vt:lpstr>
      <vt:lpstr>  JCFGM Mission </vt:lpstr>
      <vt:lpstr>Agenda</vt:lpstr>
      <vt:lpstr>Funds update </vt:lpstr>
      <vt:lpstr>President’s Report</vt:lpstr>
      <vt:lpstr>Treasurer’s Report</vt:lpstr>
      <vt:lpstr>Investment committee Report</vt:lpstr>
      <vt:lpstr>Hebrew Free Loan Fund </vt:lpstr>
      <vt:lpstr>PowerPoint Presentation</vt:lpstr>
      <vt:lpstr>A Train Near Magdeburg</vt:lpstr>
      <vt:lpstr>Social Media examples</vt:lpstr>
      <vt:lpstr>An Inspired Board is a Purpose-Driven Board</vt:lpstr>
      <vt:lpstr>Social Media </vt:lpstr>
      <vt:lpstr>DAF Campaign</vt:lpstr>
      <vt:lpstr>Back office technology</vt:lpstr>
      <vt:lpstr>Strategic Plan</vt:lpstr>
      <vt:lpstr>Reminder: Upcoming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JCFGM Executive committee meeting</dc:title>
  <dc:creator>Arthur Meisel, Esq</dc:creator>
  <cp:lastModifiedBy>Eran Zacks</cp:lastModifiedBy>
  <cp:revision>14</cp:revision>
  <dcterms:created xsi:type="dcterms:W3CDTF">2021-10-23T18:30:42Z</dcterms:created>
  <dcterms:modified xsi:type="dcterms:W3CDTF">2021-11-15T00:23:41Z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0x010100384E36C724E56041AD41E340EF8BC4A6</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