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8"/>
  </p:notesMasterIdLst>
  <p:sldIdLst>
    <p:sldId id="256" r:id="rId5"/>
    <p:sldId id="257" r:id="rId6"/>
    <p:sldId id="275" r:id="rId7"/>
    <p:sldId id="258" r:id="rId8"/>
    <p:sldId id="259" r:id="rId9"/>
    <p:sldId id="274" r:id="rId10"/>
    <p:sldId id="260" r:id="rId11"/>
    <p:sldId id="278" r:id="rId12"/>
    <p:sldId id="261" r:id="rId13"/>
    <p:sldId id="265" r:id="rId14"/>
    <p:sldId id="277" r:id="rId15"/>
    <p:sldId id="262" r:id="rId16"/>
    <p:sldId id="263" r:id="rId17"/>
    <p:sldId id="264" r:id="rId18"/>
    <p:sldId id="266" r:id="rId19"/>
    <p:sldId id="267" r:id="rId20"/>
    <p:sldId id="268" r:id="rId21"/>
    <p:sldId id="269" r:id="rId22"/>
    <p:sldId id="270" r:id="rId23"/>
    <p:sldId id="271" r:id="rId24"/>
    <p:sldId id="276" r:id="rId25"/>
    <p:sldId id="272" r:id="rId26"/>
    <p:sldId id="27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C421E-5CC4-452F-9FF8-AEA1C1712946}" type="datetimeFigureOut">
              <a:rPr lang="en-US" smtClean="0"/>
              <a:t>1/29/24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D3B46-8AF1-4014-A364-CABF37C9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9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56F5-5B5C-449D-96E0-977DB4A4FD68}" type="datetime1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1314AA61-AEBF-C951-0A1A-26B3E0644E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14" y="256338"/>
            <a:ext cx="3869585" cy="103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F70-CDED-4725-AA02-103DAA7926A7}" type="datetime1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0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7F06-5A7D-473C-999C-7906CC8D8BED}" type="datetime1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8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7E95-6BCF-404C-A45A-B1A5D90F8FC0}" type="datetime1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DF5BD96F-189A-6818-B928-BB6F8AD51C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14" y="256338"/>
            <a:ext cx="3869585" cy="103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5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56C1-92B2-412D-8774-5830A4065E78}" type="datetime1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F576381-F593-70E1-C1EF-DC735ADF34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14" y="256338"/>
            <a:ext cx="3869585" cy="103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9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5291-1DAE-4658-B4DE-07A421B01C34}" type="datetime1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3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2E90-DC27-4564-A348-A190F2AF3A0C}" type="datetime1">
              <a:rPr lang="en-US" smtClean="0"/>
              <a:t>1/29/24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DF4D-6FF6-4845-8C4C-6D6800EF0A3C}" type="datetime1">
              <a:rPr lang="en-US" smtClean="0"/>
              <a:t>1/29/24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8056778F-7BFE-A849-4EE4-840B697E2E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14" y="256338"/>
            <a:ext cx="3869585" cy="103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3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2DC0-1C9B-4920-9064-F3B703678B97}" type="datetime1">
              <a:rPr lang="en-US" smtClean="0"/>
              <a:t>1/29/24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4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DE6649-CB6B-405D-9CB4-73B467AC2699}" type="datetime1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5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B45C6-765C-4D79-A460-1779E4568853}" type="datetime1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6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5E8F47-6B69-4D9C-8FC5-5A60FF9C7342}" type="datetime1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5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15EFC-0EE7-9E35-55E4-ACE4599E6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816352"/>
            <a:ext cx="9144000" cy="147523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Jewish Community Foundation of Greater Mercer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48E92-7F78-C24E-D4CF-C8DB9FD5A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40224"/>
            <a:ext cx="9144000" cy="1149096"/>
          </a:xfrm>
        </p:spPr>
        <p:txBody>
          <a:bodyPr/>
          <a:lstStyle/>
          <a:p>
            <a:r>
              <a:rPr lang="en-US" dirty="0"/>
              <a:t>Board of Trustees Meeting</a:t>
            </a:r>
          </a:p>
          <a:p>
            <a:r>
              <a:rPr lang="en-US" dirty="0"/>
              <a:t>January 29, 2024 at 7:30 PM </a:t>
            </a:r>
          </a:p>
        </p:txBody>
      </p:sp>
      <p:pic>
        <p:nvPicPr>
          <p:cNvPr id="4" name="Picture 3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05EEAA80-4125-327E-F50D-40ADCEFD4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14" y="256338"/>
            <a:ext cx="3869585" cy="103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563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B6B7-B3F0-CE05-0EA5-6E5B80CE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Affiliation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D0B97-3B5A-0DD5-6F45-B9A08C0B8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Jewish Community Foundation of Greater Mercer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Option 1: No Affiliation  - Search to find a New Executive Director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Option 2: Affiliation plan with Jewish Federation PMB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Option 3: Affiliation plan with Jewish Federation West Central (formerly </a:t>
            </a:r>
            <a:r>
              <a:rPr lang="en-US" dirty="0" err="1"/>
              <a:t>JFedSHaW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There has been discussion regarding a three agency  option, however, at this time, the Jewish Federation PMB has expressed that they are not interested. 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024FA-52F4-D8A0-3402-05CE83D6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04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79F5-63E1-84E0-39AD-A4503ED76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Affiliation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B0D99-F818-037D-BF94-ABE770484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Federation Models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Jewish Federation PMB – This is an allocation model Federation – The Federation raises monies, the majority of  which  ( beyond operating costs ) are then distributed to local community agencies and overseas.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Jewish Federation PMB </a:t>
            </a:r>
            <a:r>
              <a:rPr lang="en-US" dirty="0" err="1"/>
              <a:t>Guidestar</a:t>
            </a:r>
            <a:r>
              <a:rPr lang="en-US" dirty="0"/>
              <a:t>/Candid rating: No rating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Jewish Federation West Central– this is a program model Federation. A portion of the monies raised stay with the Federation for community programs related to Jewish Communal issues/activities. The remainder of funds , after the Federation portion is allocated, is then allocated to local community agencies for specific programs and overseas.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Jewish Federation West Central </a:t>
            </a:r>
            <a:r>
              <a:rPr lang="en-US" dirty="0" err="1"/>
              <a:t>Guidestar</a:t>
            </a:r>
            <a:r>
              <a:rPr lang="en-US" dirty="0"/>
              <a:t>/Candid rating: Platinum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2EA6F-FBD4-386F-FABA-6ED53F018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54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22190-AF38-D6FB-2BE4-297F21495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Research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Jewish Federation West Central                                         Total Assets $3.1Million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Funds held at JCFGM: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Custodial Funds: 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Custodial Funds owned by West Central community: 7 Agency Funds and 4 Congregational Funds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Donor Advised Funds from members of West-Central community: 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Restricted Funds: 1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1012A-F3D2-D414-2AFD-6954528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40141B6-48B0-6182-7E5C-04A080E95BFC}"/>
              </a:ext>
            </a:extLst>
          </p:cNvPr>
          <p:cNvSpPr txBox="1">
            <a:spLocks/>
          </p:cNvSpPr>
          <p:nvPr/>
        </p:nvSpPr>
        <p:spPr>
          <a:xfrm>
            <a:off x="1249680" y="4390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Affiliation  Committee </a:t>
            </a:r>
            <a:r>
              <a:rPr lang="en-US" sz="2400" dirty="0"/>
              <a:t>(cont’d)</a:t>
            </a:r>
          </a:p>
        </p:txBody>
      </p:sp>
    </p:spTree>
    <p:extLst>
      <p:ext uri="{BB962C8B-B14F-4D97-AF65-F5344CB8AC3E}">
        <p14:creationId xmlns:p14="http://schemas.microsoft.com/office/powerpoint/2010/main" val="1959075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C27B0-CD86-A3B8-1B2F-1F26C3DE5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Jewish Federation Princeton Mercer Bucks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Custodial Funds: Federation 5                                                             Total Assets: $3.9Million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Funds within the greater Mercer community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Custodial Funds: Agencies 3, Congregations 7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Donor Advised Funds: 53 ( Assets $2.7 million)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Potential Funds at Risk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Jewish Federation of PMB Custodial Funds and select DAF’s held by Federation leadership $1.6M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Restricted Funds: 32 (Assets $5.0) for the Benefit of Princeton Mercer Bucks organizations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7A683-B5D5-6825-EBC9-AD2CC731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13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4CE0211-6EAE-3006-5143-C992C045F3C2}"/>
              </a:ext>
            </a:extLst>
          </p:cNvPr>
          <p:cNvSpPr txBox="1">
            <a:spLocks/>
          </p:cNvSpPr>
          <p:nvPr/>
        </p:nvSpPr>
        <p:spPr>
          <a:xfrm>
            <a:off x="1249680" y="4390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Affiliation  Committee </a:t>
            </a:r>
            <a:r>
              <a:rPr lang="en-US" sz="2400" dirty="0"/>
              <a:t>(cont’d)</a:t>
            </a:r>
          </a:p>
        </p:txBody>
      </p:sp>
    </p:spTree>
    <p:extLst>
      <p:ext uri="{BB962C8B-B14F-4D97-AF65-F5344CB8AC3E}">
        <p14:creationId xmlns:p14="http://schemas.microsoft.com/office/powerpoint/2010/main" val="2638705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2B106-B516-ED8A-BE86-A33BD0E4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Affiliation  committee: 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5F381-EE18-8968-3771-44087A27E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Jewish Federation Princeton Mercer Bucks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Pros </a:t>
            </a:r>
            <a:r>
              <a:rPr lang="en-US" sz="2100" dirty="0">
                <a:solidFill>
                  <a:srgbClr val="0070C0"/>
                </a:solidFill>
              </a:rPr>
              <a:t>(items in blue represent those addressing issues identified in the JCFGM strategic plan)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Combination of 2 local Princeton community organizations who have had shared board members and understand local culture.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Jewish Federation PMB completed a strategic plan which identifies key pillars for the organization in the future.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This affiliation could potentially ease the current tensions between some of the local community agencies and bring the community together, including Board of Rabbis support.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This affiliation  could promote additional awareness of JCFGM in the Princeton Mercer Bucks  community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This affiliation  could mobilize local efforts to grow Life  &amp; Legacy in a meaningful way in the community.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There are shared board members and board members who wish to see the organization remain local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More compact geographic area 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725EF-C068-0766-3705-ADBCA16E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81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A78F8-277C-9183-4C98-F584FA1B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Affiliation  Committee: 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28F2B-C96A-57AF-903C-E4204A550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Princeton Mercer Bucks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Jewish Federation PMB  currently has serious staff limitations which impacts all areas of administration and fundraising.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Jewish Federation PMB would need to invest in creating a staff roster, and that staffing up process might include the need for </a:t>
            </a:r>
            <a:r>
              <a:rPr lang="en-US"/>
              <a:t>JCFGM reserve funding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Jewish Federation PMB has had a decline in annual campaign over the past 3 years and most recently with some key donors have moved from  the PMB community.  There is a need to develop a plan  regarding campaign and budget needs relative to developing a strong campaign team.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Legacy  board mixed with new board members. The recently-constituted board has not yet articulated a new plan addressing the current realities of fundraising in Jewish organizations and the change in community demographics.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Some West Central fundholders, both individuals and organizations, may move custodial and donor advised funds elsewhere.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61FF4-E84F-E23F-F846-4C1496A15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02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3597-3F14-98A6-2F03-70B8B5AA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Affiliation  committee: 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AA624-053A-E82F-1E95-196E069E1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Jewish Federation West Central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Pros </a:t>
            </a:r>
            <a:r>
              <a:rPr lang="en-US" sz="2000" dirty="0">
                <a:solidFill>
                  <a:srgbClr val="0070C0"/>
                </a:solidFill>
              </a:rPr>
              <a:t>(items in blue represent those addressing issues identified in the JCFGM strategic plan)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There is already a well organized  working relationship established between West Central and JCFGM including members of their board on the JCFGM board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Jewish Federation West Central has sound fiscal management as evidenced by the organization budget management.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Jewish Federation West Center has a staff roster that can provide additional staff resources to JCFGM.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Jewish Federation West Central has a newly developed  strategic plan with action steps.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The West Central market would be open to JCFGM for both custodial and donor advised funds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Jewish Federation West Central has a plan to expand the market for Life &amp; Legacy to other small communities through the Federation network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Our experience with their board members serving on the JCFGM Board has been very positive. 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2E9C1-0F51-13B3-E7FC-8D6E81477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4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0F3B3-7AB1-76F3-C87C-00BCC207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Affiliation Committee: 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3085F-4CC5-4659-0C0E-2BA0A2ED9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Jewish Federation West Central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Cons</a:t>
            </a:r>
          </a:p>
          <a:p>
            <a:pPr marL="457200" indent="-457200">
              <a:buAutoNum type="arabicPeriod"/>
            </a:pPr>
            <a:r>
              <a:rPr lang="en-US" dirty="0"/>
              <a:t>Jewish Federation West Central is a small Federation and their campaign has not grown in the last few years</a:t>
            </a:r>
          </a:p>
          <a:p>
            <a:pPr marL="457200" indent="-457200">
              <a:buAutoNum type="arabicPeriod"/>
            </a:pPr>
            <a:r>
              <a:rPr lang="en-US" dirty="0"/>
              <a:t>Jewish Federation West Central lacks familiarity with local PMB community culture</a:t>
            </a:r>
          </a:p>
          <a:p>
            <a:pPr marL="457200" indent="-457200">
              <a:buAutoNum type="arabicPeriod"/>
            </a:pPr>
            <a:r>
              <a:rPr lang="en-US" dirty="0"/>
              <a:t>An alliance with Jewish Federation West Central might create tensions with partners and stakeholders in the Princeton Mercer Bucks community </a:t>
            </a:r>
          </a:p>
          <a:p>
            <a:pPr marL="457200" indent="-457200">
              <a:buAutoNum type="arabicPeriod"/>
            </a:pPr>
            <a:r>
              <a:rPr lang="en-US" dirty="0"/>
              <a:t>Larger geographic area to manage </a:t>
            </a:r>
          </a:p>
          <a:p>
            <a:pPr marL="457200" indent="-457200">
              <a:buAutoNum type="arabicPeriod"/>
            </a:pPr>
            <a:r>
              <a:rPr lang="en-US" dirty="0"/>
              <a:t>Some Mercer fundholders, as well as the Jewish Federation PMB  itself, may move custodial and donor advised funds elsewhere.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4B26E-AE58-566E-76D7-5C178FC0E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45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60117-8545-A6D1-5CEC-5F4FF686A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Affiliation 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009D8-B50A-DBF8-5B68-1F59D57C1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In all scenarios, the Jewish Community Foundation of Greater Mercer will retain it’s  separate 501C3 status.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If there were to be an affiliation  with Jewish Federation of West Central, the current Executive Director would assume the staff leadership position.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If there were an affiliation  with the Jewish Federation of Princeton Mercer Bucks there is both expectation and discussion that there would be a search for executive  staff leadership.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Amy Zacks, Director of Philanthropy, would continue in her current role, so as to ensure a seamless transition for the Foundation.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8330A-25F7-A97F-E952-6AD0BE4F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50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D9D21-6597-F922-E37C-37C926DC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Affiliation 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9E9DF-23BC-33AA-36B1-0467DC6D7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Recommendations:</a:t>
            </a:r>
          </a:p>
          <a:p>
            <a:r>
              <a:rPr lang="en-US" dirty="0"/>
              <a:t>1. That current Executive Director, Linda Meisel, be asked to delay her retirement date to December 31, 2024. </a:t>
            </a:r>
          </a:p>
          <a:p>
            <a:r>
              <a:rPr lang="en-US" dirty="0"/>
              <a:t>2. That the Jewish Community Foundation of Greater Mercer begin due diligence efforts and develop a plan with the Jewish Federation of West Central for governance, staffing and funding of an affiliation as well as set up  transition plan.  The timeline would be February 1- March 31. This may include hiring a consultant to provide best practice models on governance and organizational structure. </a:t>
            </a:r>
          </a:p>
          <a:p>
            <a:r>
              <a:rPr lang="en-US" dirty="0"/>
              <a:t>3. That in April 2024, the Jewish Community Foundation board review that plan make a final decision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DB17D-6690-F1EF-F6F0-2EEB7B41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DF4CE-E18D-A25D-16C1-91CCCB64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8ACD3-8595-2A83-537F-A3B79DAE6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The Foundation is organized to promote philanthropy and to further the charitable needs of the Jewish community, other charitable institutions, and community organizations.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9E8D2-16B3-6044-22BF-CACF5A57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83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B1AA-54B9-504C-C8BF-28641083E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Affiliation 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B9DB2-424C-6B34-512F-F6A0ED74E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Discussion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Follow up and Next Steps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Confidentiality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173C68-7460-706D-B099-AFC96798D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26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11504-2CAB-DFAC-EA19-0D798DAB0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55180"/>
          </a:xfrm>
        </p:spPr>
        <p:txBody>
          <a:bodyPr>
            <a:normAutofit/>
          </a:bodyPr>
          <a:lstStyle/>
          <a:p>
            <a:r>
              <a:rPr lang="en-US" sz="3600" dirty="0"/>
              <a:t>Upcoming Meetings and Programs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8A7CB-B92E-AA14-7920-DA9D27E50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481807" cy="4117745"/>
          </a:xfrm>
        </p:spPr>
        <p:txBody>
          <a:bodyPr>
            <a:normAutofit fontScale="25000" lnSpcReduction="20000"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February 12, 2024, 7-8pm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1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What should be Top of Mind for the Jewish Community in the 2024 Election Season?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Featuring Dr. Benjamin Dworkin, Founding Director of the Rowan Institute for Public Policy, and Citizenship (RIPPAC) at Rowan University. Co-sponsored by the Jewish Federations of Princeton Mercer Bucks and West-Central New Jersey. This is a Zoom webinar.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March 4, 2024, 7-8pm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1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Jewish Life on College Campuses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Panel featuring student representatives, Rabbi Gil </a:t>
            </a:r>
            <a:r>
              <a:rPr lang="en-US" sz="55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Steinlauf</a:t>
            </a: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, Center for Jewish Life at Princeton University, and Rabbi Esther Reed, Hillel at Rutgers University. Co-sponsored by the Jewish Federation of Princeton Mercer </a:t>
            </a:r>
            <a:r>
              <a:rPr lang="en-US" sz="55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Bucks.</a:t>
            </a: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This is a Zoom webinar.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March 12, 2024, 7-8pm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1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Life &amp; Legacy Workshop: Shining a Spotlight on Life &amp; Legacy Community Leaders</a:t>
            </a: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. Featuring Susan </a:t>
            </a:r>
            <a:r>
              <a:rPr lang="en-US" sz="55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Kostin</a:t>
            </a: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from Stamford, CT, Mindy Holland from Northeast NY, and Linda Moskowitz from Phoenix, AZ. Moderated by Walter </a:t>
            </a:r>
            <a:r>
              <a:rPr lang="en-US" sz="55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Yosafat</a:t>
            </a: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, JCFGM Trustee. This is a Zoom webinar.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5500" b="1" dirty="0">
              <a:solidFill>
                <a:srgbClr val="212121"/>
              </a:solidFill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April 3, 2024, 7-8pm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i="1" dirty="0">
                <a:solidFill>
                  <a:srgbClr val="212121"/>
                </a:solidFill>
                <a:latin typeface="Aptos" panose="020B0004020202020204" pitchFamily="34" charset="0"/>
              </a:rPr>
              <a:t>Institutional Roundtable with Linda Meisel and Harvey </a:t>
            </a:r>
            <a:r>
              <a:rPr lang="en-US" sz="5500" i="1" dirty="0" err="1">
                <a:solidFill>
                  <a:srgbClr val="212121"/>
                </a:solidFill>
                <a:latin typeface="Aptos" panose="020B0004020202020204" pitchFamily="34" charset="0"/>
              </a:rPr>
              <a:t>Fram</a:t>
            </a:r>
            <a:endParaRPr lang="en-US" sz="5500" i="1" dirty="0">
              <a:solidFill>
                <a:srgbClr val="212121"/>
              </a:solidFill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This is a Zoom meeting.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5500" b="1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dirty="0">
                <a:solidFill>
                  <a:srgbClr val="212121"/>
                </a:solidFill>
                <a:latin typeface="Aptos" panose="020B0004020202020204" pitchFamily="34" charset="0"/>
              </a:rPr>
              <a:t>April 16, 2024, 7-8pm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1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Annual Investment Summit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This is a Zoom meeting.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May 23, 2024, 5-7pm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1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Jewish Community Foundation of Greater Mercer 60</a:t>
            </a:r>
            <a:r>
              <a:rPr lang="en-US" sz="5500" b="0" i="1" u="none" strike="noStrike" baseline="300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th</a:t>
            </a:r>
            <a:r>
              <a:rPr lang="en-US" sz="5500" b="0" i="1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 Anniversary and Life &amp; Legacy Celebration</a:t>
            </a:r>
            <a:endParaRPr lang="en-US" sz="55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In-Person Cocktail Reception, Location TBA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55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D63C3-1A1E-1AEB-04A0-07EE09CC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59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8F61-85A8-DAC3-55F5-00186EA3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95A7B-B66E-CE32-E40E-BD3FA92C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Investment committee meeting: March 11, 2024 at 7:30 PM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Board meeting: March 25, 2024 at 7:30 PM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Executive Committee: April 15, 2024 at 7:30 PM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Board Meeting: May 20, 2024 at 7:30 PM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Annual Meeting: June 10, 2024 at 7:30 PM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Investment committee meeting: June 17, 2024 at 7:30 PM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9E95A-17D2-3505-63B3-A321FC6B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14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977F1-0B6C-6E63-66CF-023F60265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and Welfare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6F8D3-4000-9EEB-7EFD-DADCB3B3A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Scott and Jeri Schaefer are expecting a grandchild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Joanne Snow reported her son has a job with a Hedge fund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Jill Schwartz Chevlin and Brian Chevlin became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/>
              <a:t>time grandparents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BB9EC-13F0-8230-C016-3597B93D2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4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CEFE6-DF36-DDAF-DE4B-80ACB46E9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E444F-6F7C-2ED0-BD8F-F4C967EA4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Call to order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President’s Report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Treasurer’s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Executive Director’s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Investment committee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Consolidation Committee Report and Recommendation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Board discussion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Upcoming Programs and Activities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Good and Welfare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Adjournment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CD790-06D3-58C8-AE1F-E662686C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1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ECEE-CCB2-E8E0-B752-E4D5F895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Fund Activity and Asset Update</a:t>
            </a:r>
            <a:br>
              <a:rPr lang="en-US" dirty="0"/>
            </a:br>
            <a:r>
              <a:rPr lang="en-US" sz="2400" dirty="0"/>
              <a:t>FY24 To Date (July 1, 2023 – January 5, 2024)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4E1FF-3C1B-9F1E-145A-74C5CF503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Number of Funds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600" dirty="0"/>
              <a:t>     Foundation Funds 5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600" dirty="0"/>
              <a:t>     Custodial Funds 33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600" dirty="0"/>
              <a:t>     Permanently Restricted 22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600" dirty="0"/>
              <a:t>     Temporarily Restricted 11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600" dirty="0"/>
              <a:t>     Donor Advised Funds 82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600" b="1" dirty="0"/>
              <a:t>                        Total: 153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Closed Funds 0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Contributions: 85 transactions $2,308,981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Grants: 445 transactions $1,177,045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Assets: 16,600.714 (as of 1.15.24)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The above does not include: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JCFGM has not received $272,000 from the estate of Rick Glazer </a:t>
            </a:r>
            <a:r>
              <a:rPr lang="en-US" sz="1600" dirty="0" err="1"/>
              <a:t>z’l</a:t>
            </a:r>
            <a:r>
              <a:rPr lang="en-US" sz="1600" dirty="0"/>
              <a:t> 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Ewing property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Interest in a commercial building (inside a DAF)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Three year overview FY21, FY22, FY 223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42 Funds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Initial contributions: $3,787,987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CF77A-E9CF-00C8-E609-89D8E8E1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85D1D-F801-0205-6A19-948B67258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Treasurer’s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362BE-2278-EE06-8E7F-2B8FCEC1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4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66A02-8B94-586F-5DF0-D61856BE6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Director’s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2564D-41AA-128F-22D8-2B5F185C2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1" dirty="0"/>
              <a:t>Update on </a:t>
            </a:r>
            <a:r>
              <a:rPr lang="en-US" sz="1800" b="1" dirty="0" err="1"/>
              <a:t>FidTech</a:t>
            </a:r>
            <a:endParaRPr lang="en-US" sz="1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The JCFGM team has met weekly with the </a:t>
            </a:r>
            <a:r>
              <a:rPr lang="en-US" sz="1800" dirty="0" err="1"/>
              <a:t>FidTech</a:t>
            </a:r>
            <a:r>
              <a:rPr lang="en-US" sz="1800" dirty="0"/>
              <a:t> team since January of last year. Starting now, the teams will be meeting twice a month.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The </a:t>
            </a:r>
            <a:r>
              <a:rPr lang="en-US" sz="1800" dirty="0" err="1"/>
              <a:t>FidTech</a:t>
            </a:r>
            <a:r>
              <a:rPr lang="en-US" sz="1800" dirty="0"/>
              <a:t> team is responsive to JCFGM staff generated issues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There is substantial improvement in the accuracy and timeliness of reporting by </a:t>
            </a:r>
            <a:r>
              <a:rPr lang="en-US" sz="1800" dirty="0" err="1"/>
              <a:t>FidTech</a:t>
            </a:r>
            <a:r>
              <a:rPr lang="en-US" sz="1800" dirty="0"/>
              <a:t> than the prior provider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/>
              <a:t>Update on Social Media </a:t>
            </a:r>
            <a:r>
              <a:rPr lang="en-US" sz="1800" b="1" dirty="0" err="1"/>
              <a:t>engagment</a:t>
            </a:r>
            <a:endParaRPr lang="en-US" sz="1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 JCFGM has been conducting quarterly reviews of social media activity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is greater engagement on Facebook than Instagram which speaks to the demographic of our followers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is greater engagement when posts include local familiar individuals than text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88301-84C8-9F97-D27D-78A157B54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5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3FD14-C4D6-9423-2EED-ADDC80F40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Investment committee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8D90-C8AD-B6D1-2827-0DE0A959E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For the calendar year( to the end of December) the portfolio returned 17.07% compared to 16.83%for the benchmark (as calculated by Vanguard) For the year, both the Equity and Fund Income components of the portfolio were ahead of their respective benchmarks.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For the 3 years and 6 months JCFGM has used Vanguard as the manager, returns of 6.63%net of all Vanguard and mutual fund fees are ahead of the benchmark. (6.54% annualized)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During December, the Investment committee voted to change the asset allocation from 70/30 to 65/35 after the extremely strong runup in stocks for the year.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 are looking into offering Conservative and Aggressive Portfolio allocation options in addition to our current Moderate Portfolio allocation option, but that matter remains unresolved.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F9932-1734-FCD4-C881-C36C8D8C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4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E0736-5BE9-155D-E2D1-49AACF8C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64BD0-93C5-3A0B-9E8A-307B27363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Confidentiality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D71D3-463C-3F88-5975-A32E864D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72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8018-89E1-932F-87B5-308F7210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Affiliation  Committee report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DC1BE-FD92-3A00-14F0-FAC7D7286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Jewish Community Foundation of Greater Mercer Committee: Chip Loeb, Joyce Kalstein, Susan Falcon, Jeff Miller– Linda Meisel/Staff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Process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Committee meeting to prepare for meetings with the two Federations November 2023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JCFGM exchanged information with each Federation.  This consisted of last 3 years of audit reports, current budget, and general materials related to the functioning of the organization.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Meeting with Jewish Federation of West Central Leadership December 14,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Meeting attendees: JCFGM committee and Robin Kramer Freedman, ED of West Central, Michael Friedlander, West Central board chair, Ellen Teller, prior board chair; and Debra Harrison, Board member at large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Meeting with Jewish Federation of Princeton Mercer Bucks December 18, 2023.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Meeting attendees: JCFGM committee and Brian Chevlin, PMB board chair, Jan Kushner, treasurer, Seth Josephson, VP administration,  Don Leibowitz, past president,  Howard Cohen, trustee at large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802AB-FAC2-1C62-731A-23D8F7CF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562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4E36C724E56041AD41E340EF8BC4A6" ma:contentTypeVersion="18" ma:contentTypeDescription="Create a new document." ma:contentTypeScope="" ma:versionID="82654a19e49e01dca81566fdbdd2f183">
  <xsd:schema xmlns:xsd="http://www.w3.org/2001/XMLSchema" xmlns:xs="http://www.w3.org/2001/XMLSchema" xmlns:p="http://schemas.microsoft.com/office/2006/metadata/properties" xmlns:ns2="8d9db891-9a93-4d8f-b316-53a9f4a8df72" xmlns:ns3="f93fbb25-3d89-4e16-a786-6d19e436c58f" targetNamespace="http://schemas.microsoft.com/office/2006/metadata/properties" ma:root="true" ma:fieldsID="255fdd4b961485271aab670a13d2f881" ns2:_="" ns3:_="">
    <xsd:import namespace="8d9db891-9a93-4d8f-b316-53a9f4a8df72"/>
    <xsd:import namespace="f93fbb25-3d89-4e16-a786-6d19e436c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db891-9a93-4d8f-b316-53a9f4a8d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c0c85a-fd33-4616-9e22-b9090b4821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3fbb25-3d89-4e16-a786-6d19e436c58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a4d8db-7a85-4fc9-b2c2-d70464f7a73e}" ma:internalName="TaxCatchAll" ma:showField="CatchAllData" ma:web="f93fbb25-3d89-4e16-a786-6d19e436c5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9db891-9a93-4d8f-b316-53a9f4a8df72">
      <Terms xmlns="http://schemas.microsoft.com/office/infopath/2007/PartnerControls"/>
    </lcf76f155ced4ddcb4097134ff3c332f>
    <TaxCatchAll xmlns="f93fbb25-3d89-4e16-a786-6d19e436c58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D052C3-ECA8-4202-AD10-40C421AE1999}"/>
</file>

<file path=customXml/itemProps2.xml><?xml version="1.0" encoding="utf-8"?>
<ds:datastoreItem xmlns:ds="http://schemas.openxmlformats.org/officeDocument/2006/customXml" ds:itemID="{0F26388C-8842-44F7-9A43-49894D86080D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935406e2-98cc-4001-999b-7c32208c7af5"/>
    <ds:schemaRef ds:uri="bcd16121-09d5-4edf-8f7f-b4005efdea12"/>
  </ds:schemaRefs>
</ds:datastoreItem>
</file>

<file path=customXml/itemProps3.xml><?xml version="1.0" encoding="utf-8"?>
<ds:datastoreItem xmlns:ds="http://schemas.openxmlformats.org/officeDocument/2006/customXml" ds:itemID="{11FF2D33-7A35-4675-9AA9-D5D2924049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1710</TotalTime>
  <Words>2074</Words>
  <Application>Microsoft Macintosh PowerPoint</Application>
  <PresentationFormat>Widescreen</PresentationFormat>
  <Paragraphs>212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Aptos</vt:lpstr>
      <vt:lpstr>Arial</vt:lpstr>
      <vt:lpstr>Calibri</vt:lpstr>
      <vt:lpstr>Calibri Light</vt:lpstr>
      <vt:lpstr>Wingdings</vt:lpstr>
      <vt:lpstr>Retrospect</vt:lpstr>
      <vt:lpstr> Jewish Community Foundation of Greater Mercer </vt:lpstr>
      <vt:lpstr>Mission statement</vt:lpstr>
      <vt:lpstr>Agenda</vt:lpstr>
      <vt:lpstr>Fund Activity and Asset Update FY24 To Date (July 1, 2023 – January 5, 2024)</vt:lpstr>
      <vt:lpstr>Treasurer’s report</vt:lpstr>
      <vt:lpstr>Executive Director’s Report</vt:lpstr>
      <vt:lpstr>Investment committee report</vt:lpstr>
      <vt:lpstr>Executive Session</vt:lpstr>
      <vt:lpstr>Affiliation  Committee report</vt:lpstr>
      <vt:lpstr>Affiliation Committee</vt:lpstr>
      <vt:lpstr>Affiliation committee</vt:lpstr>
      <vt:lpstr>PowerPoint Presentation</vt:lpstr>
      <vt:lpstr>PowerPoint Presentation</vt:lpstr>
      <vt:lpstr>Affiliation  committee: Pros and Cons</vt:lpstr>
      <vt:lpstr>Affiliation  Committee: Pros and Cons</vt:lpstr>
      <vt:lpstr>Affiliation  committee: Pros and Cons</vt:lpstr>
      <vt:lpstr>Affiliation Committee: Pros and Cons</vt:lpstr>
      <vt:lpstr> Affiliation  Committee</vt:lpstr>
      <vt:lpstr> Affiliation  Committee</vt:lpstr>
      <vt:lpstr> Affiliation  committee</vt:lpstr>
      <vt:lpstr>Upcoming Meetings and Programs </vt:lpstr>
      <vt:lpstr>Upcoming Meetings</vt:lpstr>
      <vt:lpstr>Good and Welfare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Jewish Community Foundation of Greater Mercer</dc:title>
  <dc:creator>Linda Meisel</dc:creator>
  <cp:lastModifiedBy>Eran Zacks</cp:lastModifiedBy>
  <cp:revision>23</cp:revision>
  <dcterms:created xsi:type="dcterms:W3CDTF">2024-01-10T13:05:17Z</dcterms:created>
  <dcterms:modified xsi:type="dcterms:W3CDTF">2024-01-29T17:34:17Z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0x010100D000706543507748B11F4B693BFAC575</vt:lpwstr>
  </property>
</Properties>
</file>