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2" r:id="rId5"/>
    <p:sldId id="263" r:id="rId6"/>
    <p:sldId id="264"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62E743-A6AD-4D88-B512-8F0A17ED143C}"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89172-A74A-4EC6-8408-2064E90481F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0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2E743-A6AD-4D88-B512-8F0A17ED143C}"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280076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2E743-A6AD-4D88-B512-8F0A17ED143C}"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415583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62E743-A6AD-4D88-B512-8F0A17ED143C}"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1364337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62E743-A6AD-4D88-B512-8F0A17ED143C}" type="datetimeFigureOut">
              <a:rPr lang="en-US" smtClean="0"/>
              <a:t>10/30/23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89172-A74A-4EC6-8408-2064E90481F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048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62E743-A6AD-4D88-B512-8F0A17ED143C}"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9746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62E743-A6AD-4D88-B512-8F0A17ED143C}" type="datetimeFigureOut">
              <a:rPr lang="en-US" smtClean="0"/>
              <a:t>10/30/23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352253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62E743-A6AD-4D88-B512-8F0A17ED143C}" type="datetimeFigureOut">
              <a:rPr lang="en-US" smtClean="0"/>
              <a:t>10/30/23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1890045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462E743-A6AD-4D88-B512-8F0A17ED143C}" type="datetimeFigureOut">
              <a:rPr lang="en-US" smtClean="0"/>
              <a:t>10/30/23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45113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62E743-A6AD-4D88-B512-8F0A17ED143C}" type="datetimeFigureOut">
              <a:rPr lang="en-US" smtClean="0"/>
              <a:t>10/30/23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E89172-A74A-4EC6-8408-2064E90481F1}" type="slidenum">
              <a:rPr lang="en-US" smtClean="0"/>
              <a:t>‹#›</a:t>
            </a:fld>
            <a:endParaRPr lang="en-US"/>
          </a:p>
        </p:txBody>
      </p:sp>
    </p:spTree>
    <p:extLst>
      <p:ext uri="{BB962C8B-B14F-4D97-AF65-F5344CB8AC3E}">
        <p14:creationId xmlns:p14="http://schemas.microsoft.com/office/powerpoint/2010/main" val="266610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62E743-A6AD-4D88-B512-8F0A17ED143C}" type="datetimeFigureOut">
              <a:rPr lang="en-US" smtClean="0"/>
              <a:t>10/30/23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89172-A74A-4EC6-8408-2064E90481F1}" type="slidenum">
              <a:rPr lang="en-US" smtClean="0"/>
              <a:t>‹#›</a:t>
            </a:fld>
            <a:endParaRPr lang="en-US"/>
          </a:p>
        </p:txBody>
      </p:sp>
    </p:spTree>
    <p:extLst>
      <p:ext uri="{BB962C8B-B14F-4D97-AF65-F5344CB8AC3E}">
        <p14:creationId xmlns:p14="http://schemas.microsoft.com/office/powerpoint/2010/main" val="150237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462E743-A6AD-4D88-B512-8F0A17ED143C}" type="datetimeFigureOut">
              <a:rPr lang="en-US" smtClean="0"/>
              <a:t>10/30/23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E89172-A74A-4EC6-8408-2064E90481F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92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55D4-CAE6-DE67-CD57-012D3DD12BB9}"/>
              </a:ext>
            </a:extLst>
          </p:cNvPr>
          <p:cNvSpPr>
            <a:spLocks noGrp="1"/>
          </p:cNvSpPr>
          <p:nvPr>
            <p:ph type="ctrTitle"/>
          </p:nvPr>
        </p:nvSpPr>
        <p:spPr>
          <a:xfrm>
            <a:off x="1524000" y="2736441"/>
            <a:ext cx="9144000" cy="1551432"/>
          </a:xfrm>
        </p:spPr>
        <p:txBody>
          <a:bodyPr>
            <a:normAutofit/>
          </a:bodyPr>
          <a:lstStyle/>
          <a:p>
            <a:pPr algn="ctr"/>
            <a:r>
              <a:rPr lang="en-US" sz="5400" dirty="0"/>
              <a:t>Jewish Community Foundation of Greater Mercer</a:t>
            </a:r>
          </a:p>
        </p:txBody>
      </p:sp>
      <p:sp>
        <p:nvSpPr>
          <p:cNvPr id="3" name="Subtitle 2">
            <a:extLst>
              <a:ext uri="{FF2B5EF4-FFF2-40B4-BE49-F238E27FC236}">
                <a16:creationId xmlns:a16="http://schemas.microsoft.com/office/drawing/2014/main" id="{44664AB3-ABB4-63C6-1F81-4B36C7859259}"/>
              </a:ext>
            </a:extLst>
          </p:cNvPr>
          <p:cNvSpPr>
            <a:spLocks noGrp="1"/>
          </p:cNvSpPr>
          <p:nvPr>
            <p:ph type="subTitle" idx="1"/>
          </p:nvPr>
        </p:nvSpPr>
        <p:spPr>
          <a:xfrm>
            <a:off x="1524000" y="4720425"/>
            <a:ext cx="9144000" cy="1352384"/>
          </a:xfrm>
        </p:spPr>
        <p:txBody>
          <a:bodyPr>
            <a:noAutofit/>
          </a:bodyPr>
          <a:lstStyle/>
          <a:p>
            <a:r>
              <a:rPr lang="en-US" sz="4000" dirty="0"/>
              <a:t>Executive Committee meeting</a:t>
            </a:r>
          </a:p>
          <a:p>
            <a:r>
              <a:rPr lang="en-US" sz="4000" dirty="0"/>
              <a:t>October 30, 2023</a:t>
            </a:r>
          </a:p>
        </p:txBody>
      </p:sp>
      <p:pic>
        <p:nvPicPr>
          <p:cNvPr id="5" name="Picture 4" descr="A close-up of a logo&#10;&#10;Description automatically generated with medium confidence">
            <a:extLst>
              <a:ext uri="{FF2B5EF4-FFF2-40B4-BE49-F238E27FC236}">
                <a16:creationId xmlns:a16="http://schemas.microsoft.com/office/drawing/2014/main" id="{55E0D0EE-9F8D-CB3F-6676-9977F862E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3936" y="883050"/>
            <a:ext cx="3664127" cy="977100"/>
          </a:xfrm>
          <a:prstGeom prst="rect">
            <a:avLst/>
          </a:prstGeom>
        </p:spPr>
      </p:pic>
    </p:spTree>
    <p:extLst>
      <p:ext uri="{BB962C8B-B14F-4D97-AF65-F5344CB8AC3E}">
        <p14:creationId xmlns:p14="http://schemas.microsoft.com/office/powerpoint/2010/main" val="156629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DD8CB-96C9-FE6D-672D-854CE59E6076}"/>
              </a:ext>
            </a:extLst>
          </p:cNvPr>
          <p:cNvSpPr>
            <a:spLocks noGrp="1"/>
          </p:cNvSpPr>
          <p:nvPr>
            <p:ph type="title"/>
          </p:nvPr>
        </p:nvSpPr>
        <p:spPr/>
        <p:txBody>
          <a:bodyPr/>
          <a:lstStyle/>
          <a:p>
            <a:r>
              <a:rPr lang="en-US" dirty="0"/>
              <a:t>Upcoming JCFGM meetings </a:t>
            </a:r>
          </a:p>
        </p:txBody>
      </p:sp>
      <p:sp>
        <p:nvSpPr>
          <p:cNvPr id="3" name="Content Placeholder 2">
            <a:extLst>
              <a:ext uri="{FF2B5EF4-FFF2-40B4-BE49-F238E27FC236}">
                <a16:creationId xmlns:a16="http://schemas.microsoft.com/office/drawing/2014/main" id="{5B019AD3-5942-8B89-4B2F-643962A8F76D}"/>
              </a:ext>
            </a:extLst>
          </p:cNvPr>
          <p:cNvSpPr>
            <a:spLocks noGrp="1"/>
          </p:cNvSpPr>
          <p:nvPr>
            <p:ph idx="1"/>
          </p:nvPr>
        </p:nvSpPr>
        <p:spPr/>
        <p:txBody>
          <a:bodyPr/>
          <a:lstStyle/>
          <a:p>
            <a:endParaRPr lang="en-US" dirty="0"/>
          </a:p>
          <a:p>
            <a:pPr>
              <a:buFont typeface="Wingdings" panose="05000000000000000000" pitchFamily="2" charset="2"/>
              <a:buChar char="Ø"/>
            </a:pPr>
            <a:r>
              <a:rPr lang="en-US" dirty="0"/>
              <a:t> November 27, 2023 JCFGM Board meeting </a:t>
            </a:r>
          </a:p>
          <a:p>
            <a:pPr>
              <a:buFont typeface="Wingdings" panose="05000000000000000000" pitchFamily="2" charset="2"/>
              <a:buChar char="Ø"/>
            </a:pPr>
            <a:r>
              <a:rPr lang="en-US" dirty="0"/>
              <a:t> December 18, 2023 JCFGM Executive Committee meeting </a:t>
            </a:r>
          </a:p>
        </p:txBody>
      </p:sp>
      <p:pic>
        <p:nvPicPr>
          <p:cNvPr id="4" name="Picture 3" descr="A close-up of a logo&#10;&#10;Description automatically generated with medium confidence">
            <a:extLst>
              <a:ext uri="{FF2B5EF4-FFF2-40B4-BE49-F238E27FC236}">
                <a16:creationId xmlns:a16="http://schemas.microsoft.com/office/drawing/2014/main" id="{0F25FF5D-A188-34AB-3C03-47B4732BF0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7319" y="491713"/>
            <a:ext cx="2595995" cy="692265"/>
          </a:xfrm>
          <a:prstGeom prst="rect">
            <a:avLst/>
          </a:prstGeom>
        </p:spPr>
      </p:pic>
    </p:spTree>
    <p:extLst>
      <p:ext uri="{BB962C8B-B14F-4D97-AF65-F5344CB8AC3E}">
        <p14:creationId xmlns:p14="http://schemas.microsoft.com/office/powerpoint/2010/main" val="413812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3052A-A787-A3B1-E90C-023C6F27F5EE}"/>
              </a:ext>
            </a:extLst>
          </p:cNvPr>
          <p:cNvSpPr>
            <a:spLocks noGrp="1"/>
          </p:cNvSpPr>
          <p:nvPr>
            <p:ph type="title"/>
          </p:nvPr>
        </p:nvSpPr>
        <p:spPr/>
        <p:txBody>
          <a:bodyPr/>
          <a:lstStyle/>
          <a:p>
            <a:r>
              <a:rPr lang="en-US" dirty="0">
                <a:solidFill>
                  <a:schemeClr val="tx1"/>
                </a:solidFill>
              </a:rPr>
              <a:t>Mission Statement</a:t>
            </a:r>
          </a:p>
        </p:txBody>
      </p:sp>
      <p:sp>
        <p:nvSpPr>
          <p:cNvPr id="3" name="Content Placeholder 2">
            <a:extLst>
              <a:ext uri="{FF2B5EF4-FFF2-40B4-BE49-F238E27FC236}">
                <a16:creationId xmlns:a16="http://schemas.microsoft.com/office/drawing/2014/main" id="{CF22E8D6-F70E-F54E-A91A-7A57A144313B}"/>
              </a:ext>
            </a:extLst>
          </p:cNvPr>
          <p:cNvSpPr>
            <a:spLocks noGrp="1"/>
          </p:cNvSpPr>
          <p:nvPr>
            <p:ph idx="1"/>
          </p:nvPr>
        </p:nvSpPr>
        <p:spPr/>
        <p:txBody>
          <a:bodyPr/>
          <a:lstStyle/>
          <a:p>
            <a:endParaRPr lang="en-US" dirty="0"/>
          </a:p>
          <a:p>
            <a:pPr marL="0" indent="0">
              <a:buNone/>
            </a:pPr>
            <a:r>
              <a:rPr lang="en-US" dirty="0">
                <a:solidFill>
                  <a:schemeClr val="tx1"/>
                </a:solidFill>
              </a:rPr>
              <a:t>The Foundation is organized to promote philanthropy and to further the charitable needs of the Jewish community, other charitable institutions and community organizations </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CFFD37C1-E166-9D22-7C2F-CA61124DA7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082" y="296641"/>
            <a:ext cx="3173848" cy="846359"/>
          </a:xfrm>
          <a:prstGeom prst="rect">
            <a:avLst/>
          </a:prstGeom>
        </p:spPr>
      </p:pic>
    </p:spTree>
    <p:extLst>
      <p:ext uri="{BB962C8B-B14F-4D97-AF65-F5344CB8AC3E}">
        <p14:creationId xmlns:p14="http://schemas.microsoft.com/office/powerpoint/2010/main" val="242992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DAAF3-A4DB-55B0-9248-21C6553D32C8}"/>
              </a:ext>
            </a:extLst>
          </p:cNvPr>
          <p:cNvSpPr>
            <a:spLocks noGrp="1"/>
          </p:cNvSpPr>
          <p:nvPr>
            <p:ph type="title"/>
          </p:nvPr>
        </p:nvSpPr>
        <p:spPr/>
        <p:txBody>
          <a:bodyPr/>
          <a:lstStyle/>
          <a:p>
            <a:r>
              <a:rPr lang="en-US" dirty="0"/>
              <a:t>Funds and Assets</a:t>
            </a:r>
          </a:p>
        </p:txBody>
      </p:sp>
      <p:sp>
        <p:nvSpPr>
          <p:cNvPr id="3" name="Content Placeholder 2">
            <a:extLst>
              <a:ext uri="{FF2B5EF4-FFF2-40B4-BE49-F238E27FC236}">
                <a16:creationId xmlns:a16="http://schemas.microsoft.com/office/drawing/2014/main" id="{3663BD8B-EC60-810D-086B-312A21B7E579}"/>
              </a:ext>
            </a:extLst>
          </p:cNvPr>
          <p:cNvSpPr>
            <a:spLocks noGrp="1"/>
          </p:cNvSpPr>
          <p:nvPr>
            <p:ph idx="1"/>
          </p:nvPr>
        </p:nvSpPr>
        <p:spPr/>
        <p:txBody>
          <a:bodyPr>
            <a:normAutofit fontScale="85000" lnSpcReduction="20000"/>
          </a:bodyPr>
          <a:lstStyle/>
          <a:p>
            <a:r>
              <a:rPr lang="en-US" dirty="0"/>
              <a:t>Funds and Assets through October 27, 2023</a:t>
            </a:r>
          </a:p>
          <a:p>
            <a:pPr marL="201168" lvl="1" indent="0">
              <a:buNone/>
            </a:pPr>
            <a:endParaRPr lang="en-US" sz="1600" b="1" dirty="0"/>
          </a:p>
          <a:p>
            <a:pPr marL="201168" lvl="1" indent="0">
              <a:buNone/>
            </a:pPr>
            <a:r>
              <a:rPr lang="en-US" sz="1600" b="1" dirty="0"/>
              <a:t>Number of Funds</a:t>
            </a:r>
          </a:p>
          <a:p>
            <a:pPr>
              <a:buFont typeface="Wingdings" pitchFamily="2" charset="2"/>
              <a:buChar char="Ø"/>
            </a:pPr>
            <a:r>
              <a:rPr lang="en-US" sz="1800" dirty="0"/>
              <a:t>  Permanently Restricted 22</a:t>
            </a:r>
          </a:p>
          <a:p>
            <a:pPr>
              <a:buFont typeface="Wingdings" pitchFamily="2" charset="2"/>
              <a:buChar char="Ø"/>
            </a:pPr>
            <a:r>
              <a:rPr lang="en-US" sz="1800" dirty="0"/>
              <a:t>  Temporarily Restricted 11</a:t>
            </a:r>
          </a:p>
          <a:p>
            <a:pPr>
              <a:buFont typeface="Wingdings" pitchFamily="2" charset="2"/>
              <a:buChar char="Ø"/>
            </a:pPr>
            <a:r>
              <a:rPr lang="en-US" sz="1600" dirty="0"/>
              <a:t>   Custodial Funds 32</a:t>
            </a:r>
          </a:p>
          <a:p>
            <a:pPr>
              <a:buFont typeface="Wingdings" pitchFamily="2" charset="2"/>
              <a:buChar char="Ø"/>
            </a:pPr>
            <a:r>
              <a:rPr lang="en-US" sz="1800" dirty="0"/>
              <a:t>  Donor Advised Funds 82 (including 3 Mitzvah funds)</a:t>
            </a:r>
          </a:p>
          <a:p>
            <a:pPr>
              <a:buFont typeface="Wingdings" pitchFamily="2" charset="2"/>
              <a:buChar char="Ø"/>
            </a:pPr>
            <a:r>
              <a:rPr lang="en-US" sz="1800" dirty="0"/>
              <a:t>  Foundation Funds 5</a:t>
            </a:r>
          </a:p>
          <a:p>
            <a:pPr marL="0" indent="0">
              <a:buNone/>
            </a:pPr>
            <a:r>
              <a:rPr lang="en-US" sz="1800" b="1" dirty="0"/>
              <a:t>     Total 152</a:t>
            </a:r>
          </a:p>
          <a:p>
            <a:pPr marL="0" indent="0">
              <a:buNone/>
            </a:pPr>
            <a:endParaRPr lang="en-US" sz="1800" dirty="0"/>
          </a:p>
          <a:p>
            <a:pPr marL="0" indent="0">
              <a:buNone/>
            </a:pPr>
            <a:r>
              <a:rPr lang="en-US" sz="1800" dirty="0"/>
              <a:t>Closed Funds:  no funds have closed this fiscal year </a:t>
            </a:r>
          </a:p>
          <a:p>
            <a:pPr marL="0" indent="0">
              <a:buNone/>
            </a:pPr>
            <a:br>
              <a:rPr lang="en-US" sz="1800" dirty="0"/>
            </a:br>
            <a:r>
              <a:rPr lang="en-US" dirty="0"/>
              <a:t> </a:t>
            </a:r>
          </a:p>
        </p:txBody>
      </p:sp>
      <p:pic>
        <p:nvPicPr>
          <p:cNvPr id="4" name="Picture 3" descr="A close-up of a logo&#10;&#10;Description automatically generated with medium confidence">
            <a:extLst>
              <a:ext uri="{FF2B5EF4-FFF2-40B4-BE49-F238E27FC236}">
                <a16:creationId xmlns:a16="http://schemas.microsoft.com/office/drawing/2014/main" id="{531CAFA8-9500-350C-EEE7-521E831DA4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0539" y="296641"/>
            <a:ext cx="3248391" cy="866237"/>
          </a:xfrm>
          <a:prstGeom prst="rect">
            <a:avLst/>
          </a:prstGeom>
        </p:spPr>
      </p:pic>
    </p:spTree>
    <p:extLst>
      <p:ext uri="{BB962C8B-B14F-4D97-AF65-F5344CB8AC3E}">
        <p14:creationId xmlns:p14="http://schemas.microsoft.com/office/powerpoint/2010/main" val="3510638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849FD-80C6-B51D-7090-2FCB7DE0D446}"/>
              </a:ext>
            </a:extLst>
          </p:cNvPr>
          <p:cNvSpPr>
            <a:spLocks noGrp="1"/>
          </p:cNvSpPr>
          <p:nvPr>
            <p:ph type="title"/>
          </p:nvPr>
        </p:nvSpPr>
        <p:spPr/>
        <p:txBody>
          <a:bodyPr/>
          <a:lstStyle/>
          <a:p>
            <a:r>
              <a:rPr lang="en-US" dirty="0"/>
              <a:t>Funds and Assets</a:t>
            </a:r>
          </a:p>
        </p:txBody>
      </p:sp>
      <p:sp>
        <p:nvSpPr>
          <p:cNvPr id="3" name="Content Placeholder 2">
            <a:extLst>
              <a:ext uri="{FF2B5EF4-FFF2-40B4-BE49-F238E27FC236}">
                <a16:creationId xmlns:a16="http://schemas.microsoft.com/office/drawing/2014/main" id="{E1E2B97A-E6C3-D240-265B-E120412303E8}"/>
              </a:ext>
            </a:extLst>
          </p:cNvPr>
          <p:cNvSpPr>
            <a:spLocks noGrp="1"/>
          </p:cNvSpPr>
          <p:nvPr>
            <p:ph idx="1"/>
          </p:nvPr>
        </p:nvSpPr>
        <p:spPr/>
        <p:txBody>
          <a:bodyPr>
            <a:normAutofit fontScale="92500" lnSpcReduction="10000"/>
          </a:bodyPr>
          <a:lstStyle/>
          <a:p>
            <a:endParaRPr lang="en-US" dirty="0"/>
          </a:p>
          <a:p>
            <a:pPr>
              <a:buFont typeface="Wingdings" panose="05000000000000000000" pitchFamily="2" charset="2"/>
              <a:buChar char="Ø"/>
            </a:pPr>
            <a:r>
              <a:rPr lang="en-US" dirty="0"/>
              <a:t> New Funds   4 New Funds are pending including: </a:t>
            </a:r>
          </a:p>
          <a:p>
            <a:pPr marL="0" indent="0">
              <a:buNone/>
            </a:pPr>
            <a:r>
              <a:rPr lang="en-US" dirty="0"/>
              <a:t>                            3 Funds from Richard Glazer </a:t>
            </a:r>
            <a:r>
              <a:rPr lang="en-US" dirty="0" err="1"/>
              <a:t>z’l</a:t>
            </a:r>
            <a:r>
              <a:rPr lang="en-US" dirty="0"/>
              <a:t> </a:t>
            </a:r>
          </a:p>
          <a:p>
            <a:pPr marL="0" indent="0">
              <a:buNone/>
            </a:pPr>
            <a:r>
              <a:rPr lang="en-US" dirty="0"/>
              <a:t>                            1 NA’AMAT USA </a:t>
            </a:r>
          </a:p>
          <a:p>
            <a:pPr marL="0" indent="0">
              <a:buNone/>
            </a:pPr>
            <a:r>
              <a:rPr lang="en-US" dirty="0"/>
              <a:t>           Total assets for new </a:t>
            </a:r>
            <a:r>
              <a:rPr lang="en-US"/>
              <a:t>funds $</a:t>
            </a:r>
            <a:r>
              <a:rPr lang="en-US" dirty="0"/>
              <a:t>800,000</a:t>
            </a:r>
          </a:p>
          <a:p>
            <a:pPr>
              <a:buFont typeface="Wingdings" pitchFamily="2" charset="2"/>
              <a:buChar char="Ø"/>
            </a:pPr>
            <a:r>
              <a:rPr lang="en-US" dirty="0"/>
              <a:t> Contributions: 49 transactions totaling $787,224</a:t>
            </a:r>
          </a:p>
          <a:p>
            <a:pPr>
              <a:buFont typeface="Wingdings" pitchFamily="2" charset="2"/>
              <a:buChar char="Ø"/>
            </a:pPr>
            <a:r>
              <a:rPr lang="en-US" dirty="0"/>
              <a:t> Grants: 237 transactions totaling $648,978</a:t>
            </a:r>
          </a:p>
          <a:p>
            <a:pPr>
              <a:buFont typeface="Wingdings" pitchFamily="2" charset="2"/>
              <a:buChar char="Ø"/>
            </a:pPr>
            <a:r>
              <a:rPr lang="en-US" dirty="0"/>
              <a:t> Assets as of 10.30.23  </a:t>
            </a:r>
            <a:r>
              <a:rPr lang="en-US" dirty="0">
                <a:solidFill>
                  <a:srgbClr val="FF0000"/>
                </a:solidFill>
              </a:rPr>
              <a:t>LINDA TO ADD</a:t>
            </a:r>
            <a:endParaRPr lang="en-US" dirty="0"/>
          </a:p>
          <a:p>
            <a:pPr marL="0" indent="0">
              <a:buNone/>
            </a:pPr>
            <a:r>
              <a:rPr lang="en-US" dirty="0"/>
              <a:t>                                        </a:t>
            </a:r>
          </a:p>
          <a:p>
            <a:pPr marL="0" indent="0">
              <a:buNone/>
            </a:pPr>
            <a:r>
              <a:rPr lang="en-US" dirty="0"/>
              <a:t>                                     </a:t>
            </a:r>
          </a:p>
        </p:txBody>
      </p:sp>
      <p:pic>
        <p:nvPicPr>
          <p:cNvPr id="4" name="Picture 3" descr="A close-up of a logo&#10;&#10;Description automatically generated with medium confidence">
            <a:extLst>
              <a:ext uri="{FF2B5EF4-FFF2-40B4-BE49-F238E27FC236}">
                <a16:creationId xmlns:a16="http://schemas.microsoft.com/office/drawing/2014/main" id="{6F791046-E535-9D3D-33BE-699DCF1C3E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3268" y="296641"/>
            <a:ext cx="3285662" cy="876176"/>
          </a:xfrm>
          <a:prstGeom prst="rect">
            <a:avLst/>
          </a:prstGeom>
        </p:spPr>
      </p:pic>
    </p:spTree>
    <p:extLst>
      <p:ext uri="{BB962C8B-B14F-4D97-AF65-F5344CB8AC3E}">
        <p14:creationId xmlns:p14="http://schemas.microsoft.com/office/powerpoint/2010/main" val="1764936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F468-2ECF-FFDF-4872-CA7EE9884B14}"/>
              </a:ext>
            </a:extLst>
          </p:cNvPr>
          <p:cNvSpPr>
            <a:spLocks noGrp="1"/>
          </p:cNvSpPr>
          <p:nvPr>
            <p:ph type="title"/>
          </p:nvPr>
        </p:nvSpPr>
        <p:spPr/>
        <p:txBody>
          <a:bodyPr/>
          <a:lstStyle/>
          <a:p>
            <a:r>
              <a:rPr lang="en-US" dirty="0"/>
              <a:t>President’s Report</a:t>
            </a:r>
          </a:p>
        </p:txBody>
      </p:sp>
      <p:sp>
        <p:nvSpPr>
          <p:cNvPr id="3" name="Content Placeholder 2">
            <a:extLst>
              <a:ext uri="{FF2B5EF4-FFF2-40B4-BE49-F238E27FC236}">
                <a16:creationId xmlns:a16="http://schemas.microsoft.com/office/drawing/2014/main" id="{3C2602C2-FE72-882E-C10E-C88B70690F77}"/>
              </a:ext>
            </a:extLst>
          </p:cNvPr>
          <p:cNvSpPr>
            <a:spLocks noGrp="1"/>
          </p:cNvSpPr>
          <p:nvPr>
            <p:ph idx="1"/>
          </p:nvPr>
        </p:nvSpPr>
        <p:spPr/>
        <p:txBody>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Discussions with Jewish Federation PMB and West Central</a:t>
            </a:r>
          </a:p>
          <a:p>
            <a:pPr marL="0" indent="0">
              <a:buNone/>
            </a:pPr>
            <a:endParaRPr lang="en-US" dirty="0"/>
          </a:p>
          <a:p>
            <a:pPr>
              <a:buFont typeface="Wingdings" panose="05000000000000000000" pitchFamily="2" charset="2"/>
              <a:buChar char="Ø"/>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6AC8788D-6828-89BC-1521-9DE32DDBA5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8713" y="296641"/>
            <a:ext cx="2950217" cy="786724"/>
          </a:xfrm>
          <a:prstGeom prst="rect">
            <a:avLst/>
          </a:prstGeom>
        </p:spPr>
      </p:pic>
    </p:spTree>
    <p:extLst>
      <p:ext uri="{BB962C8B-B14F-4D97-AF65-F5344CB8AC3E}">
        <p14:creationId xmlns:p14="http://schemas.microsoft.com/office/powerpoint/2010/main" val="79851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73848-FE5F-3433-2DA9-43816CBA2B22}"/>
              </a:ext>
            </a:extLst>
          </p:cNvPr>
          <p:cNvSpPr>
            <a:spLocks noGrp="1"/>
          </p:cNvSpPr>
          <p:nvPr>
            <p:ph type="title"/>
          </p:nvPr>
        </p:nvSpPr>
        <p:spPr/>
        <p:txBody>
          <a:bodyPr/>
          <a:lstStyle/>
          <a:p>
            <a:r>
              <a:rPr lang="en-US" dirty="0"/>
              <a:t>Treasurer’s report</a:t>
            </a:r>
          </a:p>
        </p:txBody>
      </p:sp>
      <p:sp>
        <p:nvSpPr>
          <p:cNvPr id="3" name="Content Placeholder 2">
            <a:extLst>
              <a:ext uri="{FF2B5EF4-FFF2-40B4-BE49-F238E27FC236}">
                <a16:creationId xmlns:a16="http://schemas.microsoft.com/office/drawing/2014/main" id="{4C795B95-4FD9-C7BF-9CF1-368D585D9DF3}"/>
              </a:ext>
            </a:extLst>
          </p:cNvPr>
          <p:cNvSpPr>
            <a:spLocks noGrp="1"/>
          </p:cNvSpPr>
          <p:nvPr>
            <p:ph idx="1"/>
          </p:nvPr>
        </p:nvSpPr>
        <p:spPr/>
        <p:txBody>
          <a:bodyPr/>
          <a:lstStyle/>
          <a:p>
            <a:endParaRPr lang="en-US"/>
          </a:p>
        </p:txBody>
      </p:sp>
      <p:pic>
        <p:nvPicPr>
          <p:cNvPr id="4" name="Picture 3" descr="A close-up of a logo&#10;&#10;Description automatically generated with medium confidence">
            <a:extLst>
              <a:ext uri="{FF2B5EF4-FFF2-40B4-BE49-F238E27FC236}">
                <a16:creationId xmlns:a16="http://schemas.microsoft.com/office/drawing/2014/main" id="{94B810EE-0E8A-ECAB-3C68-7F23C7BEDC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6983" y="535180"/>
            <a:ext cx="2613043" cy="696811"/>
          </a:xfrm>
          <a:prstGeom prst="rect">
            <a:avLst/>
          </a:prstGeom>
        </p:spPr>
      </p:pic>
    </p:spTree>
    <p:extLst>
      <p:ext uri="{BB962C8B-B14F-4D97-AF65-F5344CB8AC3E}">
        <p14:creationId xmlns:p14="http://schemas.microsoft.com/office/powerpoint/2010/main" val="3903997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5050B-7D4A-C044-06EA-A7506B32DC4D}"/>
              </a:ext>
            </a:extLst>
          </p:cNvPr>
          <p:cNvSpPr>
            <a:spLocks noGrp="1"/>
          </p:cNvSpPr>
          <p:nvPr>
            <p:ph type="title"/>
          </p:nvPr>
        </p:nvSpPr>
        <p:spPr/>
        <p:txBody>
          <a:bodyPr/>
          <a:lstStyle/>
          <a:p>
            <a:r>
              <a:rPr lang="en-US" dirty="0"/>
              <a:t>Investment Committee report</a:t>
            </a:r>
          </a:p>
        </p:txBody>
      </p:sp>
      <p:sp>
        <p:nvSpPr>
          <p:cNvPr id="3" name="Content Placeholder 2">
            <a:extLst>
              <a:ext uri="{FF2B5EF4-FFF2-40B4-BE49-F238E27FC236}">
                <a16:creationId xmlns:a16="http://schemas.microsoft.com/office/drawing/2014/main" id="{BB3CA226-FBAF-333A-6957-5D530FCEA48E}"/>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en-US" dirty="0"/>
              <a:t>For the calendar year to date ( end of September) the JCFGM portfolio has returned 6.85% compared to 6.32% for the benchmark(as calculated by Vanguard) September returns were minus 3.57 slightly ahead of the benchmark</a:t>
            </a:r>
          </a:p>
          <a:p>
            <a:pPr>
              <a:buFont typeface="Wingdings" panose="05000000000000000000" pitchFamily="2" charset="2"/>
              <a:buChar char="Ø"/>
            </a:pPr>
            <a:r>
              <a:rPr lang="en-US" dirty="0"/>
              <a:t>For the 3 years and 3 months JFCFGM has used Vanguard as the manager, returns of 4.2% net of all Vanguard and mutual funds fees are ahead of the  benchmark (4.00% annualized)</a:t>
            </a:r>
          </a:p>
          <a:p>
            <a:pPr>
              <a:buFont typeface="Wingdings" panose="05000000000000000000" pitchFamily="2" charset="2"/>
              <a:buChar char="Ø"/>
            </a:pPr>
            <a:r>
              <a:rPr lang="en-US" dirty="0"/>
              <a:t>During September, the Investment committee voted to make a major change to the fixed income portfolio to take advantage of a recent anomaly in bond yields where each of long term government bonds has higher yield than the benchmark. As a result, the fixed income portfolio is now made up of the Vanguard Federal Money marked Fund (60%) and the Vanguard Long Term Treasury Index Fund (40%) where that ratio has the dame duration risk (interest rate sensitivity)as the benchmark.</a:t>
            </a:r>
          </a:p>
          <a:p>
            <a:pPr>
              <a:buFont typeface="Wingdings" panose="05000000000000000000" pitchFamily="2" charset="2"/>
              <a:buChar char="Ø"/>
            </a:pPr>
            <a:r>
              <a:rPr lang="en-US" dirty="0"/>
              <a:t>JCFGM is now looking into offering Conservative and Aggressive Portfolio allocation options in addition to the current Moderate Allocation option. Fund holders would choose annual which option they wanted to participate in. We are working with Vanguard and </a:t>
            </a:r>
            <a:r>
              <a:rPr lang="en-US" dirty="0" err="1"/>
              <a:t>FidTech</a:t>
            </a:r>
            <a:r>
              <a:rPr lang="en-US" dirty="0"/>
              <a:t> to set this up. </a:t>
            </a:r>
          </a:p>
          <a:p>
            <a:pPr marL="0" indent="0">
              <a:buNone/>
            </a:pPr>
            <a:r>
              <a:rPr lang="en-US" dirty="0"/>
              <a:t> </a:t>
            </a:r>
          </a:p>
        </p:txBody>
      </p:sp>
      <p:pic>
        <p:nvPicPr>
          <p:cNvPr id="4" name="Picture 3" descr="A close-up of a logo&#10;&#10;Description automatically generated with medium confidence">
            <a:extLst>
              <a:ext uri="{FF2B5EF4-FFF2-40B4-BE49-F238E27FC236}">
                <a16:creationId xmlns:a16="http://schemas.microsoft.com/office/drawing/2014/main" id="{84AD4FF7-F7D5-DD19-B649-1AB039F0EE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8074" y="371947"/>
            <a:ext cx="3040040" cy="810677"/>
          </a:xfrm>
          <a:prstGeom prst="rect">
            <a:avLst/>
          </a:prstGeom>
        </p:spPr>
      </p:pic>
    </p:spTree>
    <p:extLst>
      <p:ext uri="{BB962C8B-B14F-4D97-AF65-F5344CB8AC3E}">
        <p14:creationId xmlns:p14="http://schemas.microsoft.com/office/powerpoint/2010/main" val="295696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5690-F2DD-BE14-D88F-483CE6F02461}"/>
              </a:ext>
            </a:extLst>
          </p:cNvPr>
          <p:cNvSpPr>
            <a:spLocks noGrp="1"/>
          </p:cNvSpPr>
          <p:nvPr>
            <p:ph type="title"/>
          </p:nvPr>
        </p:nvSpPr>
        <p:spPr/>
        <p:txBody>
          <a:bodyPr/>
          <a:lstStyle/>
          <a:p>
            <a:r>
              <a:rPr lang="en-US" dirty="0"/>
              <a:t>Executive Director’s Report</a:t>
            </a:r>
          </a:p>
        </p:txBody>
      </p:sp>
      <p:sp>
        <p:nvSpPr>
          <p:cNvPr id="3" name="Content Placeholder 2">
            <a:extLst>
              <a:ext uri="{FF2B5EF4-FFF2-40B4-BE49-F238E27FC236}">
                <a16:creationId xmlns:a16="http://schemas.microsoft.com/office/drawing/2014/main" id="{2CD4C4BF-F236-9207-A7DB-7C937C8D0ABB}"/>
              </a:ext>
            </a:extLst>
          </p:cNvPr>
          <p:cNvSpPr>
            <a:spLocks noGrp="1"/>
          </p:cNvSpPr>
          <p:nvPr>
            <p:ph idx="1"/>
          </p:nvPr>
        </p:nvSpPr>
        <p:spPr/>
        <p:txBody>
          <a:bodyPr/>
          <a:lstStyle/>
          <a:p>
            <a:endParaRPr lang="en-US" dirty="0"/>
          </a:p>
          <a:p>
            <a:pPr>
              <a:buFont typeface="Wingdings" panose="05000000000000000000" pitchFamily="2" charset="2"/>
              <a:buChar char="Ø"/>
            </a:pPr>
            <a:r>
              <a:rPr lang="en-US" dirty="0"/>
              <a:t>Technology:  </a:t>
            </a:r>
            <a:r>
              <a:rPr lang="en-US" dirty="0" err="1"/>
              <a:t>FidTech</a:t>
            </a:r>
            <a:r>
              <a:rPr lang="en-US" dirty="0"/>
              <a:t> continues to perform well. There was a small glitch in the email related to posting of statements which is now resolved. Feedback from Fund holders is positive regarding entry of grants etc. on the </a:t>
            </a:r>
            <a:r>
              <a:rPr lang="en-US" dirty="0" err="1"/>
              <a:t>FidTech</a:t>
            </a:r>
            <a:r>
              <a:rPr lang="en-US" dirty="0"/>
              <a:t> platform.</a:t>
            </a:r>
          </a:p>
          <a:p>
            <a:pPr>
              <a:buFont typeface="Wingdings" panose="05000000000000000000" pitchFamily="2" charset="2"/>
              <a:buChar char="Ø"/>
            </a:pPr>
            <a:r>
              <a:rPr lang="en-US" dirty="0"/>
              <a:t>Life &amp; Legacy: JCFGM received a $10,000 grant from the Jewish Federation PMB for Life &amp; Legacy programs and training for the community partners. The first event is December 6, 2023 via zoom. </a:t>
            </a:r>
          </a:p>
          <a:p>
            <a:pPr>
              <a:buFont typeface="Wingdings" panose="05000000000000000000" pitchFamily="2" charset="2"/>
              <a:buChar char="Ø"/>
            </a:pPr>
            <a:r>
              <a:rPr lang="en-US" dirty="0"/>
              <a:t>Life &amp; Legacy: JCFGM staff are in the process of meeting with the community partners to plan Legacy events and help them reach their 2023-24 goals. </a:t>
            </a:r>
          </a:p>
          <a:p>
            <a:pPr>
              <a:buFont typeface="Wingdings" panose="05000000000000000000" pitchFamily="2" charset="2"/>
              <a:buChar char="Ø"/>
            </a:pPr>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6BBD6F87-D83B-4B69-A895-F7847CF8AD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2796" y="535725"/>
            <a:ext cx="3139558" cy="837215"/>
          </a:xfrm>
          <a:prstGeom prst="rect">
            <a:avLst/>
          </a:prstGeom>
        </p:spPr>
      </p:pic>
    </p:spTree>
    <p:extLst>
      <p:ext uri="{BB962C8B-B14F-4D97-AF65-F5344CB8AC3E}">
        <p14:creationId xmlns:p14="http://schemas.microsoft.com/office/powerpoint/2010/main" val="3332879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4A62-AFD2-754E-FCDB-59DFA38E7E95}"/>
              </a:ext>
            </a:extLst>
          </p:cNvPr>
          <p:cNvSpPr>
            <a:spLocks noGrp="1"/>
          </p:cNvSpPr>
          <p:nvPr>
            <p:ph type="title"/>
          </p:nvPr>
        </p:nvSpPr>
        <p:spPr/>
        <p:txBody>
          <a:bodyPr/>
          <a:lstStyle/>
          <a:p>
            <a:r>
              <a:rPr lang="en-US"/>
              <a:t>Upcoming JCFGM events </a:t>
            </a:r>
            <a:endParaRPr lang="en-US" dirty="0"/>
          </a:p>
        </p:txBody>
      </p:sp>
      <p:sp>
        <p:nvSpPr>
          <p:cNvPr id="3" name="Content Placeholder 2">
            <a:extLst>
              <a:ext uri="{FF2B5EF4-FFF2-40B4-BE49-F238E27FC236}">
                <a16:creationId xmlns:a16="http://schemas.microsoft.com/office/drawing/2014/main" id="{ABAC7628-DB0F-C394-0AFB-BB4214069FCD}"/>
              </a:ext>
            </a:extLst>
          </p:cNvPr>
          <p:cNvSpPr>
            <a:spLocks noGrp="1"/>
          </p:cNvSpPr>
          <p:nvPr>
            <p:ph idx="1"/>
          </p:nvPr>
        </p:nvSpPr>
        <p:spPr/>
        <p:txBody>
          <a:bodyPr>
            <a:normAutofit fontScale="85000" lnSpcReduction="20000"/>
          </a:bodyPr>
          <a:lstStyle/>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November 13, 2023, 7-8pm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In the Hands of Women </a:t>
            </a:r>
            <a:r>
              <a:rPr lang="en-US" sz="1800" dirty="0">
                <a:latin typeface="Calibri" panose="020F0502020204030204" pitchFamily="34" charset="0"/>
                <a:ea typeface="Calibri" panose="020F0502020204030204" pitchFamily="34" charset="0"/>
                <a:cs typeface="Times New Roman" panose="02020603050405020304" pitchFamily="18" charset="0"/>
              </a:rPr>
              <a:t>Book Talk </a:t>
            </a:r>
            <a:r>
              <a:rPr lang="en-US" sz="1800" dirty="0">
                <a:effectLst/>
                <a:latin typeface="Calibri" panose="020F0502020204030204" pitchFamily="34" charset="0"/>
                <a:ea typeface="Calibri" panose="020F0502020204030204" pitchFamily="34" charset="0"/>
                <a:cs typeface="Times New Roman" panose="02020603050405020304" pitchFamily="18" charset="0"/>
              </a:rPr>
              <a:t>by Jane Loeb Rubin</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In this work of medical historical fiction, set in Baltimore and NYC in 1900, we learn the story of Hannah Isaacson an obstetrician in training, determined to improve medical safety for women at a time when choices and treatments were very limited. While the setting is historical, the issues are contemporary.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December 3, 2023, 10:30-11:30am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Four Mothers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Featuring Dr. Leonard Rutgers, archeologist and professor at the University of Utrecht, whose research traces today’s world Jewry population back to four mothers. Co-sponsored by the Jewish Federation of West-Central New Jersey.</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February 12, 2024, 7-8pm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What should be Top of Mind for the Jewish Community in the 2024 Election Season?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Featuring Dr. Benjamin Dworkin, Founding Director of the Rowan Institute for Public Policy, and Citizenship (RIPPAC) at Rowan University. Co-sponsored by the Jewish Federations of Princeton Mercer Bucks and West-Central New Jersey.</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March 4, 2024, 7-8pm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Jewish Life on College Campuses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Panel featuring student representatives, Rabbi Gil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Steinlauf</a:t>
            </a:r>
            <a:r>
              <a:rPr lang="en-US" sz="1800" dirty="0">
                <a:effectLst/>
                <a:latin typeface="Calibri" panose="020F0502020204030204" pitchFamily="34" charset="0"/>
                <a:ea typeface="Calibri" panose="020F0502020204030204" pitchFamily="34" charset="0"/>
                <a:cs typeface="Times New Roman" panose="02020603050405020304" pitchFamily="18" charset="0"/>
              </a:rPr>
              <a:t>, Center for Jewish Life at Princeton University, and Rabbi Esther Reed, Hillel at Rutgers University. Co-sponsored by the Jewish Federation of Princeton Mercer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Bucks.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May 8, 2024, 5-7pm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Jewish Community Foundation of Greater Mercer 60</a:t>
            </a:r>
            <a:r>
              <a:rPr lang="en-US" sz="1800" i="1"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Anniversary Celebration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In-Person Cocktail Reception</a:t>
            </a:r>
          </a:p>
          <a:p>
            <a:endParaRPr lang="en-US" dirty="0"/>
          </a:p>
        </p:txBody>
      </p:sp>
      <p:pic>
        <p:nvPicPr>
          <p:cNvPr id="4" name="Picture 3" descr="A close-up of a logo&#10;&#10;Description automatically generated with medium confidence">
            <a:extLst>
              <a:ext uri="{FF2B5EF4-FFF2-40B4-BE49-F238E27FC236}">
                <a16:creationId xmlns:a16="http://schemas.microsoft.com/office/drawing/2014/main" id="{8016E271-77D3-F04A-C804-ECEF5E4C38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705" y="455137"/>
            <a:ext cx="2780418" cy="741444"/>
          </a:xfrm>
          <a:prstGeom prst="rect">
            <a:avLst/>
          </a:prstGeom>
        </p:spPr>
      </p:pic>
    </p:spTree>
    <p:extLst>
      <p:ext uri="{BB962C8B-B14F-4D97-AF65-F5344CB8AC3E}">
        <p14:creationId xmlns:p14="http://schemas.microsoft.com/office/powerpoint/2010/main" val="11308173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4E36C724E56041AD41E340EF8BC4A6" ma:contentTypeVersion="18" ma:contentTypeDescription="Create a new document." ma:contentTypeScope="" ma:versionID="82654a19e49e01dca81566fdbdd2f183">
  <xsd:schema xmlns:xsd="http://www.w3.org/2001/XMLSchema" xmlns:xs="http://www.w3.org/2001/XMLSchema" xmlns:p="http://schemas.microsoft.com/office/2006/metadata/properties" xmlns:ns2="8d9db891-9a93-4d8f-b316-53a9f4a8df72" xmlns:ns3="f93fbb25-3d89-4e16-a786-6d19e436c58f" targetNamespace="http://schemas.microsoft.com/office/2006/metadata/properties" ma:root="true" ma:fieldsID="255fdd4b961485271aab670a13d2f881" ns2:_="" ns3:_="">
    <xsd:import namespace="8d9db891-9a93-4d8f-b316-53a9f4a8df72"/>
    <xsd:import namespace="f93fbb25-3d89-4e16-a786-6d19e436c5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9db891-9a93-4d8f-b316-53a9f4a8df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c0c85a-fd33-4616-9e22-b9090b48211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3fbb25-3d89-4e16-a786-6d19e436c58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ba4d8db-7a85-4fc9-b2c2-d70464f7a73e}" ma:internalName="TaxCatchAll" ma:showField="CatchAllData" ma:web="f93fbb25-3d89-4e16-a786-6d19e436c5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d9db891-9a93-4d8f-b316-53a9f4a8df72">
      <Terms xmlns="http://schemas.microsoft.com/office/infopath/2007/PartnerControls"/>
    </lcf76f155ced4ddcb4097134ff3c332f>
    <TaxCatchAll xmlns="f93fbb25-3d89-4e16-a786-6d19e436c58f" xsi:nil="true"/>
  </documentManagement>
</p:properties>
</file>

<file path=customXml/itemProps1.xml><?xml version="1.0" encoding="utf-8"?>
<ds:datastoreItem xmlns:ds="http://schemas.openxmlformats.org/officeDocument/2006/customXml" ds:itemID="{14BE062A-CC05-46D7-905F-809B018608A8}"/>
</file>

<file path=customXml/itemProps2.xml><?xml version="1.0" encoding="utf-8"?>
<ds:datastoreItem xmlns:ds="http://schemas.openxmlformats.org/officeDocument/2006/customXml" ds:itemID="{A21282F3-3A5A-40E4-B0BE-C4B75A0B9829}"/>
</file>

<file path=customXml/itemProps3.xml><?xml version="1.0" encoding="utf-8"?>
<ds:datastoreItem xmlns:ds="http://schemas.openxmlformats.org/officeDocument/2006/customXml" ds:itemID="{EDF6D026-1B5C-499E-A81F-F11E7387CCD9}"/>
</file>

<file path=docProps/app.xml><?xml version="1.0" encoding="utf-8"?>
<Properties xmlns="http://schemas.openxmlformats.org/officeDocument/2006/extended-properties" xmlns:vt="http://schemas.openxmlformats.org/officeDocument/2006/docPropsVTypes">
  <Template>Retrospect</Template>
  <TotalTime>87</TotalTime>
  <Words>769</Words>
  <Application>Microsoft Macintosh PowerPoint</Application>
  <PresentationFormat>Widescreen</PresentationFormat>
  <Paragraphs>69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Calibri Light</vt:lpstr>
      <vt:lpstr>Wingdings</vt:lpstr>
      <vt:lpstr>Retrospect</vt:lpstr>
      <vt:lpstr>Jewish Community Foundation of Greater Mercer</vt:lpstr>
      <vt:lpstr>Mission Statement</vt:lpstr>
      <vt:lpstr>Funds and Assets</vt:lpstr>
      <vt:lpstr>Funds and Assets</vt:lpstr>
      <vt:lpstr>President’s Report</vt:lpstr>
      <vt:lpstr>Treasurer’s report</vt:lpstr>
      <vt:lpstr>Investment Committee report</vt:lpstr>
      <vt:lpstr>Executive Director’s Report</vt:lpstr>
      <vt:lpstr>Upcoming JCFGM events </vt:lpstr>
      <vt:lpstr>Upcoming JCFGM meetings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Jewish Community Foundation of Greater Mercer</dc:title>
  <dc:creator>Linda Meisel</dc:creator>
  <cp:lastModifiedBy>Eran Zacks</cp:lastModifiedBy>
  <cp:revision>4</cp:revision>
  <dcterms:created xsi:type="dcterms:W3CDTF">2023-10-30T15:38:13Z</dcterms:created>
  <dcterms:modified xsi:type="dcterms:W3CDTF">2023-10-30T18:18:56Z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0x010100384E36C724E56041AD41E340EF8BC4A6</vt:lpwstr>
  </property>
</Properties>
</file>