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66" r:id="rId5"/>
    <p:sldId id="267" r:id="rId6"/>
    <p:sldId id="268" r:id="rId7"/>
    <p:sldId id="269" r:id="rId8"/>
    <p:sldId id="270" r:id="rId9"/>
    <p:sldId id="285" r:id="rId10"/>
    <p:sldId id="273" r:id="rId11"/>
    <p:sldId id="275" r:id="rId12"/>
    <p:sldId id="276" r:id="rId13"/>
    <p:sldId id="277" r:id="rId14"/>
    <p:sldId id="278" r:id="rId15"/>
    <p:sldId id="279" r:id="rId16"/>
    <p:sldId id="283" r:id="rId17"/>
    <p:sldId id="274" r:id="rId18"/>
    <p:sldId id="284" r:id="rId19"/>
    <p:sldId id="282" r:id="rId20"/>
    <p:sldId id="280" r:id="rId21"/>
    <p:sldId id="281"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48" autoAdjust="0"/>
    <p:restoredTop sz="94660"/>
  </p:normalViewPr>
  <p:slideViewPr>
    <p:cSldViewPr snapToGrid="0">
      <p:cViewPr varScale="1">
        <p:scale>
          <a:sx n="112" d="100"/>
          <a:sy n="112" d="100"/>
        </p:scale>
        <p:origin x="5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810742-07E2-4E76-8E8B-7B76DA84E89F}"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AFC7-8423-4564-975B-9C76D3FEF22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03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10742-07E2-4E76-8E8B-7B76DA84E89F}"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AFC7-8423-4564-975B-9C76D3FEF224}" type="slidenum">
              <a:rPr lang="en-US" smtClean="0"/>
              <a:t>‹#›</a:t>
            </a:fld>
            <a:endParaRPr lang="en-US"/>
          </a:p>
        </p:txBody>
      </p:sp>
    </p:spTree>
    <p:extLst>
      <p:ext uri="{BB962C8B-B14F-4D97-AF65-F5344CB8AC3E}">
        <p14:creationId xmlns:p14="http://schemas.microsoft.com/office/powerpoint/2010/main" val="339630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10742-07E2-4E76-8E8B-7B76DA84E89F}"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AFC7-8423-4564-975B-9C76D3FEF224}" type="slidenum">
              <a:rPr lang="en-US" smtClean="0"/>
              <a:t>‹#›</a:t>
            </a:fld>
            <a:endParaRPr lang="en-US"/>
          </a:p>
        </p:txBody>
      </p:sp>
    </p:spTree>
    <p:extLst>
      <p:ext uri="{BB962C8B-B14F-4D97-AF65-F5344CB8AC3E}">
        <p14:creationId xmlns:p14="http://schemas.microsoft.com/office/powerpoint/2010/main" val="136115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10742-07E2-4E76-8E8B-7B76DA84E89F}"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AFC7-8423-4564-975B-9C76D3FEF224}" type="slidenum">
              <a:rPr lang="en-US" smtClean="0"/>
              <a:t>‹#›</a:t>
            </a:fld>
            <a:endParaRPr lang="en-US"/>
          </a:p>
        </p:txBody>
      </p:sp>
    </p:spTree>
    <p:extLst>
      <p:ext uri="{BB962C8B-B14F-4D97-AF65-F5344CB8AC3E}">
        <p14:creationId xmlns:p14="http://schemas.microsoft.com/office/powerpoint/2010/main" val="339987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810742-07E2-4E76-8E8B-7B76DA84E89F}"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AFC7-8423-4564-975B-9C76D3FEF22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4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810742-07E2-4E76-8E8B-7B76DA84E89F}"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BAFC7-8423-4564-975B-9C76D3FEF224}" type="slidenum">
              <a:rPr lang="en-US" smtClean="0"/>
              <a:t>‹#›</a:t>
            </a:fld>
            <a:endParaRPr lang="en-US"/>
          </a:p>
        </p:txBody>
      </p:sp>
    </p:spTree>
    <p:extLst>
      <p:ext uri="{BB962C8B-B14F-4D97-AF65-F5344CB8AC3E}">
        <p14:creationId xmlns:p14="http://schemas.microsoft.com/office/powerpoint/2010/main" val="344700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810742-07E2-4E76-8E8B-7B76DA84E89F}" type="datetimeFigureOut">
              <a:rPr lang="en-US" smtClean="0"/>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BAFC7-8423-4564-975B-9C76D3FEF224}" type="slidenum">
              <a:rPr lang="en-US" smtClean="0"/>
              <a:t>‹#›</a:t>
            </a:fld>
            <a:endParaRPr lang="en-US"/>
          </a:p>
        </p:txBody>
      </p:sp>
    </p:spTree>
    <p:extLst>
      <p:ext uri="{BB962C8B-B14F-4D97-AF65-F5344CB8AC3E}">
        <p14:creationId xmlns:p14="http://schemas.microsoft.com/office/powerpoint/2010/main" val="215444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810742-07E2-4E76-8E8B-7B76DA84E89F}" type="datetimeFigureOut">
              <a:rPr lang="en-US" smtClean="0"/>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BAFC7-8423-4564-975B-9C76D3FEF224}" type="slidenum">
              <a:rPr lang="en-US" smtClean="0"/>
              <a:t>‹#›</a:t>
            </a:fld>
            <a:endParaRPr lang="en-US"/>
          </a:p>
        </p:txBody>
      </p:sp>
    </p:spTree>
    <p:extLst>
      <p:ext uri="{BB962C8B-B14F-4D97-AF65-F5344CB8AC3E}">
        <p14:creationId xmlns:p14="http://schemas.microsoft.com/office/powerpoint/2010/main" val="238386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D810742-07E2-4E76-8E8B-7B76DA84E89F}" type="datetimeFigureOut">
              <a:rPr lang="en-US" smtClean="0"/>
              <a:t>9/18/2023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7FBAFC7-8423-4564-975B-9C76D3FEF224}" type="slidenum">
              <a:rPr lang="en-US" smtClean="0"/>
              <a:t>‹#›</a:t>
            </a:fld>
            <a:endParaRPr lang="en-US"/>
          </a:p>
        </p:txBody>
      </p:sp>
    </p:spTree>
    <p:extLst>
      <p:ext uri="{BB962C8B-B14F-4D97-AF65-F5344CB8AC3E}">
        <p14:creationId xmlns:p14="http://schemas.microsoft.com/office/powerpoint/2010/main" val="71720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D810742-07E2-4E76-8E8B-7B76DA84E89F}" type="datetimeFigureOut">
              <a:rPr lang="en-US" smtClean="0"/>
              <a:t>9/18/2023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FBAFC7-8423-4564-975B-9C76D3FEF224}" type="slidenum">
              <a:rPr lang="en-US" smtClean="0"/>
              <a:t>‹#›</a:t>
            </a:fld>
            <a:endParaRPr lang="en-US"/>
          </a:p>
        </p:txBody>
      </p:sp>
    </p:spTree>
    <p:extLst>
      <p:ext uri="{BB962C8B-B14F-4D97-AF65-F5344CB8AC3E}">
        <p14:creationId xmlns:p14="http://schemas.microsoft.com/office/powerpoint/2010/main" val="210920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810742-07E2-4E76-8E8B-7B76DA84E89F}"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BAFC7-8423-4564-975B-9C76D3FEF224}" type="slidenum">
              <a:rPr lang="en-US" smtClean="0"/>
              <a:t>‹#›</a:t>
            </a:fld>
            <a:endParaRPr lang="en-US"/>
          </a:p>
        </p:txBody>
      </p:sp>
    </p:spTree>
    <p:extLst>
      <p:ext uri="{BB962C8B-B14F-4D97-AF65-F5344CB8AC3E}">
        <p14:creationId xmlns:p14="http://schemas.microsoft.com/office/powerpoint/2010/main" val="293926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D810742-07E2-4E76-8E8B-7B76DA84E89F}" type="datetimeFigureOut">
              <a:rPr lang="en-US" smtClean="0"/>
              <a:t>9/18/2023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7FBAFC7-8423-4564-975B-9C76D3FEF22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2873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55D4-CAE6-DE67-CD57-012D3DD12BB9}"/>
              </a:ext>
            </a:extLst>
          </p:cNvPr>
          <p:cNvSpPr>
            <a:spLocks noGrp="1"/>
          </p:cNvSpPr>
          <p:nvPr>
            <p:ph type="ctrTitle"/>
          </p:nvPr>
        </p:nvSpPr>
        <p:spPr>
          <a:xfrm>
            <a:off x="1524000" y="2736441"/>
            <a:ext cx="9144000" cy="1551432"/>
          </a:xfrm>
        </p:spPr>
        <p:txBody>
          <a:bodyPr>
            <a:normAutofit fontScale="90000"/>
          </a:bodyPr>
          <a:lstStyle/>
          <a:p>
            <a:pPr algn="ctr"/>
            <a:r>
              <a:rPr lang="en-US" dirty="0"/>
              <a:t>Jewish Community Foundation of Greater Mercer</a:t>
            </a:r>
          </a:p>
        </p:txBody>
      </p:sp>
      <p:sp>
        <p:nvSpPr>
          <p:cNvPr id="3" name="Subtitle 2">
            <a:extLst>
              <a:ext uri="{FF2B5EF4-FFF2-40B4-BE49-F238E27FC236}">
                <a16:creationId xmlns:a16="http://schemas.microsoft.com/office/drawing/2014/main" id="{44664AB3-ABB4-63C6-1F81-4B36C7859259}"/>
              </a:ext>
            </a:extLst>
          </p:cNvPr>
          <p:cNvSpPr>
            <a:spLocks noGrp="1"/>
          </p:cNvSpPr>
          <p:nvPr>
            <p:ph type="subTitle" idx="1"/>
          </p:nvPr>
        </p:nvSpPr>
        <p:spPr>
          <a:xfrm>
            <a:off x="1524000" y="4720425"/>
            <a:ext cx="9144000" cy="1352384"/>
          </a:xfrm>
        </p:spPr>
        <p:txBody>
          <a:bodyPr>
            <a:noAutofit/>
          </a:bodyPr>
          <a:lstStyle/>
          <a:p>
            <a:r>
              <a:rPr lang="en-US" sz="4000" dirty="0"/>
              <a:t>Board of Trustees meeting</a:t>
            </a:r>
          </a:p>
          <a:p>
            <a:r>
              <a:rPr lang="en-US" sz="4000" dirty="0"/>
              <a:t>September 18, 2023</a:t>
            </a:r>
          </a:p>
        </p:txBody>
      </p:sp>
      <p:pic>
        <p:nvPicPr>
          <p:cNvPr id="5" name="Picture 4" descr="A close-up of a logo&#10;&#10;Description automatically generated with medium confidence">
            <a:extLst>
              <a:ext uri="{FF2B5EF4-FFF2-40B4-BE49-F238E27FC236}">
                <a16:creationId xmlns:a16="http://schemas.microsoft.com/office/drawing/2014/main" id="{55E0D0EE-9F8D-CB3F-6676-9977F862E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4803" y="296641"/>
            <a:ext cx="3664127" cy="977100"/>
          </a:xfrm>
          <a:prstGeom prst="rect">
            <a:avLst/>
          </a:prstGeom>
        </p:spPr>
      </p:pic>
    </p:spTree>
    <p:extLst>
      <p:ext uri="{BB962C8B-B14F-4D97-AF65-F5344CB8AC3E}">
        <p14:creationId xmlns:p14="http://schemas.microsoft.com/office/powerpoint/2010/main" val="156629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E1C0-B3A4-53B7-17B2-1B23DA9EAF4E}"/>
              </a:ext>
            </a:extLst>
          </p:cNvPr>
          <p:cNvSpPr>
            <a:spLocks noGrp="1"/>
          </p:cNvSpPr>
          <p:nvPr>
            <p:ph type="title"/>
          </p:nvPr>
        </p:nvSpPr>
        <p:spPr/>
        <p:txBody>
          <a:bodyPr/>
          <a:lstStyle/>
          <a:p>
            <a:r>
              <a:rPr lang="en-US" dirty="0">
                <a:solidFill>
                  <a:schemeClr val="accent2">
                    <a:lumMod val="75000"/>
                  </a:schemeClr>
                </a:solidFill>
              </a:rPr>
              <a:t>Life &amp; Legacy Plus</a:t>
            </a:r>
          </a:p>
        </p:txBody>
      </p:sp>
      <p:sp>
        <p:nvSpPr>
          <p:cNvPr id="3" name="Content Placeholder 2">
            <a:extLst>
              <a:ext uri="{FF2B5EF4-FFF2-40B4-BE49-F238E27FC236}">
                <a16:creationId xmlns:a16="http://schemas.microsoft.com/office/drawing/2014/main" id="{8659A5B6-B894-7AC3-7A54-76977C442FBA}"/>
              </a:ext>
            </a:extLst>
          </p:cNvPr>
          <p:cNvSpPr>
            <a:spLocks noGrp="1"/>
          </p:cNvSpPr>
          <p:nvPr>
            <p:ph idx="1"/>
          </p:nvPr>
        </p:nvSpPr>
        <p:spPr>
          <a:xfrm>
            <a:off x="1097280" y="1509205"/>
            <a:ext cx="10515600" cy="5098052"/>
          </a:xfrm>
        </p:spPr>
        <p:txBody>
          <a:bodyPr>
            <a:normAutofit/>
          </a:bodyPr>
          <a:lstStyle/>
          <a:p>
            <a:pPr marL="0" indent="0">
              <a:buNone/>
            </a:pPr>
            <a:endParaRPr lang="en-US" sz="1800" dirty="0"/>
          </a:p>
          <a:p>
            <a:pPr marL="0" indent="0">
              <a:buNone/>
            </a:pPr>
            <a:r>
              <a:rPr lang="en-US" sz="1800" dirty="0"/>
              <a:t>Highlights year-to-date include:</a:t>
            </a:r>
          </a:p>
          <a:p>
            <a:pPr>
              <a:buFont typeface="Wingdings" panose="05000000000000000000" pitchFamily="2" charset="2"/>
              <a:buChar char="§"/>
            </a:pPr>
            <a:r>
              <a:rPr lang="en-US" sz="1800" dirty="0"/>
              <a:t>HGF grant was received and incentive grants were distributed to L&amp;L partners who achieved goals in FY23</a:t>
            </a:r>
          </a:p>
          <a:p>
            <a:pPr lvl="1">
              <a:buFont typeface="Wingdings" panose="05000000000000000000" pitchFamily="2" charset="2"/>
              <a:buChar char="§"/>
            </a:pPr>
            <a:r>
              <a:rPr lang="en-US" sz="1600" dirty="0"/>
              <a:t>Funds went into partners’ L&amp;L funds at the foundation.</a:t>
            </a:r>
          </a:p>
          <a:p>
            <a:pPr>
              <a:buFont typeface="Wingdings" panose="05000000000000000000" pitchFamily="2" charset="2"/>
              <a:buChar char="§"/>
            </a:pPr>
            <a:r>
              <a:rPr lang="en-US" sz="1800" dirty="0"/>
              <a:t>Over the summer, Amy held one-on-one meetings with active L&amp;L partners, setting goals and plans for stewardship, marketing, cultivation, and solicitation. Legacy Shabbat dates were set for three synagogues. </a:t>
            </a:r>
          </a:p>
          <a:p>
            <a:pPr>
              <a:buFont typeface="Wingdings" panose="05000000000000000000" pitchFamily="2" charset="2"/>
              <a:buChar char="§"/>
            </a:pPr>
            <a:r>
              <a:rPr lang="en-US" sz="1800" dirty="0"/>
              <a:t> An in-person Life &amp; Legacy training workshop was held for the West-Central community with representatives from all the key partner organizations to set goals for Legacy activities for the High Holidays through Hanukkah. </a:t>
            </a:r>
          </a:p>
          <a:p>
            <a:pPr>
              <a:buFont typeface="Wingdings" panose="05000000000000000000" pitchFamily="2" charset="2"/>
              <a:buChar char="§"/>
            </a:pPr>
            <a:r>
              <a:rPr lang="en-US" sz="1800" dirty="0"/>
              <a:t>JCFGM designed High Holiday L&amp;L ads for both Princeton Mercer and West Central partners and also provided High Holiday L&amp;L greeting card to all Legacy promise makers. </a:t>
            </a:r>
          </a:p>
          <a:p>
            <a:pPr>
              <a:buFont typeface="Wingdings" panose="05000000000000000000" pitchFamily="2" charset="2"/>
              <a:buChar char="§"/>
            </a:pPr>
            <a:r>
              <a:rPr lang="en-US" sz="1800" dirty="0"/>
              <a:t>Good news! JCFGM is receiving a $10,000 grant from Jewish Federation Princeton Mercer Bucks for L&amp;L programming.</a:t>
            </a:r>
          </a:p>
          <a:p>
            <a:pPr>
              <a:buFont typeface="Wingdings" panose="05000000000000000000" pitchFamily="2" charset="2"/>
              <a:buChar char="§"/>
            </a:pPr>
            <a:r>
              <a:rPr lang="en-US" sz="1800" dirty="0"/>
              <a:t>JCFGM L&amp;L programming is underway; ideas include a spring Legacy event and guest advisor to work one-on-one with our partner teams. </a:t>
            </a:r>
          </a:p>
          <a:p>
            <a:endParaRPr lang="en-US" dirty="0"/>
          </a:p>
        </p:txBody>
      </p:sp>
      <p:pic>
        <p:nvPicPr>
          <p:cNvPr id="4" name="Picture 3" descr="A close-up of a logo&#10;&#10;Description automatically generated with medium confidence">
            <a:extLst>
              <a:ext uri="{FF2B5EF4-FFF2-40B4-BE49-F238E27FC236}">
                <a16:creationId xmlns:a16="http://schemas.microsoft.com/office/drawing/2014/main" id="{68CE2CF4-625A-A99E-1BAE-69C18B3DF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04" y="608068"/>
            <a:ext cx="2863250" cy="763533"/>
          </a:xfrm>
          <a:prstGeom prst="rect">
            <a:avLst/>
          </a:prstGeom>
        </p:spPr>
      </p:pic>
    </p:spTree>
    <p:extLst>
      <p:ext uri="{BB962C8B-B14F-4D97-AF65-F5344CB8AC3E}">
        <p14:creationId xmlns:p14="http://schemas.microsoft.com/office/powerpoint/2010/main" val="3685528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BB2FE-4A1E-89A1-D1C6-E052EC78B51A}"/>
              </a:ext>
            </a:extLst>
          </p:cNvPr>
          <p:cNvSpPr>
            <a:spLocks noGrp="1"/>
          </p:cNvSpPr>
          <p:nvPr>
            <p:ph type="title"/>
          </p:nvPr>
        </p:nvSpPr>
        <p:spPr/>
        <p:txBody>
          <a:bodyPr/>
          <a:lstStyle/>
          <a:p>
            <a:r>
              <a:rPr lang="en-US" dirty="0">
                <a:solidFill>
                  <a:schemeClr val="accent2">
                    <a:lumMod val="75000"/>
                  </a:schemeClr>
                </a:solidFill>
              </a:rPr>
              <a:t>Investment committee </a:t>
            </a:r>
          </a:p>
        </p:txBody>
      </p:sp>
      <p:sp>
        <p:nvSpPr>
          <p:cNvPr id="3" name="Content Placeholder 2">
            <a:extLst>
              <a:ext uri="{FF2B5EF4-FFF2-40B4-BE49-F238E27FC236}">
                <a16:creationId xmlns:a16="http://schemas.microsoft.com/office/drawing/2014/main" id="{E012A24F-9C45-6E42-3C5D-A8467DDA1E55}"/>
              </a:ext>
            </a:extLst>
          </p:cNvPr>
          <p:cNvSpPr>
            <a:spLocks noGrp="1"/>
          </p:cNvSpPr>
          <p:nvPr>
            <p:ph idx="1"/>
          </p:nvPr>
        </p:nvSpPr>
        <p:spPr/>
        <p:txBody>
          <a:bodyPr>
            <a:normAutofit fontScale="25000" lnSpcReduction="20000"/>
          </a:bodyPr>
          <a:lstStyle/>
          <a:p>
            <a:pPr>
              <a:buFont typeface="Wingdings" panose="05000000000000000000" pitchFamily="2" charset="2"/>
              <a:buChar char="Ø"/>
            </a:pPr>
            <a:r>
              <a:rPr lang="en-US" sz="6400" dirty="0"/>
              <a:t>The investment committee met on September 11</a:t>
            </a:r>
            <a:endParaRPr lang="en-US" sz="6400" baseline="30000" dirty="0"/>
          </a:p>
          <a:p>
            <a:pPr>
              <a:buFont typeface="Wingdings" panose="05000000000000000000" pitchFamily="2" charset="2"/>
              <a:buChar char="Ø"/>
            </a:pPr>
            <a:r>
              <a:rPr lang="en-US" sz="6400" dirty="0"/>
              <a:t>The Committee reviewed the JCFGM Investment Policy that was created in 2019. The committee agreed the document needed to be updated. Harvey and Scott will review the policy  and update it and then send to the committee for  approval.  It will then be circulated to the board with approval at a future board meeting.  </a:t>
            </a:r>
          </a:p>
          <a:p>
            <a:pPr>
              <a:buFont typeface="Wingdings" panose="05000000000000000000" pitchFamily="2" charset="2"/>
              <a:buChar char="Ø"/>
            </a:pPr>
            <a:r>
              <a:rPr lang="en-US" sz="6400" dirty="0"/>
              <a:t>Dan Voss, Vanguard senior advisor, reviewed the portfolio with the committee.</a:t>
            </a:r>
          </a:p>
          <a:p>
            <a:pPr>
              <a:buFont typeface="Wingdings" panose="05000000000000000000" pitchFamily="2" charset="2"/>
              <a:buChar char="Ø"/>
            </a:pPr>
            <a:r>
              <a:rPr lang="en-US" sz="6400" dirty="0"/>
              <a:t>The calendar  year –to –date(end of August)our portfolio has returned 10.81% as comparted to 10.35% for the benchmark (as calculated by Vanguard)</a:t>
            </a:r>
          </a:p>
          <a:p>
            <a:pPr>
              <a:buFont typeface="Wingdings" panose="05000000000000000000" pitchFamily="2" charset="2"/>
              <a:buChar char="Ø"/>
            </a:pPr>
            <a:r>
              <a:rPr lang="en-US" sz="6400" dirty="0"/>
              <a:t>For the 2 years and 10 months that we have used Vanguard as our manager, returns of 5.75% are ahead of the benchmark (5.34% annualized)</a:t>
            </a:r>
          </a:p>
          <a:p>
            <a:pPr>
              <a:buFont typeface="Wingdings" panose="05000000000000000000" pitchFamily="2" charset="2"/>
              <a:buChar char="Ø"/>
            </a:pPr>
            <a:r>
              <a:rPr lang="en-US" sz="6400" dirty="0"/>
              <a:t>Our fixed income portfolio has a shorter duration than the benchmark, and once again helped our relative performance in the latest month, since inception and year to date. Shorter term (US Treasury)bond yields are significantly higher than those of long term bonds.</a:t>
            </a:r>
          </a:p>
          <a:p>
            <a:pPr>
              <a:buFont typeface="Wingdings" panose="05000000000000000000" pitchFamily="2" charset="2"/>
              <a:buChar char="Ø"/>
            </a:pPr>
            <a:r>
              <a:rPr lang="en-US" sz="6400" dirty="0"/>
              <a:t>We continue to slowly move out of our inflation protected bond position into the Short-term Treasury </a:t>
            </a:r>
          </a:p>
          <a:p>
            <a:pPr>
              <a:buFont typeface="Wingdings" panose="05000000000000000000" pitchFamily="2" charset="2"/>
              <a:buChar char="Ø"/>
            </a:pPr>
            <a:r>
              <a:rPr lang="en-US" sz="6400" dirty="0"/>
              <a:t>We are looking into offering Conservative and Aggressive Portfolio Allocation options in addition to our current Moderate Portfolio Allocation option  </a:t>
            </a:r>
          </a:p>
          <a:p>
            <a:pPr>
              <a:buFont typeface="Wingdings" panose="05000000000000000000" pitchFamily="2" charset="2"/>
              <a:buChar char="Ø"/>
            </a:pPr>
            <a:r>
              <a:rPr lang="en-US" sz="6400" dirty="0"/>
              <a:t>Investment committee: Harvey Fram, Scott Schaefer, Michael Manning, Geoff Feinstein, Michael Saul, Jerry Neumann, Marty Schwartz, Joyce Kalstein (ex officio)</a:t>
            </a:r>
          </a:p>
          <a:p>
            <a:pPr>
              <a:buFont typeface="Wingdings" panose="05000000000000000000" pitchFamily="2" charset="2"/>
              <a:buChar char="Ø"/>
            </a:pPr>
            <a:endParaRPr lang="en-US" sz="6400" dirty="0"/>
          </a:p>
          <a:p>
            <a:pPr>
              <a:buFont typeface="Wingdings" panose="05000000000000000000" pitchFamily="2" charset="2"/>
              <a:buChar char="Ø"/>
            </a:pPr>
            <a:endParaRPr lang="en-US" sz="1500" dirty="0"/>
          </a:p>
          <a:p>
            <a:pPr>
              <a:buFont typeface="Wingdings" panose="05000000000000000000" pitchFamily="2" charset="2"/>
              <a:buChar char="Ø"/>
            </a:pPr>
            <a:endParaRPr lang="en-US" sz="1500" dirty="0"/>
          </a:p>
          <a:p>
            <a:pPr>
              <a:buFont typeface="Wingdings" panose="05000000000000000000" pitchFamily="2" charset="2"/>
              <a:buChar char="Ø"/>
            </a:pPr>
            <a:endParaRPr lang="en-US" sz="1500" dirty="0"/>
          </a:p>
          <a:p>
            <a:pPr>
              <a:buFont typeface="Wingdings" panose="05000000000000000000" pitchFamily="2" charset="2"/>
              <a:buChar char="Ø"/>
            </a:pPr>
            <a:r>
              <a:rPr lang="en-US" sz="1500" dirty="0"/>
              <a:t>Investment committee members: Harvey Fram, Scott Schaefer, Michael Manning, Marty Schwartz, Jerry Neumann, Alex Simanovsky, Geoff Feinstein, Michael Saul, Joyce Kalstein </a:t>
            </a:r>
          </a:p>
        </p:txBody>
      </p:sp>
      <p:pic>
        <p:nvPicPr>
          <p:cNvPr id="4" name="Picture 3" descr="A close-up of a logo&#10;&#10;Description automatically generated with medium confidence">
            <a:extLst>
              <a:ext uri="{FF2B5EF4-FFF2-40B4-BE49-F238E27FC236}">
                <a16:creationId xmlns:a16="http://schemas.microsoft.com/office/drawing/2014/main" id="{2ADB36A1-7E6C-CC4A-B102-578847BFE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04" y="608068"/>
            <a:ext cx="2863250" cy="763533"/>
          </a:xfrm>
          <a:prstGeom prst="rect">
            <a:avLst/>
          </a:prstGeom>
        </p:spPr>
      </p:pic>
    </p:spTree>
    <p:extLst>
      <p:ext uri="{BB962C8B-B14F-4D97-AF65-F5344CB8AC3E}">
        <p14:creationId xmlns:p14="http://schemas.microsoft.com/office/powerpoint/2010/main" val="3884636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FF123-D994-6ABF-DAC9-22510B84D736}"/>
              </a:ext>
            </a:extLst>
          </p:cNvPr>
          <p:cNvSpPr>
            <a:spLocks noGrp="1"/>
          </p:cNvSpPr>
          <p:nvPr>
            <p:ph type="title"/>
          </p:nvPr>
        </p:nvSpPr>
        <p:spPr/>
        <p:txBody>
          <a:bodyPr/>
          <a:lstStyle/>
          <a:p>
            <a:r>
              <a:rPr lang="en-US" dirty="0">
                <a:solidFill>
                  <a:schemeClr val="accent2">
                    <a:lumMod val="75000"/>
                  </a:schemeClr>
                </a:solidFill>
              </a:rPr>
              <a:t>Marketing committee</a:t>
            </a:r>
          </a:p>
        </p:txBody>
      </p:sp>
      <p:sp>
        <p:nvSpPr>
          <p:cNvPr id="3" name="Content Placeholder 2">
            <a:extLst>
              <a:ext uri="{FF2B5EF4-FFF2-40B4-BE49-F238E27FC236}">
                <a16:creationId xmlns:a16="http://schemas.microsoft.com/office/drawing/2014/main" id="{8A13710D-B07F-DF22-40BF-864BEE8158C7}"/>
              </a:ext>
            </a:extLst>
          </p:cNvPr>
          <p:cNvSpPr>
            <a:spLocks noGrp="1"/>
          </p:cNvSpPr>
          <p:nvPr>
            <p:ph idx="1"/>
          </p:nvPr>
        </p:nvSpPr>
        <p:spPr>
          <a:xfrm>
            <a:off x="838199" y="1614545"/>
            <a:ext cx="10882745" cy="4878330"/>
          </a:xfrm>
        </p:spPr>
        <p:txBody>
          <a:bodyPr>
            <a:noAutofit/>
          </a:bodyPr>
          <a:lstStyle/>
          <a:p>
            <a:pPr marL="0" indent="0">
              <a:buNone/>
            </a:pPr>
            <a:endParaRPr lang="en-US" sz="1800" dirty="0"/>
          </a:p>
          <a:p>
            <a:pPr>
              <a:buFont typeface="Wingdings" panose="05000000000000000000" pitchFamily="2" charset="2"/>
              <a:buChar char="Ø"/>
            </a:pPr>
            <a:r>
              <a:rPr lang="en-US" dirty="0"/>
              <a:t>The Marketing Committee met in August and September 2023. They reviewed the JCFGM marketing plan and social media calendar for FY24. They are focusing on the following:</a:t>
            </a:r>
          </a:p>
          <a:p>
            <a:pPr marL="461963" indent="-231775">
              <a:buFont typeface="Wingdings" panose="05000000000000000000" pitchFamily="2" charset="2"/>
              <a:buChar char="§"/>
            </a:pPr>
            <a:r>
              <a:rPr lang="en-US" dirty="0"/>
              <a:t>Recognition campaign with a focus on having a “presence” at partner events (like Legacy Shabbats), in partner communications (like newsletters),  and at communal gatherings.  Our enhanced social media efforts will also help with this.</a:t>
            </a:r>
          </a:p>
          <a:p>
            <a:pPr marL="461963" indent="-231775">
              <a:buFont typeface="Wingdings" panose="05000000000000000000" pitchFamily="2" charset="2"/>
              <a:buChar char="§"/>
            </a:pPr>
            <a:r>
              <a:rPr lang="en-US" dirty="0"/>
              <a:t>Implementation of conclusions from Strategic Planning – marketing Foundation to smaller audiences, building a professional advisory group, and positioning FidTech as a response to institutional fundholder requests for improvements. </a:t>
            </a:r>
          </a:p>
          <a:p>
            <a:pPr marL="461963" indent="-231775">
              <a:buFont typeface="Wingdings" panose="05000000000000000000" pitchFamily="2" charset="2"/>
              <a:buChar char="§"/>
            </a:pPr>
            <a:r>
              <a:rPr lang="en-US" dirty="0"/>
              <a:t>Evaluation of SEO services – assessing next steps </a:t>
            </a:r>
          </a:p>
          <a:p>
            <a:pPr marL="461963" indent="-231775">
              <a:buFont typeface="Wingdings" panose="05000000000000000000" pitchFamily="2" charset="2"/>
              <a:buChar char="§"/>
            </a:pPr>
            <a:r>
              <a:rPr lang="en-US" dirty="0"/>
              <a:t>Deepening community engagement – exploring additional investment option, engaging partner leadership, plan fundholder specific programming, and bonding among JCFGM board members.</a:t>
            </a:r>
          </a:p>
          <a:p>
            <a:pPr marL="461963" indent="-231775">
              <a:buFont typeface="Wingdings" panose="05000000000000000000" pitchFamily="2" charset="2"/>
              <a:buChar char="§"/>
            </a:pPr>
            <a:r>
              <a:rPr lang="en-US" sz="1400" dirty="0"/>
              <a:t>Marketing committee: Susan Falcon and Michael Feldstein</a:t>
            </a:r>
          </a:p>
        </p:txBody>
      </p:sp>
      <p:pic>
        <p:nvPicPr>
          <p:cNvPr id="4" name="Picture 3" descr="A close-up of a logo&#10;&#10;Description automatically generated with medium confidence">
            <a:extLst>
              <a:ext uri="{FF2B5EF4-FFF2-40B4-BE49-F238E27FC236}">
                <a16:creationId xmlns:a16="http://schemas.microsoft.com/office/drawing/2014/main" id="{12A31477-A54F-5AA2-698A-79280D595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04" y="608068"/>
            <a:ext cx="2863250" cy="763533"/>
          </a:xfrm>
          <a:prstGeom prst="rect">
            <a:avLst/>
          </a:prstGeom>
        </p:spPr>
      </p:pic>
    </p:spTree>
    <p:extLst>
      <p:ext uri="{BB962C8B-B14F-4D97-AF65-F5344CB8AC3E}">
        <p14:creationId xmlns:p14="http://schemas.microsoft.com/office/powerpoint/2010/main" val="3148737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7EF0-CD8A-7DE8-BEDD-E19B476DE268}"/>
              </a:ext>
            </a:extLst>
          </p:cNvPr>
          <p:cNvSpPr>
            <a:spLocks noGrp="1"/>
          </p:cNvSpPr>
          <p:nvPr>
            <p:ph type="title"/>
          </p:nvPr>
        </p:nvSpPr>
        <p:spPr/>
        <p:txBody>
          <a:bodyPr/>
          <a:lstStyle/>
          <a:p>
            <a:r>
              <a:rPr lang="en-US" dirty="0">
                <a:solidFill>
                  <a:schemeClr val="accent2">
                    <a:lumMod val="75000"/>
                  </a:schemeClr>
                </a:solidFill>
              </a:rPr>
              <a:t>Insurance</a:t>
            </a:r>
          </a:p>
        </p:txBody>
      </p:sp>
      <p:sp>
        <p:nvSpPr>
          <p:cNvPr id="3" name="Content Placeholder 2">
            <a:extLst>
              <a:ext uri="{FF2B5EF4-FFF2-40B4-BE49-F238E27FC236}">
                <a16:creationId xmlns:a16="http://schemas.microsoft.com/office/drawing/2014/main" id="{3AC20A76-200A-F191-7B94-3A810BDF8D36}"/>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en-US" sz="2000" dirty="0"/>
              <a:t>Annual insurance review took place on August 17, 2023. Board Trustees, Jim </a:t>
            </a:r>
            <a:r>
              <a:rPr lang="en-US" sz="2000" dirty="0" err="1"/>
              <a:t>Schragger</a:t>
            </a:r>
            <a:r>
              <a:rPr lang="en-US" sz="2000" dirty="0"/>
              <a:t> and Marc Wisotsky represented the board, Linda Meisel was present as staff.  The meeting was with Jeff Perlman and Brian Anstock of CBIZ (formerly Borden &amp; Perlman).</a:t>
            </a:r>
          </a:p>
          <a:p>
            <a:pPr>
              <a:buFont typeface="Wingdings" panose="05000000000000000000" pitchFamily="2" charset="2"/>
              <a:buChar char="Ø"/>
            </a:pPr>
            <a:r>
              <a:rPr lang="en-US" sz="2000" dirty="0"/>
              <a:t>Brian presented the current packet of insurance coverage, which includes</a:t>
            </a:r>
          </a:p>
          <a:p>
            <a:pPr>
              <a:buFont typeface="Wingdings" panose="05000000000000000000" pitchFamily="2" charset="2"/>
              <a:buChar char="§"/>
            </a:pPr>
            <a:r>
              <a:rPr lang="en-US" sz="2000" dirty="0"/>
              <a:t>Officers and Directors Insurance</a:t>
            </a:r>
          </a:p>
          <a:p>
            <a:pPr>
              <a:buFont typeface="Wingdings" panose="05000000000000000000" pitchFamily="2" charset="2"/>
              <a:buChar char="§"/>
            </a:pPr>
            <a:r>
              <a:rPr lang="en-US" sz="2000" dirty="0"/>
              <a:t>General Liability </a:t>
            </a:r>
          </a:p>
          <a:p>
            <a:pPr>
              <a:buFont typeface="Wingdings" panose="05000000000000000000" pitchFamily="2" charset="2"/>
              <a:buChar char="§"/>
            </a:pPr>
            <a:r>
              <a:rPr lang="en-US" sz="2000" dirty="0"/>
              <a:t>Cyber and Crime coverage </a:t>
            </a:r>
          </a:p>
          <a:p>
            <a:pPr>
              <a:buFont typeface="Wingdings" panose="05000000000000000000" pitchFamily="2" charset="2"/>
              <a:buChar char="Ø"/>
            </a:pPr>
            <a:r>
              <a:rPr lang="en-US" sz="2000" dirty="0"/>
              <a:t>There was a discussion of how to prevent fake email transactions and a review of current practice which includes 2 step authentication. </a:t>
            </a:r>
          </a:p>
          <a:p>
            <a:pPr>
              <a:buFont typeface="Wingdings" panose="05000000000000000000" pitchFamily="2" charset="2"/>
              <a:buChar char="Ø"/>
            </a:pPr>
            <a:r>
              <a:rPr lang="en-US" sz="2000" dirty="0"/>
              <a:t>Both Jeff and Brian advised that the current coverage is appropriate for an organization the size of JCFGM. </a:t>
            </a:r>
          </a:p>
          <a:p>
            <a:pPr>
              <a:buFont typeface="Wingdings" panose="05000000000000000000" pitchFamily="2" charset="2"/>
              <a:buChar char="Ø"/>
            </a:pPr>
            <a:r>
              <a:rPr lang="en-US" sz="2000" dirty="0"/>
              <a:t>A copy of the insurance packet is available for view by board members on the board portal under institutional  documents. </a:t>
            </a:r>
          </a:p>
          <a:p>
            <a:pPr>
              <a:buFont typeface="Wingdings" panose="05000000000000000000" pitchFamily="2" charset="2"/>
              <a:buChar char="Ø"/>
            </a:pPr>
            <a:endParaRPr lang="en-US" sz="2000" dirty="0"/>
          </a:p>
        </p:txBody>
      </p:sp>
      <p:pic>
        <p:nvPicPr>
          <p:cNvPr id="4" name="Picture 3" descr="A close-up of a logo&#10;&#10;Description automatically generated with medium confidence">
            <a:extLst>
              <a:ext uri="{FF2B5EF4-FFF2-40B4-BE49-F238E27FC236}">
                <a16:creationId xmlns:a16="http://schemas.microsoft.com/office/drawing/2014/main" id="{B1DCCA87-2956-C0F5-FB0F-19F7DC980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04" y="608068"/>
            <a:ext cx="2863250" cy="763533"/>
          </a:xfrm>
          <a:prstGeom prst="rect">
            <a:avLst/>
          </a:prstGeom>
        </p:spPr>
      </p:pic>
    </p:spTree>
    <p:extLst>
      <p:ext uri="{BB962C8B-B14F-4D97-AF65-F5344CB8AC3E}">
        <p14:creationId xmlns:p14="http://schemas.microsoft.com/office/powerpoint/2010/main" val="770097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B842-F3C6-CAA6-2509-3B8128E8D0CB}"/>
              </a:ext>
            </a:extLst>
          </p:cNvPr>
          <p:cNvSpPr>
            <a:spLocks noGrp="1"/>
          </p:cNvSpPr>
          <p:nvPr>
            <p:ph type="title"/>
          </p:nvPr>
        </p:nvSpPr>
        <p:spPr/>
        <p:txBody>
          <a:bodyPr/>
          <a:lstStyle/>
          <a:p>
            <a:r>
              <a:rPr lang="en-US" dirty="0">
                <a:solidFill>
                  <a:schemeClr val="accent2">
                    <a:lumMod val="75000"/>
                  </a:schemeClr>
                </a:solidFill>
              </a:rPr>
              <a:t>Audit</a:t>
            </a:r>
          </a:p>
        </p:txBody>
      </p:sp>
      <p:sp>
        <p:nvSpPr>
          <p:cNvPr id="3" name="Content Placeholder 2">
            <a:extLst>
              <a:ext uri="{FF2B5EF4-FFF2-40B4-BE49-F238E27FC236}">
                <a16:creationId xmlns:a16="http://schemas.microsoft.com/office/drawing/2014/main" id="{B704812E-64F6-F188-9767-3629D552B09A}"/>
              </a:ext>
            </a:extLst>
          </p:cNvPr>
          <p:cNvSpPr>
            <a:spLocks noGrp="1"/>
          </p:cNvSpPr>
          <p:nvPr>
            <p:ph idx="1"/>
          </p:nvPr>
        </p:nvSpPr>
        <p:spPr/>
        <p:txBody>
          <a:bodyPr/>
          <a:lstStyle/>
          <a:p>
            <a:pPr marL="346075" indent="-346075">
              <a:buFont typeface="Wingdings" panose="05000000000000000000" pitchFamily="2" charset="2"/>
              <a:buChar char="Ø"/>
            </a:pPr>
            <a:r>
              <a:rPr lang="en-US" dirty="0"/>
              <a:t>Trustees Marc Wisotsky and Joyce Kalstein met in August with Joe Carducci of BKC to discuss the audit and audit cost</a:t>
            </a:r>
          </a:p>
          <a:p>
            <a:pPr marL="346075" indent="-346075">
              <a:buFont typeface="Wingdings" panose="05000000000000000000" pitchFamily="2" charset="2"/>
              <a:buChar char="Ø"/>
            </a:pPr>
            <a:r>
              <a:rPr lang="en-US" dirty="0"/>
              <a:t>The audit costs will go up $3,000 over a three-year period.</a:t>
            </a:r>
          </a:p>
          <a:p>
            <a:pPr marL="346075" indent="-346075">
              <a:buFont typeface="Wingdings" panose="05000000000000000000" pitchFamily="2" charset="2"/>
              <a:buChar char="Ø"/>
            </a:pPr>
            <a:r>
              <a:rPr lang="en-US" dirty="0"/>
              <a:t>Based on the recent RFP responses for audit services this is still a fair cost </a:t>
            </a:r>
          </a:p>
          <a:p>
            <a:pPr marL="346075" indent="-346075">
              <a:buFont typeface="Wingdings" panose="05000000000000000000" pitchFamily="2" charset="2"/>
              <a:buChar char="Ø"/>
            </a:pPr>
            <a:r>
              <a:rPr lang="en-US" dirty="0"/>
              <a:t>The goal is to have the audit fieldwork completed by December 31, 2023.</a:t>
            </a:r>
          </a:p>
          <a:p>
            <a:pPr marL="346075" indent="-346075">
              <a:buFont typeface="Wingdings" panose="05000000000000000000" pitchFamily="2" charset="2"/>
              <a:buChar char="Ø"/>
            </a:pPr>
            <a:endParaRPr lang="en-US" dirty="0"/>
          </a:p>
          <a:p>
            <a:pPr marL="346075" indent="-346075">
              <a:buFont typeface="Wingdings" panose="05000000000000000000" pitchFamily="2" charset="2"/>
              <a:buChar char="Ø"/>
            </a:pPr>
            <a:endParaRPr lang="en-US" dirty="0"/>
          </a:p>
          <a:p>
            <a:pPr marL="346075" indent="-346075">
              <a:buFont typeface="Wingdings" panose="05000000000000000000" pitchFamily="2" charset="2"/>
              <a:buChar char="Ø"/>
            </a:pPr>
            <a:endParaRPr lang="en-US" dirty="0"/>
          </a:p>
          <a:p>
            <a:pPr marL="346075" indent="-346075">
              <a:buFont typeface="Wingdings" panose="05000000000000000000" pitchFamily="2" charset="2"/>
              <a:buChar char="Ø"/>
            </a:pPr>
            <a:r>
              <a:rPr lang="en-US" dirty="0"/>
              <a:t>Audit committee: Marc Wisotsky Chair, Josh Waldorf</a:t>
            </a:r>
          </a:p>
          <a:p>
            <a:pPr marL="346075" indent="-346075">
              <a:buFont typeface="Wingdings" panose="05000000000000000000" pitchFamily="2" charset="2"/>
              <a:buChar char="Ø"/>
            </a:pPr>
            <a:endParaRPr lang="en-US" dirty="0"/>
          </a:p>
          <a:p>
            <a:pPr marL="346075" indent="-346075">
              <a:buFont typeface="Wingdings" panose="05000000000000000000" pitchFamily="2" charset="2"/>
              <a:buChar char="Ø"/>
            </a:pPr>
            <a:endParaRPr lang="en-US" dirty="0"/>
          </a:p>
        </p:txBody>
      </p:sp>
      <p:pic>
        <p:nvPicPr>
          <p:cNvPr id="4" name="Picture 3" descr="A close-up of a logo&#10;&#10;Description automatically generated with medium confidence">
            <a:extLst>
              <a:ext uri="{FF2B5EF4-FFF2-40B4-BE49-F238E27FC236}">
                <a16:creationId xmlns:a16="http://schemas.microsoft.com/office/drawing/2014/main" id="{8969B73B-4A6C-101B-22B7-791CA8AD6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04" y="608068"/>
            <a:ext cx="2863250" cy="763533"/>
          </a:xfrm>
          <a:prstGeom prst="rect">
            <a:avLst/>
          </a:prstGeom>
        </p:spPr>
      </p:pic>
    </p:spTree>
    <p:extLst>
      <p:ext uri="{BB962C8B-B14F-4D97-AF65-F5344CB8AC3E}">
        <p14:creationId xmlns:p14="http://schemas.microsoft.com/office/powerpoint/2010/main" val="52957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FF30-81E7-3C9F-82EC-24E9F0E04816}"/>
              </a:ext>
            </a:extLst>
          </p:cNvPr>
          <p:cNvSpPr>
            <a:spLocks noGrp="1"/>
          </p:cNvSpPr>
          <p:nvPr>
            <p:ph type="title"/>
          </p:nvPr>
        </p:nvSpPr>
        <p:spPr/>
        <p:txBody>
          <a:bodyPr/>
          <a:lstStyle/>
          <a:p>
            <a:r>
              <a:rPr lang="en-US" dirty="0"/>
              <a:t>Book Awards</a:t>
            </a:r>
          </a:p>
        </p:txBody>
      </p:sp>
      <p:sp>
        <p:nvSpPr>
          <p:cNvPr id="3" name="Content Placeholder 2">
            <a:extLst>
              <a:ext uri="{FF2B5EF4-FFF2-40B4-BE49-F238E27FC236}">
                <a16:creationId xmlns:a16="http://schemas.microsoft.com/office/drawing/2014/main" id="{F1FDA58F-8264-DF6B-C34F-C185AD049952}"/>
              </a:ext>
            </a:extLst>
          </p:cNvPr>
          <p:cNvSpPr>
            <a:spLocks noGrp="1"/>
          </p:cNvSpPr>
          <p:nvPr>
            <p:ph idx="1"/>
          </p:nvPr>
        </p:nvSpPr>
        <p:spPr/>
        <p:txBody>
          <a:bodyPr>
            <a:normAutofit/>
          </a:bodyPr>
          <a:lstStyle/>
          <a:p>
            <a:pPr marL="346075" indent="-346075">
              <a:buFont typeface="Wingdings" panose="05000000000000000000" pitchFamily="2" charset="2"/>
              <a:buChar char="Ø"/>
            </a:pPr>
            <a:r>
              <a:rPr lang="en-US" dirty="0"/>
              <a:t>Stephanie Koren joined the team (Jeff Miller, Linda Meisel and Michael Manning) this year and has made an immediate contribution to the committee discussions and outcome.</a:t>
            </a:r>
          </a:p>
          <a:p>
            <a:pPr marL="346075" indent="-346075">
              <a:buFont typeface="Wingdings" panose="05000000000000000000" pitchFamily="2" charset="2"/>
              <a:buChar char="Ø"/>
            </a:pPr>
            <a:r>
              <a:rPr lang="en-US" dirty="0"/>
              <a:t>This year there was $9,100 to award across 13 candidates, comprising 5 new students 8 returning students. </a:t>
            </a:r>
          </a:p>
          <a:p>
            <a:pPr marL="346075" indent="-346075">
              <a:buFont typeface="Wingdings" panose="05000000000000000000" pitchFamily="2" charset="2"/>
              <a:buChar char="Ø"/>
            </a:pPr>
            <a:r>
              <a:rPr lang="en-US" dirty="0"/>
              <a:t>The committee identified 5 top candidates from the group and who were awarded $940 each. The others received $550. </a:t>
            </a:r>
          </a:p>
          <a:p>
            <a:pPr marL="346075" indent="-346075">
              <a:buFont typeface="Wingdings" panose="05000000000000000000" pitchFamily="2" charset="2"/>
              <a:buChar char="Ø"/>
            </a:pPr>
            <a:r>
              <a:rPr lang="en-US" dirty="0"/>
              <a:t>Student assessment criteria</a:t>
            </a:r>
          </a:p>
          <a:p>
            <a:pPr marL="514350" indent="-284163">
              <a:buFont typeface="Wingdings" panose="05000000000000000000" pitchFamily="2" charset="2"/>
              <a:buChar char="§"/>
            </a:pPr>
            <a:r>
              <a:rPr lang="en-US" dirty="0"/>
              <a:t>Jewish Community Contributions and Leadership</a:t>
            </a:r>
          </a:p>
          <a:p>
            <a:pPr marL="514350" indent="-284163">
              <a:buFont typeface="Wingdings" panose="05000000000000000000" pitchFamily="2" charset="2"/>
              <a:buChar char="§"/>
            </a:pPr>
            <a:r>
              <a:rPr lang="en-US" dirty="0"/>
              <a:t>Financial Need and individual circumstances</a:t>
            </a:r>
          </a:p>
          <a:p>
            <a:pPr marL="514350" indent="-284163">
              <a:buFont typeface="Wingdings" panose="05000000000000000000" pitchFamily="2" charset="2"/>
              <a:buChar char="§"/>
            </a:pPr>
            <a:r>
              <a:rPr lang="en-US" dirty="0"/>
              <a:t>Academic Strength </a:t>
            </a:r>
          </a:p>
        </p:txBody>
      </p:sp>
      <p:pic>
        <p:nvPicPr>
          <p:cNvPr id="4" name="Picture 3" descr="A close-up of a logo&#10;&#10;Description automatically generated with medium confidence">
            <a:extLst>
              <a:ext uri="{FF2B5EF4-FFF2-40B4-BE49-F238E27FC236}">
                <a16:creationId xmlns:a16="http://schemas.microsoft.com/office/drawing/2014/main" id="{0A4AEDA5-62B6-B169-7B3B-58C4806E6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04" y="608068"/>
            <a:ext cx="2863250" cy="763533"/>
          </a:xfrm>
          <a:prstGeom prst="rect">
            <a:avLst/>
          </a:prstGeom>
        </p:spPr>
      </p:pic>
    </p:spTree>
    <p:extLst>
      <p:ext uri="{BB962C8B-B14F-4D97-AF65-F5344CB8AC3E}">
        <p14:creationId xmlns:p14="http://schemas.microsoft.com/office/powerpoint/2010/main" val="3675447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C3B17-AD4F-1A56-8586-79CA49AC4038}"/>
              </a:ext>
            </a:extLst>
          </p:cNvPr>
          <p:cNvSpPr>
            <a:spLocks noGrp="1"/>
          </p:cNvSpPr>
          <p:nvPr>
            <p:ph type="title"/>
          </p:nvPr>
        </p:nvSpPr>
        <p:spPr/>
        <p:txBody>
          <a:bodyPr/>
          <a:lstStyle/>
          <a:p>
            <a:r>
              <a:rPr lang="en-US" dirty="0">
                <a:solidFill>
                  <a:schemeClr val="accent2">
                    <a:lumMod val="75000"/>
                  </a:schemeClr>
                </a:solidFill>
              </a:rPr>
              <a:t>Ewing Property</a:t>
            </a:r>
          </a:p>
        </p:txBody>
      </p:sp>
      <p:sp>
        <p:nvSpPr>
          <p:cNvPr id="3" name="Content Placeholder 2">
            <a:extLst>
              <a:ext uri="{FF2B5EF4-FFF2-40B4-BE49-F238E27FC236}">
                <a16:creationId xmlns:a16="http://schemas.microsoft.com/office/drawing/2014/main" id="{26FEAFFD-83FD-ACEF-D7F7-416125B78838}"/>
              </a:ext>
            </a:extLst>
          </p:cNvPr>
          <p:cNvSpPr>
            <a:spLocks noGrp="1"/>
          </p:cNvSpPr>
          <p:nvPr>
            <p:ph idx="1"/>
          </p:nvPr>
        </p:nvSpPr>
        <p:spPr/>
        <p:txBody>
          <a:bodyPr/>
          <a:lstStyle/>
          <a:p>
            <a:pPr marL="346075" indent="-346075">
              <a:buFont typeface="Wingdings" panose="05000000000000000000" pitchFamily="2" charset="2"/>
              <a:buChar char="Ø"/>
            </a:pPr>
            <a:r>
              <a:rPr lang="en-US" dirty="0"/>
              <a:t>Broker listing expired last month</a:t>
            </a:r>
          </a:p>
          <a:p>
            <a:pPr marL="346075" indent="-346075">
              <a:buFont typeface="Wingdings" panose="05000000000000000000" pitchFamily="2" charset="2"/>
              <a:buChar char="Ø"/>
            </a:pPr>
            <a:r>
              <a:rPr lang="en-US" dirty="0"/>
              <a:t> Trustee has hired an environmental firm to determine wetlands status. This is a multistep process and may take several months</a:t>
            </a:r>
          </a:p>
          <a:p>
            <a:pPr marL="346075" indent="-346075">
              <a:buFont typeface="Wingdings" panose="05000000000000000000" pitchFamily="2" charset="2"/>
              <a:buChar char="Ø"/>
            </a:pPr>
            <a:r>
              <a:rPr lang="en-US" dirty="0"/>
              <a:t>Trustee and Estate are in process of interviewing brokers to re-list the property and determine appropriate value .</a:t>
            </a:r>
          </a:p>
          <a:p>
            <a:pPr marL="346075" indent="-346075">
              <a:buFont typeface="Wingdings" panose="05000000000000000000" pitchFamily="2" charset="2"/>
              <a:buChar char="Ø"/>
            </a:pPr>
            <a:r>
              <a:rPr lang="en-US" dirty="0"/>
              <a:t>JCFGM committee consists of Linda Meisel, Jim Schragger and Howard Cohen.  Meetings are held approximately every 8-10 weeks via zoom and include the Foundation, two representatives of the Pierson family estate and one or two trustees from Wells Fargo.</a:t>
            </a:r>
          </a:p>
        </p:txBody>
      </p:sp>
      <p:pic>
        <p:nvPicPr>
          <p:cNvPr id="4" name="Picture 3" descr="A close-up of a logo&#10;&#10;Description automatically generated with medium confidence">
            <a:extLst>
              <a:ext uri="{FF2B5EF4-FFF2-40B4-BE49-F238E27FC236}">
                <a16:creationId xmlns:a16="http://schemas.microsoft.com/office/drawing/2014/main" id="{A94207E0-2C69-B9EA-C27F-6A000BBA2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04" y="608068"/>
            <a:ext cx="2863250" cy="763533"/>
          </a:xfrm>
          <a:prstGeom prst="rect">
            <a:avLst/>
          </a:prstGeom>
        </p:spPr>
      </p:pic>
    </p:spTree>
    <p:extLst>
      <p:ext uri="{BB962C8B-B14F-4D97-AF65-F5344CB8AC3E}">
        <p14:creationId xmlns:p14="http://schemas.microsoft.com/office/powerpoint/2010/main" val="88372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D84B-2D5C-69F5-07E6-D1326E1DB303}"/>
              </a:ext>
            </a:extLst>
          </p:cNvPr>
          <p:cNvSpPr>
            <a:spLocks noGrp="1"/>
          </p:cNvSpPr>
          <p:nvPr>
            <p:ph type="title"/>
          </p:nvPr>
        </p:nvSpPr>
        <p:spPr>
          <a:xfrm>
            <a:off x="838200" y="365125"/>
            <a:ext cx="10515600" cy="1076049"/>
          </a:xfrm>
        </p:spPr>
        <p:txBody>
          <a:bodyPr/>
          <a:lstStyle/>
          <a:p>
            <a:r>
              <a:rPr lang="en-US" dirty="0">
                <a:solidFill>
                  <a:schemeClr val="accent1">
                    <a:lumMod val="75000"/>
                  </a:schemeClr>
                </a:solidFill>
              </a:rPr>
              <a:t>Upcoming programs</a:t>
            </a:r>
          </a:p>
        </p:txBody>
      </p:sp>
      <p:sp>
        <p:nvSpPr>
          <p:cNvPr id="3" name="Content Placeholder 2">
            <a:extLst>
              <a:ext uri="{FF2B5EF4-FFF2-40B4-BE49-F238E27FC236}">
                <a16:creationId xmlns:a16="http://schemas.microsoft.com/office/drawing/2014/main" id="{8A0EBF8C-CFE6-F591-39A9-2E819B68D5B0}"/>
              </a:ext>
            </a:extLst>
          </p:cNvPr>
          <p:cNvSpPr>
            <a:spLocks noGrp="1"/>
          </p:cNvSpPr>
          <p:nvPr>
            <p:ph idx="1"/>
          </p:nvPr>
        </p:nvSpPr>
        <p:spPr>
          <a:xfrm>
            <a:off x="838200" y="1847653"/>
            <a:ext cx="10973586" cy="4402279"/>
          </a:xfrm>
        </p:spPr>
        <p:txBody>
          <a:bodyPr>
            <a:normAutofit fontScale="70000" lnSpcReduction="20000"/>
          </a:bodyPr>
          <a:lstStyle/>
          <a:p>
            <a:pPr marL="0" marR="0" indent="0">
              <a:spcBef>
                <a:spcPts val="0"/>
              </a:spcBef>
              <a:spcAft>
                <a:spcPts val="0"/>
              </a:spcAft>
              <a:buNone/>
            </a:pPr>
            <a:r>
              <a:rPr lang="en-US" sz="2300" b="1" dirty="0">
                <a:effectLst/>
                <a:latin typeface="Calibri" panose="020F0502020204030204" pitchFamily="34" charset="0"/>
                <a:ea typeface="Calibri" panose="020F0502020204030204" pitchFamily="34" charset="0"/>
                <a:cs typeface="Times New Roman" panose="02020603050405020304" pitchFamily="18" charset="0"/>
              </a:rPr>
              <a:t>October 16, 2023, 7-8pm</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300" i="1" dirty="0">
                <a:effectLst/>
                <a:latin typeface="Calibri" panose="020F0502020204030204" pitchFamily="34" charset="0"/>
                <a:ea typeface="Calibri" panose="020F0502020204030204" pitchFamily="34" charset="0"/>
                <a:cs typeface="Times New Roman" panose="02020603050405020304" pitchFamily="18" charset="0"/>
              </a:rPr>
              <a:t>Considerations for Year End Planning and Implementing your Charitable Objective</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300" dirty="0">
                <a:effectLst/>
                <a:latin typeface="Calibri" panose="020F0502020204030204" pitchFamily="34" charset="0"/>
                <a:ea typeface="Calibri" panose="020F0502020204030204" pitchFamily="34" charset="0"/>
                <a:cs typeface="Times New Roman" panose="02020603050405020304" pitchFamily="18" charset="0"/>
              </a:rPr>
              <a:t>Panel featuring Marc </a:t>
            </a:r>
            <a:r>
              <a:rPr lang="en-US" sz="2300" dirty="0" err="1">
                <a:effectLst/>
                <a:latin typeface="Calibri" panose="020F0502020204030204" pitchFamily="34" charset="0"/>
                <a:ea typeface="Calibri" panose="020F0502020204030204" pitchFamily="34" charset="0"/>
                <a:cs typeface="Times New Roman" panose="02020603050405020304" pitchFamily="18" charset="0"/>
              </a:rPr>
              <a:t>Shegoski</a:t>
            </a:r>
            <a:r>
              <a:rPr lang="en-US" sz="2300" dirty="0">
                <a:effectLst/>
                <a:latin typeface="Calibri" panose="020F0502020204030204" pitchFamily="34" charset="0"/>
                <a:ea typeface="Calibri" panose="020F0502020204030204" pitchFamily="34" charset="0"/>
                <a:cs typeface="Times New Roman" panose="02020603050405020304" pitchFamily="18" charset="0"/>
              </a:rPr>
              <a:t> and David Sears, UBS Wealth Management, and Thomas Moore, Glenmede Endowment and Foundation Advisory. Co-sponsored by the Jewish Federation of Princeton Mercer </a:t>
            </a:r>
            <a:r>
              <a:rPr lang="en-US" sz="2300" dirty="0" err="1">
                <a:effectLst/>
                <a:latin typeface="Calibri" panose="020F0502020204030204" pitchFamily="34" charset="0"/>
                <a:ea typeface="Calibri" panose="020F0502020204030204" pitchFamily="34" charset="0"/>
                <a:cs typeface="Times New Roman" panose="02020603050405020304" pitchFamily="18" charset="0"/>
              </a:rPr>
              <a:t>Bucks.</a:t>
            </a:r>
            <a:r>
              <a:rPr lang="en-US" sz="23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3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300" b="1" dirty="0">
                <a:effectLst/>
                <a:latin typeface="Calibri" panose="020F0502020204030204" pitchFamily="34" charset="0"/>
                <a:ea typeface="Calibri" panose="020F0502020204030204" pitchFamily="34" charset="0"/>
                <a:cs typeface="Times New Roman" panose="02020603050405020304" pitchFamily="18" charset="0"/>
              </a:rPr>
              <a:t>November 13, 2023, 7-8pm</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300" dirty="0">
                <a:latin typeface="Calibri" panose="020F0502020204030204" pitchFamily="34" charset="0"/>
                <a:ea typeface="Calibri" panose="020F0502020204030204" pitchFamily="34" charset="0"/>
                <a:cs typeface="Times New Roman" panose="02020603050405020304" pitchFamily="18" charset="0"/>
              </a:rPr>
              <a:t>Book Talk: </a:t>
            </a:r>
            <a:r>
              <a:rPr lang="en-US" sz="2300" i="1" dirty="0">
                <a:effectLst/>
                <a:latin typeface="Calibri" panose="020F0502020204030204" pitchFamily="34" charset="0"/>
                <a:ea typeface="Calibri" panose="020F0502020204030204" pitchFamily="34" charset="0"/>
                <a:cs typeface="Times New Roman" panose="02020603050405020304" pitchFamily="18" charset="0"/>
              </a:rPr>
              <a:t>In the Hands of Women </a:t>
            </a:r>
            <a:r>
              <a:rPr lang="en-US" sz="2300" dirty="0">
                <a:effectLst/>
                <a:latin typeface="Calibri" panose="020F0502020204030204" pitchFamily="34" charset="0"/>
                <a:ea typeface="Calibri" panose="020F0502020204030204" pitchFamily="34" charset="0"/>
                <a:cs typeface="Times New Roman" panose="02020603050405020304" pitchFamily="18" charset="0"/>
              </a:rPr>
              <a:t>by Jane Loeb Rubin</a:t>
            </a:r>
          </a:p>
          <a:p>
            <a:pPr marL="0" marR="0" indent="0">
              <a:spcBef>
                <a:spcPts val="0"/>
              </a:spcBef>
              <a:spcAft>
                <a:spcPts val="0"/>
              </a:spcAft>
              <a:buNone/>
            </a:pPr>
            <a:r>
              <a:rPr lang="en-US" sz="2300" dirty="0">
                <a:effectLst/>
                <a:latin typeface="Calibri" panose="020F0502020204030204" pitchFamily="34" charset="0"/>
                <a:ea typeface="Calibri" panose="020F0502020204030204" pitchFamily="34" charset="0"/>
                <a:cs typeface="Times New Roman" panose="02020603050405020304" pitchFamily="18" charset="0"/>
              </a:rPr>
              <a:t>In this work of medical historical fiction, set in Baltimore and NYC in 1900, we learn the story of Hannah Isaacson, an obstetrician in training, determined to improve medical safety for women at a time when choices and treatments were very limited. While the setting is historical, the issues are contemporary. </a:t>
            </a:r>
          </a:p>
          <a:p>
            <a:pPr marL="0" marR="0" indent="0">
              <a:spcBef>
                <a:spcPts val="0"/>
              </a:spcBef>
              <a:spcAft>
                <a:spcPts val="0"/>
              </a:spcAft>
              <a:buNone/>
            </a:pPr>
            <a:r>
              <a:rPr lang="en-US" sz="23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300" b="1" dirty="0">
                <a:effectLst/>
                <a:latin typeface="Calibri" panose="020F0502020204030204" pitchFamily="34" charset="0"/>
                <a:ea typeface="Calibri" panose="020F0502020204030204" pitchFamily="34" charset="0"/>
                <a:cs typeface="Times New Roman" panose="02020603050405020304" pitchFamily="18" charset="0"/>
              </a:rPr>
              <a:t>December 3, 2023, 10:30-11:30am</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300" i="1" dirty="0">
                <a:effectLst/>
                <a:latin typeface="Calibri" panose="020F0502020204030204" pitchFamily="34" charset="0"/>
                <a:ea typeface="Calibri" panose="020F0502020204030204" pitchFamily="34" charset="0"/>
                <a:cs typeface="Times New Roman" panose="02020603050405020304" pitchFamily="18" charset="0"/>
              </a:rPr>
              <a:t>Four Mothers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300" dirty="0">
                <a:effectLst/>
                <a:latin typeface="Calibri" panose="020F0502020204030204" pitchFamily="34" charset="0"/>
                <a:ea typeface="Calibri" panose="020F0502020204030204" pitchFamily="34" charset="0"/>
                <a:cs typeface="Times New Roman" panose="02020603050405020304" pitchFamily="18" charset="0"/>
              </a:rPr>
              <a:t>Featuring Dr. Leonard Rutgers, archeologist and professor at the University of Utrecht, whose research traces today’s world Jewry population back to four mothers. </a:t>
            </a:r>
            <a:r>
              <a:rPr lang="en-US" sz="2300" dirty="0">
                <a:latin typeface="Calibri" panose="020F0502020204030204" pitchFamily="34" charset="0"/>
                <a:ea typeface="Calibri" panose="020F0502020204030204" pitchFamily="34" charset="0"/>
                <a:cs typeface="Times New Roman" panose="02020603050405020304" pitchFamily="18" charset="0"/>
              </a:rPr>
              <a:t>T</a:t>
            </a:r>
            <a:r>
              <a:rPr lang="en-US" sz="2300" dirty="0">
                <a:effectLst/>
                <a:latin typeface="Calibri" panose="020F0502020204030204" pitchFamily="34" charset="0"/>
                <a:ea typeface="Calibri" panose="020F0502020204030204" pitchFamily="34" charset="0"/>
                <a:cs typeface="Times New Roman" panose="02020603050405020304" pitchFamily="18" charset="0"/>
              </a:rPr>
              <a:t>his is a program of the Jewish Federation of West-Central New Jersey and The Jewish Community Foundation will be a co-sponsor. </a:t>
            </a:r>
          </a:p>
          <a:p>
            <a:pPr marL="0" marR="0" indent="0">
              <a:spcBef>
                <a:spcPts val="0"/>
              </a:spcBef>
              <a:spcAft>
                <a:spcPts val="0"/>
              </a:spcAft>
              <a:buNone/>
            </a:pPr>
            <a:r>
              <a:rPr lang="en-US" sz="23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300" b="1" dirty="0">
                <a:effectLst/>
                <a:latin typeface="Calibri" panose="020F0502020204030204" pitchFamily="34" charset="0"/>
                <a:ea typeface="Calibri" panose="020F0502020204030204" pitchFamily="34" charset="0"/>
                <a:cs typeface="Times New Roman" panose="02020603050405020304" pitchFamily="18" charset="0"/>
              </a:rPr>
              <a:t>February 12, 2024, 7-8pm</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300" i="1" dirty="0">
                <a:effectLst/>
                <a:latin typeface="Calibri" panose="020F0502020204030204" pitchFamily="34" charset="0"/>
                <a:ea typeface="Calibri" panose="020F0502020204030204" pitchFamily="34" charset="0"/>
                <a:cs typeface="Times New Roman" panose="02020603050405020304" pitchFamily="18" charset="0"/>
              </a:rPr>
              <a:t>What should be Top of Mind for the Jewish Community in the 2024 Election Season?</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300" dirty="0">
                <a:effectLst/>
                <a:latin typeface="Calibri" panose="020F0502020204030204" pitchFamily="34" charset="0"/>
                <a:ea typeface="Calibri" panose="020F0502020204030204" pitchFamily="34" charset="0"/>
                <a:cs typeface="Times New Roman" panose="02020603050405020304" pitchFamily="18" charset="0"/>
              </a:rPr>
              <a:t>Featuring Dr. Benjamin Dworkin, Founding Director of the Rowan Institute for Public Policy, and Citizenship (RIPPAC) at Rowan University. Co-sponsored by the Jewish Federations of Princeton Mercer Bucks and West-Central New Jersey.</a:t>
            </a:r>
          </a:p>
          <a:p>
            <a:pPr marL="0" marR="0" indent="0">
              <a:spcBef>
                <a:spcPts val="0"/>
              </a:spcBef>
              <a:spcAft>
                <a:spcPts val="0"/>
              </a:spcAft>
              <a:buNone/>
            </a:pPr>
            <a:r>
              <a:rPr lang="en-US" sz="2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All programs are via zoom</a:t>
            </a:r>
          </a:p>
          <a:p>
            <a:pPr marL="0" marR="0" indent="0">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descr="A close-up of a logo&#10;&#10;Description automatically generated with medium confidence">
            <a:extLst>
              <a:ext uri="{FF2B5EF4-FFF2-40B4-BE49-F238E27FC236}">
                <a16:creationId xmlns:a16="http://schemas.microsoft.com/office/drawing/2014/main" id="{B2C81E33-68A4-CA48-CA0B-DC8DDB037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04" y="608068"/>
            <a:ext cx="2863250" cy="763533"/>
          </a:xfrm>
          <a:prstGeom prst="rect">
            <a:avLst/>
          </a:prstGeom>
        </p:spPr>
      </p:pic>
    </p:spTree>
    <p:extLst>
      <p:ext uri="{BB962C8B-B14F-4D97-AF65-F5344CB8AC3E}">
        <p14:creationId xmlns:p14="http://schemas.microsoft.com/office/powerpoint/2010/main" val="420882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43C8-20DB-358B-04B4-2A111AAAE391}"/>
              </a:ext>
            </a:extLst>
          </p:cNvPr>
          <p:cNvSpPr>
            <a:spLocks noGrp="1"/>
          </p:cNvSpPr>
          <p:nvPr>
            <p:ph type="title"/>
          </p:nvPr>
        </p:nvSpPr>
        <p:spPr>
          <a:xfrm>
            <a:off x="955238" y="330991"/>
            <a:ext cx="10058400" cy="1450757"/>
          </a:xfrm>
        </p:spPr>
        <p:txBody>
          <a:bodyPr/>
          <a:lstStyle/>
          <a:p>
            <a:r>
              <a:rPr lang="en-US" dirty="0">
                <a:solidFill>
                  <a:schemeClr val="accent1">
                    <a:lumMod val="75000"/>
                  </a:schemeClr>
                </a:solidFill>
              </a:rPr>
              <a:t>Upcoming Programs (continued)</a:t>
            </a:r>
          </a:p>
        </p:txBody>
      </p:sp>
      <p:sp>
        <p:nvSpPr>
          <p:cNvPr id="3" name="Content Placeholder 2">
            <a:extLst>
              <a:ext uri="{FF2B5EF4-FFF2-40B4-BE49-F238E27FC236}">
                <a16:creationId xmlns:a16="http://schemas.microsoft.com/office/drawing/2014/main" id="{8CF5EDD3-37CE-5428-75D8-6528BFA4754F}"/>
              </a:ext>
            </a:extLst>
          </p:cNvPr>
          <p:cNvSpPr>
            <a:spLocks noGrp="1"/>
          </p:cNvSpPr>
          <p:nvPr>
            <p:ph idx="1"/>
          </p:nvPr>
        </p:nvSpPr>
        <p:spPr/>
        <p:txBody>
          <a:bodyPr>
            <a:normAutofit lnSpcReduction="10000"/>
          </a:bodyPr>
          <a:lstStyle/>
          <a:p>
            <a:pPr marL="0" marR="0" indent="0">
              <a:spcBef>
                <a:spcPts val="0"/>
              </a:spcBef>
              <a:spcAft>
                <a:spcPts val="0"/>
              </a:spcAft>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March 4, 2024, 7-8pm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Jewish Life on College Campuses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Panel featuring student representatives, Rabbi Gil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Steinlauf</a:t>
            </a:r>
            <a:r>
              <a:rPr lang="en-US" sz="1800" dirty="0">
                <a:effectLst/>
                <a:latin typeface="Calibri" panose="020F0502020204030204" pitchFamily="34" charset="0"/>
                <a:ea typeface="Calibri" panose="020F0502020204030204" pitchFamily="34" charset="0"/>
                <a:cs typeface="Times New Roman" panose="02020603050405020304" pitchFamily="18" charset="0"/>
              </a:rPr>
              <a:t>, Center for Jewish Life at Princeton University, and Rabbi Esther Reed, Hillel at Rutgers University. Co-sponsored by the Jewish Federation of Princeton Mercer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Bucks.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program is via zoom.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May 8, 2024, 5-7pm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Jewish Community Foundation of Greater Mercer 60</a:t>
            </a:r>
            <a:r>
              <a:rPr lang="en-US" sz="1800"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Anniversary and Life &amp; Legacy Celebration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Celebration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In-Person Cocktail Reception</a:t>
            </a: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JCFGM Partner Events </a:t>
            </a:r>
          </a:p>
          <a:p>
            <a:pPr marL="0" marR="0" indent="0">
              <a:spcBef>
                <a:spcPts val="0"/>
              </a:spcBef>
              <a:spcAft>
                <a:spcPts val="0"/>
              </a:spcAft>
              <a:buNone/>
            </a:pPr>
            <a:r>
              <a:rPr lang="en-US" sz="1800" b="1" dirty="0">
                <a:latin typeface="Calibri" panose="020F0502020204030204" pitchFamily="34" charset="0"/>
                <a:ea typeface="Calibri" panose="020F0502020204030204" pitchFamily="34" charset="0"/>
                <a:cs typeface="Times New Roman" panose="02020603050405020304" pitchFamily="18" charset="0"/>
              </a:rPr>
              <a:t>October 15</a:t>
            </a:r>
            <a:r>
              <a:rPr lang="en-US" sz="1800" b="1" baseline="30000" dirty="0">
                <a:latin typeface="Calibri" panose="020F0502020204030204" pitchFamily="34" charset="0"/>
                <a:ea typeface="Calibri" panose="020F0502020204030204" pitchFamily="34" charset="0"/>
                <a:cs typeface="Times New Roman" panose="02020603050405020304" pitchFamily="18" charset="0"/>
              </a:rPr>
              <a:t>th</a:t>
            </a:r>
            <a:r>
              <a:rPr lang="en-US" sz="1800" b="1" dirty="0">
                <a:latin typeface="Calibri" panose="020F0502020204030204" pitchFamily="34" charset="0"/>
                <a:ea typeface="Calibri" panose="020F0502020204030204" pitchFamily="34" charset="0"/>
                <a:cs typeface="Times New Roman" panose="02020603050405020304" pitchFamily="18" charset="0"/>
              </a:rPr>
              <a:t> 2023, 9AM see website for details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i="1" dirty="0">
                <a:latin typeface="Calibri" panose="020F0502020204030204" pitchFamily="34" charset="0"/>
                <a:ea typeface="Calibri" panose="020F0502020204030204" pitchFamily="34" charset="0"/>
                <a:cs typeface="Times New Roman" panose="02020603050405020304" pitchFamily="18" charset="0"/>
              </a:rPr>
              <a:t>JFCS Wheels for Meals </a:t>
            </a:r>
          </a:p>
          <a:p>
            <a:pPr marL="0" marR="0" indent="0">
              <a:spcBef>
                <a:spcPts val="0"/>
              </a:spcBef>
              <a:spcAft>
                <a:spcPts val="0"/>
              </a:spcAft>
              <a:buNone/>
            </a:pPr>
            <a:r>
              <a:rPr lang="en-US" sz="1800" b="1" dirty="0">
                <a:latin typeface="Calibri" panose="020F0502020204030204" pitchFamily="34" charset="0"/>
                <a:ea typeface="Calibri" panose="020F0502020204030204" pitchFamily="34" charset="0"/>
                <a:cs typeface="Times New Roman" panose="02020603050405020304" pitchFamily="18" charset="0"/>
              </a:rPr>
              <a:t>November 15</a:t>
            </a:r>
            <a:r>
              <a:rPr lang="en-US" sz="1800" b="1">
                <a:latin typeface="Calibri" panose="020F0502020204030204" pitchFamily="34" charset="0"/>
                <a:ea typeface="Calibri" panose="020F0502020204030204" pitchFamily="34" charset="0"/>
                <a:cs typeface="Times New Roman" panose="02020603050405020304" pitchFamily="18" charset="0"/>
              </a:rPr>
              <a:t>, 2023 6-9PM</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b="1" dirty="0">
                <a:latin typeface="Calibri" panose="020F0502020204030204" pitchFamily="34" charset="0"/>
                <a:ea typeface="Calibri" panose="020F0502020204030204" pitchFamily="34" charset="0"/>
                <a:cs typeface="Times New Roman" panose="02020603050405020304" pitchFamily="18" charset="0"/>
              </a:rPr>
              <a:t>Jewish Federation PMB Kick Off event 6 PM-9PM</a:t>
            </a:r>
          </a:p>
          <a:p>
            <a:pPr marL="0" marR="0" indent="0">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Asi Wind, magician </a:t>
            </a:r>
          </a:p>
          <a:p>
            <a:pPr marL="0" marR="0" indent="0">
              <a:spcBef>
                <a:spcPts val="0"/>
              </a:spcBef>
              <a:spcAft>
                <a:spcPts val="0"/>
              </a:spcAft>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A close-up of a logo&#10;&#10;Description automatically generated with medium confidence">
            <a:extLst>
              <a:ext uri="{FF2B5EF4-FFF2-40B4-BE49-F238E27FC236}">
                <a16:creationId xmlns:a16="http://schemas.microsoft.com/office/drawing/2014/main" id="{B8AEC74F-F17A-F214-18C6-C9F0DF34B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8819" y="607139"/>
            <a:ext cx="2863250" cy="763533"/>
          </a:xfrm>
          <a:prstGeom prst="rect">
            <a:avLst/>
          </a:prstGeom>
        </p:spPr>
      </p:pic>
    </p:spTree>
    <p:extLst>
      <p:ext uri="{BB962C8B-B14F-4D97-AF65-F5344CB8AC3E}">
        <p14:creationId xmlns:p14="http://schemas.microsoft.com/office/powerpoint/2010/main" val="910053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9BC62-CC90-E092-ABBC-F233147EE037}"/>
              </a:ext>
            </a:extLst>
          </p:cNvPr>
          <p:cNvSpPr>
            <a:spLocks noGrp="1"/>
          </p:cNvSpPr>
          <p:nvPr>
            <p:ph type="title"/>
          </p:nvPr>
        </p:nvSpPr>
        <p:spPr/>
        <p:txBody>
          <a:bodyPr/>
          <a:lstStyle/>
          <a:p>
            <a:r>
              <a:rPr lang="en-US" dirty="0">
                <a:solidFill>
                  <a:schemeClr val="tx1">
                    <a:lumMod val="95000"/>
                    <a:lumOff val="5000"/>
                  </a:schemeClr>
                </a:solidFill>
              </a:rPr>
              <a:t>JCFGM Meetings </a:t>
            </a:r>
            <a:r>
              <a:rPr lang="en-US" dirty="0">
                <a:solidFill>
                  <a:srgbClr val="FF0000"/>
                </a:solidFill>
              </a:rPr>
              <a:t> </a:t>
            </a:r>
          </a:p>
        </p:txBody>
      </p:sp>
      <p:sp>
        <p:nvSpPr>
          <p:cNvPr id="3" name="Content Placeholder 2">
            <a:extLst>
              <a:ext uri="{FF2B5EF4-FFF2-40B4-BE49-F238E27FC236}">
                <a16:creationId xmlns:a16="http://schemas.microsoft.com/office/drawing/2014/main" id="{E26B65BF-D955-01E5-A592-C6E9CF23044F}"/>
              </a:ext>
            </a:extLst>
          </p:cNvPr>
          <p:cNvSpPr>
            <a:spLocks noGrp="1"/>
          </p:cNvSpPr>
          <p:nvPr>
            <p:ph idx="1"/>
          </p:nvPr>
        </p:nvSpPr>
        <p:spPr/>
        <p:txBody>
          <a:bodyPr/>
          <a:lstStyle/>
          <a:p>
            <a:endParaRPr lang="en-US" dirty="0"/>
          </a:p>
          <a:p>
            <a:r>
              <a:rPr lang="en-US" dirty="0"/>
              <a:t>October 30, 2023 Executive Committee meeting</a:t>
            </a:r>
          </a:p>
          <a:p>
            <a:r>
              <a:rPr lang="en-US" dirty="0"/>
              <a:t>November 27, 2023 Board of Trustees meeting</a:t>
            </a:r>
          </a:p>
          <a:p>
            <a:endParaRPr lang="en-US" dirty="0"/>
          </a:p>
        </p:txBody>
      </p:sp>
      <p:pic>
        <p:nvPicPr>
          <p:cNvPr id="4" name="Picture 3" descr="A close-up of a logo&#10;&#10;Description automatically generated with medium confidence">
            <a:extLst>
              <a:ext uri="{FF2B5EF4-FFF2-40B4-BE49-F238E27FC236}">
                <a16:creationId xmlns:a16="http://schemas.microsoft.com/office/drawing/2014/main" id="{DC101E44-6A57-9708-00A1-3B6E6DFBA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04" y="608068"/>
            <a:ext cx="2863250" cy="763533"/>
          </a:xfrm>
          <a:prstGeom prst="rect">
            <a:avLst/>
          </a:prstGeom>
        </p:spPr>
      </p:pic>
    </p:spTree>
    <p:extLst>
      <p:ext uri="{BB962C8B-B14F-4D97-AF65-F5344CB8AC3E}">
        <p14:creationId xmlns:p14="http://schemas.microsoft.com/office/powerpoint/2010/main" val="305353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79D4F-6266-A6FB-4571-3A7A94D11ADE}"/>
              </a:ext>
            </a:extLst>
          </p:cNvPr>
          <p:cNvSpPr>
            <a:spLocks noGrp="1"/>
          </p:cNvSpPr>
          <p:nvPr>
            <p:ph type="title"/>
          </p:nvPr>
        </p:nvSpPr>
        <p:spPr/>
        <p:txBody>
          <a:bodyPr/>
          <a:lstStyle/>
          <a:p>
            <a:r>
              <a:rPr lang="en-US" dirty="0">
                <a:solidFill>
                  <a:schemeClr val="accent2">
                    <a:lumMod val="75000"/>
                  </a:schemeClr>
                </a:solidFill>
              </a:rPr>
              <a:t>Agenda </a:t>
            </a:r>
          </a:p>
        </p:txBody>
      </p:sp>
      <p:sp>
        <p:nvSpPr>
          <p:cNvPr id="3" name="Content Placeholder 2">
            <a:extLst>
              <a:ext uri="{FF2B5EF4-FFF2-40B4-BE49-F238E27FC236}">
                <a16:creationId xmlns:a16="http://schemas.microsoft.com/office/drawing/2014/main" id="{E789DE8F-BA8E-BD47-2964-E11D238469B5}"/>
              </a:ext>
            </a:extLst>
          </p:cNvPr>
          <p:cNvSpPr>
            <a:spLocks noGrp="1"/>
          </p:cNvSpPr>
          <p:nvPr>
            <p:ph idx="1"/>
          </p:nvPr>
        </p:nvSpPr>
        <p:spPr/>
        <p:txBody>
          <a:bodyPr>
            <a:normAutofit fontScale="92500" lnSpcReduction="20000"/>
          </a:bodyPr>
          <a:lstStyle/>
          <a:p>
            <a:pPr>
              <a:buFont typeface="Wingdings" panose="05000000000000000000" pitchFamily="2" charset="2"/>
              <a:buChar char="Ø"/>
            </a:pPr>
            <a:endParaRPr lang="en-US" sz="1600" dirty="0"/>
          </a:p>
          <a:p>
            <a:pPr>
              <a:buFont typeface="Wingdings" panose="05000000000000000000" pitchFamily="2" charset="2"/>
              <a:buChar char="Ø"/>
            </a:pPr>
            <a:r>
              <a:rPr lang="en-US" sz="1600" dirty="0">
                <a:solidFill>
                  <a:schemeClr val="accent2">
                    <a:lumMod val="75000"/>
                  </a:schemeClr>
                </a:solidFill>
              </a:rPr>
              <a:t>Call to order </a:t>
            </a:r>
          </a:p>
          <a:p>
            <a:pPr>
              <a:buFont typeface="Wingdings" panose="05000000000000000000" pitchFamily="2" charset="2"/>
              <a:buChar char="Ø"/>
            </a:pPr>
            <a:r>
              <a:rPr lang="en-US" sz="1600" dirty="0">
                <a:solidFill>
                  <a:schemeClr val="accent2">
                    <a:lumMod val="75000"/>
                  </a:schemeClr>
                </a:solidFill>
              </a:rPr>
              <a:t>Approval of Minutes –June 19, 2023 </a:t>
            </a:r>
          </a:p>
          <a:p>
            <a:pPr>
              <a:buFont typeface="Wingdings" panose="05000000000000000000" pitchFamily="2" charset="2"/>
              <a:buChar char="Ø"/>
            </a:pPr>
            <a:r>
              <a:rPr lang="en-US" sz="1600" dirty="0">
                <a:solidFill>
                  <a:schemeClr val="accent2">
                    <a:lumMod val="75000"/>
                  </a:schemeClr>
                </a:solidFill>
              </a:rPr>
              <a:t>Funds and Asset report </a:t>
            </a:r>
          </a:p>
          <a:p>
            <a:pPr>
              <a:buFont typeface="Wingdings" panose="05000000000000000000" pitchFamily="2" charset="2"/>
              <a:buChar char="Ø"/>
            </a:pPr>
            <a:r>
              <a:rPr lang="en-US" sz="1600" dirty="0">
                <a:solidFill>
                  <a:schemeClr val="accent2">
                    <a:lumMod val="75000"/>
                  </a:schemeClr>
                </a:solidFill>
              </a:rPr>
              <a:t>President’s Report</a:t>
            </a:r>
          </a:p>
          <a:p>
            <a:pPr>
              <a:buFont typeface="Wingdings" panose="05000000000000000000" pitchFamily="2" charset="2"/>
              <a:buChar char="Ø"/>
            </a:pPr>
            <a:r>
              <a:rPr lang="en-US" sz="1600" dirty="0">
                <a:solidFill>
                  <a:schemeClr val="accent2">
                    <a:lumMod val="75000"/>
                  </a:schemeClr>
                </a:solidFill>
              </a:rPr>
              <a:t>Succession committee Report</a:t>
            </a:r>
          </a:p>
          <a:p>
            <a:pPr>
              <a:buFont typeface="Wingdings" panose="05000000000000000000" pitchFamily="2" charset="2"/>
              <a:buChar char="Ø"/>
            </a:pPr>
            <a:r>
              <a:rPr lang="en-US" sz="1600" dirty="0">
                <a:solidFill>
                  <a:schemeClr val="accent2">
                    <a:lumMod val="75000"/>
                  </a:schemeClr>
                </a:solidFill>
              </a:rPr>
              <a:t>Treasurer’s report </a:t>
            </a:r>
          </a:p>
          <a:p>
            <a:pPr>
              <a:buFont typeface="Wingdings" panose="05000000000000000000" pitchFamily="2" charset="2"/>
              <a:buChar char="Ø"/>
            </a:pPr>
            <a:r>
              <a:rPr lang="en-US" sz="1600" dirty="0">
                <a:solidFill>
                  <a:schemeClr val="accent2">
                    <a:lumMod val="75000"/>
                  </a:schemeClr>
                </a:solidFill>
              </a:rPr>
              <a:t>Executive Director’s Report</a:t>
            </a:r>
          </a:p>
          <a:p>
            <a:pPr>
              <a:buFont typeface="Wingdings" panose="05000000000000000000" pitchFamily="2" charset="2"/>
              <a:buChar char="Ø"/>
            </a:pPr>
            <a:r>
              <a:rPr lang="en-US" sz="1600" dirty="0">
                <a:solidFill>
                  <a:schemeClr val="accent2">
                    <a:lumMod val="75000"/>
                  </a:schemeClr>
                </a:solidFill>
              </a:rPr>
              <a:t>Committee reports</a:t>
            </a:r>
          </a:p>
          <a:p>
            <a:pPr>
              <a:buFont typeface="Wingdings" panose="05000000000000000000" pitchFamily="2" charset="2"/>
              <a:buChar char="Ø"/>
            </a:pPr>
            <a:r>
              <a:rPr lang="en-US" sz="1600" dirty="0">
                <a:solidFill>
                  <a:schemeClr val="accent2">
                    <a:lumMod val="75000"/>
                  </a:schemeClr>
                </a:solidFill>
              </a:rPr>
              <a:t>Upcoming Events </a:t>
            </a:r>
          </a:p>
          <a:p>
            <a:pPr>
              <a:buFont typeface="Wingdings" panose="05000000000000000000" pitchFamily="2" charset="2"/>
              <a:buChar char="Ø"/>
            </a:pPr>
            <a:r>
              <a:rPr lang="en-US" sz="1600" dirty="0">
                <a:solidFill>
                  <a:schemeClr val="accent2">
                    <a:lumMod val="75000"/>
                  </a:schemeClr>
                </a:solidFill>
              </a:rPr>
              <a:t>Upcoming Meetings</a:t>
            </a:r>
          </a:p>
          <a:p>
            <a:pPr>
              <a:buFont typeface="Wingdings" panose="05000000000000000000" pitchFamily="2" charset="2"/>
              <a:buChar char="Ø"/>
            </a:pPr>
            <a:r>
              <a:rPr lang="en-US" sz="1600" dirty="0">
                <a:solidFill>
                  <a:schemeClr val="accent2">
                    <a:lumMod val="75000"/>
                  </a:schemeClr>
                </a:solidFill>
              </a:rPr>
              <a:t>Good and Welfare</a:t>
            </a:r>
          </a:p>
          <a:p>
            <a:pPr marL="0" indent="0">
              <a:buNone/>
            </a:pPr>
            <a:endParaRPr lang="en-US" dirty="0"/>
          </a:p>
        </p:txBody>
      </p:sp>
      <p:pic>
        <p:nvPicPr>
          <p:cNvPr id="4" name="Picture 3" descr="A close-up of a logo&#10;&#10;Description automatically generated with medium confidence">
            <a:extLst>
              <a:ext uri="{FF2B5EF4-FFF2-40B4-BE49-F238E27FC236}">
                <a16:creationId xmlns:a16="http://schemas.microsoft.com/office/drawing/2014/main" id="{13196FCB-4C5A-F459-E16F-56ACB4DC5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04" y="608068"/>
            <a:ext cx="2863250" cy="763533"/>
          </a:xfrm>
          <a:prstGeom prst="rect">
            <a:avLst/>
          </a:prstGeom>
        </p:spPr>
      </p:pic>
    </p:spTree>
    <p:extLst>
      <p:ext uri="{BB962C8B-B14F-4D97-AF65-F5344CB8AC3E}">
        <p14:creationId xmlns:p14="http://schemas.microsoft.com/office/powerpoint/2010/main" val="3004459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42023-6552-5191-670E-51DEAFAD9BFD}"/>
              </a:ext>
            </a:extLst>
          </p:cNvPr>
          <p:cNvSpPr>
            <a:spLocks noGrp="1"/>
          </p:cNvSpPr>
          <p:nvPr>
            <p:ph type="title"/>
          </p:nvPr>
        </p:nvSpPr>
        <p:spPr/>
        <p:txBody>
          <a:bodyPr/>
          <a:lstStyle/>
          <a:p>
            <a:r>
              <a:rPr lang="en-US" dirty="0">
                <a:solidFill>
                  <a:schemeClr val="accent1">
                    <a:lumMod val="75000"/>
                  </a:schemeClr>
                </a:solidFill>
              </a:rPr>
              <a:t>Good and Welfare </a:t>
            </a:r>
          </a:p>
        </p:txBody>
      </p:sp>
      <p:sp>
        <p:nvSpPr>
          <p:cNvPr id="3" name="Content Placeholder 2">
            <a:extLst>
              <a:ext uri="{FF2B5EF4-FFF2-40B4-BE49-F238E27FC236}">
                <a16:creationId xmlns:a16="http://schemas.microsoft.com/office/drawing/2014/main" id="{7488B81D-D453-4795-7225-7B56CEEEC9AF}"/>
              </a:ext>
            </a:extLst>
          </p:cNvPr>
          <p:cNvSpPr>
            <a:spLocks noGrp="1"/>
          </p:cNvSpPr>
          <p:nvPr>
            <p:ph idx="1"/>
          </p:nvPr>
        </p:nvSpPr>
        <p:spPr>
          <a:xfrm>
            <a:off x="3279411" y="1885531"/>
            <a:ext cx="5207641" cy="2446772"/>
          </a:xfrm>
          <a:custGeom>
            <a:avLst/>
            <a:gdLst>
              <a:gd name="connsiteX0" fmla="*/ 0 w 5207641"/>
              <a:gd name="connsiteY0" fmla="*/ 0 h 2446772"/>
              <a:gd name="connsiteX1" fmla="*/ 578627 w 5207641"/>
              <a:gd name="connsiteY1" fmla="*/ 0 h 2446772"/>
              <a:gd name="connsiteX2" fmla="*/ 1053101 w 5207641"/>
              <a:gd name="connsiteY2" fmla="*/ 0 h 2446772"/>
              <a:gd name="connsiteX3" fmla="*/ 1735880 w 5207641"/>
              <a:gd name="connsiteY3" fmla="*/ 0 h 2446772"/>
              <a:gd name="connsiteX4" fmla="*/ 2210354 w 5207641"/>
              <a:gd name="connsiteY4" fmla="*/ 0 h 2446772"/>
              <a:gd name="connsiteX5" fmla="*/ 2684828 w 5207641"/>
              <a:gd name="connsiteY5" fmla="*/ 0 h 2446772"/>
              <a:gd name="connsiteX6" fmla="*/ 3315531 w 5207641"/>
              <a:gd name="connsiteY6" fmla="*/ 0 h 2446772"/>
              <a:gd name="connsiteX7" fmla="*/ 3737929 w 5207641"/>
              <a:gd name="connsiteY7" fmla="*/ 0 h 2446772"/>
              <a:gd name="connsiteX8" fmla="*/ 4160327 w 5207641"/>
              <a:gd name="connsiteY8" fmla="*/ 0 h 2446772"/>
              <a:gd name="connsiteX9" fmla="*/ 5207641 w 5207641"/>
              <a:gd name="connsiteY9" fmla="*/ 0 h 2446772"/>
              <a:gd name="connsiteX10" fmla="*/ 5207641 w 5207641"/>
              <a:gd name="connsiteY10" fmla="*/ 513822 h 2446772"/>
              <a:gd name="connsiteX11" fmla="*/ 5207641 w 5207641"/>
              <a:gd name="connsiteY11" fmla="*/ 1052112 h 2446772"/>
              <a:gd name="connsiteX12" fmla="*/ 5207641 w 5207641"/>
              <a:gd name="connsiteY12" fmla="*/ 1516999 h 2446772"/>
              <a:gd name="connsiteX13" fmla="*/ 5207641 w 5207641"/>
              <a:gd name="connsiteY13" fmla="*/ 1957418 h 2446772"/>
              <a:gd name="connsiteX14" fmla="*/ 5207641 w 5207641"/>
              <a:gd name="connsiteY14" fmla="*/ 2446772 h 2446772"/>
              <a:gd name="connsiteX15" fmla="*/ 4785243 w 5207641"/>
              <a:gd name="connsiteY15" fmla="*/ 2446772 h 2446772"/>
              <a:gd name="connsiteX16" fmla="*/ 4258693 w 5207641"/>
              <a:gd name="connsiteY16" fmla="*/ 2446772 h 2446772"/>
              <a:gd name="connsiteX17" fmla="*/ 3627990 w 5207641"/>
              <a:gd name="connsiteY17" fmla="*/ 2446772 h 2446772"/>
              <a:gd name="connsiteX18" fmla="*/ 2945210 w 5207641"/>
              <a:gd name="connsiteY18" fmla="*/ 2446772 h 2446772"/>
              <a:gd name="connsiteX19" fmla="*/ 2314507 w 5207641"/>
              <a:gd name="connsiteY19" fmla="*/ 2446772 h 2446772"/>
              <a:gd name="connsiteX20" fmla="*/ 1787957 w 5207641"/>
              <a:gd name="connsiteY20" fmla="*/ 2446772 h 2446772"/>
              <a:gd name="connsiteX21" fmla="*/ 1209330 w 5207641"/>
              <a:gd name="connsiteY21" fmla="*/ 2446772 h 2446772"/>
              <a:gd name="connsiteX22" fmla="*/ 526550 w 5207641"/>
              <a:gd name="connsiteY22" fmla="*/ 2446772 h 2446772"/>
              <a:gd name="connsiteX23" fmla="*/ 0 w 5207641"/>
              <a:gd name="connsiteY23" fmla="*/ 2446772 h 2446772"/>
              <a:gd name="connsiteX24" fmla="*/ 0 w 5207641"/>
              <a:gd name="connsiteY24" fmla="*/ 1908482 h 2446772"/>
              <a:gd name="connsiteX25" fmla="*/ 0 w 5207641"/>
              <a:gd name="connsiteY25" fmla="*/ 1443595 h 2446772"/>
              <a:gd name="connsiteX26" fmla="*/ 0 w 5207641"/>
              <a:gd name="connsiteY26" fmla="*/ 1027644 h 2446772"/>
              <a:gd name="connsiteX27" fmla="*/ 0 w 5207641"/>
              <a:gd name="connsiteY27" fmla="*/ 611693 h 2446772"/>
              <a:gd name="connsiteX28" fmla="*/ 0 w 5207641"/>
              <a:gd name="connsiteY28" fmla="*/ 0 h 244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07641" h="2446772" fill="none" extrusionOk="0">
                <a:moveTo>
                  <a:pt x="0" y="0"/>
                </a:moveTo>
                <a:cubicBezTo>
                  <a:pt x="220107" y="-58076"/>
                  <a:pt x="389331" y="56936"/>
                  <a:pt x="578627" y="0"/>
                </a:cubicBezTo>
                <a:cubicBezTo>
                  <a:pt x="767923" y="-56936"/>
                  <a:pt x="864395" y="48994"/>
                  <a:pt x="1053101" y="0"/>
                </a:cubicBezTo>
                <a:cubicBezTo>
                  <a:pt x="1241807" y="-48994"/>
                  <a:pt x="1408805" y="78358"/>
                  <a:pt x="1735880" y="0"/>
                </a:cubicBezTo>
                <a:cubicBezTo>
                  <a:pt x="2062955" y="-78358"/>
                  <a:pt x="2030243" y="2494"/>
                  <a:pt x="2210354" y="0"/>
                </a:cubicBezTo>
                <a:cubicBezTo>
                  <a:pt x="2390465" y="-2494"/>
                  <a:pt x="2517702" y="12317"/>
                  <a:pt x="2684828" y="0"/>
                </a:cubicBezTo>
                <a:cubicBezTo>
                  <a:pt x="2851954" y="-12317"/>
                  <a:pt x="3172191" y="4080"/>
                  <a:pt x="3315531" y="0"/>
                </a:cubicBezTo>
                <a:cubicBezTo>
                  <a:pt x="3458871" y="-4080"/>
                  <a:pt x="3548866" y="11250"/>
                  <a:pt x="3737929" y="0"/>
                </a:cubicBezTo>
                <a:cubicBezTo>
                  <a:pt x="3926992" y="-11250"/>
                  <a:pt x="4068291" y="21644"/>
                  <a:pt x="4160327" y="0"/>
                </a:cubicBezTo>
                <a:cubicBezTo>
                  <a:pt x="4252363" y="-21644"/>
                  <a:pt x="4893115" y="90043"/>
                  <a:pt x="5207641" y="0"/>
                </a:cubicBezTo>
                <a:cubicBezTo>
                  <a:pt x="5258596" y="150323"/>
                  <a:pt x="5182231" y="372775"/>
                  <a:pt x="5207641" y="513822"/>
                </a:cubicBezTo>
                <a:cubicBezTo>
                  <a:pt x="5233051" y="654869"/>
                  <a:pt x="5166297" y="901045"/>
                  <a:pt x="5207641" y="1052112"/>
                </a:cubicBezTo>
                <a:cubicBezTo>
                  <a:pt x="5248985" y="1203179"/>
                  <a:pt x="5165997" y="1289521"/>
                  <a:pt x="5207641" y="1516999"/>
                </a:cubicBezTo>
                <a:cubicBezTo>
                  <a:pt x="5249285" y="1744477"/>
                  <a:pt x="5185281" y="1773356"/>
                  <a:pt x="5207641" y="1957418"/>
                </a:cubicBezTo>
                <a:cubicBezTo>
                  <a:pt x="5230001" y="2141480"/>
                  <a:pt x="5164838" y="2328565"/>
                  <a:pt x="5207641" y="2446772"/>
                </a:cubicBezTo>
                <a:cubicBezTo>
                  <a:pt x="5051554" y="2462924"/>
                  <a:pt x="4901056" y="2435885"/>
                  <a:pt x="4785243" y="2446772"/>
                </a:cubicBezTo>
                <a:cubicBezTo>
                  <a:pt x="4669430" y="2457659"/>
                  <a:pt x="4406819" y="2418932"/>
                  <a:pt x="4258693" y="2446772"/>
                </a:cubicBezTo>
                <a:cubicBezTo>
                  <a:pt x="4110567" y="2474612"/>
                  <a:pt x="3821058" y="2395654"/>
                  <a:pt x="3627990" y="2446772"/>
                </a:cubicBezTo>
                <a:cubicBezTo>
                  <a:pt x="3434922" y="2497890"/>
                  <a:pt x="3212274" y="2377621"/>
                  <a:pt x="2945210" y="2446772"/>
                </a:cubicBezTo>
                <a:cubicBezTo>
                  <a:pt x="2678146" y="2515923"/>
                  <a:pt x="2462242" y="2440806"/>
                  <a:pt x="2314507" y="2446772"/>
                </a:cubicBezTo>
                <a:cubicBezTo>
                  <a:pt x="2166772" y="2452738"/>
                  <a:pt x="1966548" y="2417140"/>
                  <a:pt x="1787957" y="2446772"/>
                </a:cubicBezTo>
                <a:cubicBezTo>
                  <a:pt x="1609366" y="2476404"/>
                  <a:pt x="1418345" y="2415063"/>
                  <a:pt x="1209330" y="2446772"/>
                </a:cubicBezTo>
                <a:cubicBezTo>
                  <a:pt x="1000315" y="2478481"/>
                  <a:pt x="848945" y="2378842"/>
                  <a:pt x="526550" y="2446772"/>
                </a:cubicBezTo>
                <a:cubicBezTo>
                  <a:pt x="204155" y="2514702"/>
                  <a:pt x="211097" y="2422607"/>
                  <a:pt x="0" y="2446772"/>
                </a:cubicBezTo>
                <a:cubicBezTo>
                  <a:pt x="-32208" y="2326190"/>
                  <a:pt x="60353" y="2095135"/>
                  <a:pt x="0" y="1908482"/>
                </a:cubicBezTo>
                <a:cubicBezTo>
                  <a:pt x="-60353" y="1721829"/>
                  <a:pt x="4232" y="1620278"/>
                  <a:pt x="0" y="1443595"/>
                </a:cubicBezTo>
                <a:cubicBezTo>
                  <a:pt x="-4232" y="1266912"/>
                  <a:pt x="9173" y="1166723"/>
                  <a:pt x="0" y="1027644"/>
                </a:cubicBezTo>
                <a:cubicBezTo>
                  <a:pt x="-9173" y="888565"/>
                  <a:pt x="40106" y="785354"/>
                  <a:pt x="0" y="611693"/>
                </a:cubicBezTo>
                <a:cubicBezTo>
                  <a:pt x="-40106" y="438032"/>
                  <a:pt x="53361" y="275851"/>
                  <a:pt x="0" y="0"/>
                </a:cubicBezTo>
                <a:close/>
              </a:path>
              <a:path w="5207641" h="2446772" stroke="0" extrusionOk="0">
                <a:moveTo>
                  <a:pt x="0" y="0"/>
                </a:moveTo>
                <a:cubicBezTo>
                  <a:pt x="282501" y="-51926"/>
                  <a:pt x="368857" y="60620"/>
                  <a:pt x="578627" y="0"/>
                </a:cubicBezTo>
                <a:cubicBezTo>
                  <a:pt x="788397" y="-60620"/>
                  <a:pt x="886075" y="29434"/>
                  <a:pt x="1053101" y="0"/>
                </a:cubicBezTo>
                <a:cubicBezTo>
                  <a:pt x="1220127" y="-29434"/>
                  <a:pt x="1425714" y="57855"/>
                  <a:pt x="1579651" y="0"/>
                </a:cubicBezTo>
                <a:cubicBezTo>
                  <a:pt x="1733588" y="-57855"/>
                  <a:pt x="1863165" y="15356"/>
                  <a:pt x="2106201" y="0"/>
                </a:cubicBezTo>
                <a:cubicBezTo>
                  <a:pt x="2349237" y="-15356"/>
                  <a:pt x="2559112" y="26467"/>
                  <a:pt x="2736905" y="0"/>
                </a:cubicBezTo>
                <a:cubicBezTo>
                  <a:pt x="2914698" y="-26467"/>
                  <a:pt x="3028314" y="11245"/>
                  <a:pt x="3159302" y="0"/>
                </a:cubicBezTo>
                <a:cubicBezTo>
                  <a:pt x="3290290" y="-11245"/>
                  <a:pt x="3489368" y="27619"/>
                  <a:pt x="3737929" y="0"/>
                </a:cubicBezTo>
                <a:cubicBezTo>
                  <a:pt x="3986490" y="-27619"/>
                  <a:pt x="4017881" y="48212"/>
                  <a:pt x="4264479" y="0"/>
                </a:cubicBezTo>
                <a:cubicBezTo>
                  <a:pt x="4511077" y="-48212"/>
                  <a:pt x="4964783" y="63771"/>
                  <a:pt x="5207641" y="0"/>
                </a:cubicBezTo>
                <a:cubicBezTo>
                  <a:pt x="5210334" y="145187"/>
                  <a:pt x="5174791" y="239327"/>
                  <a:pt x="5207641" y="415951"/>
                </a:cubicBezTo>
                <a:cubicBezTo>
                  <a:pt x="5240491" y="592575"/>
                  <a:pt x="5176051" y="642755"/>
                  <a:pt x="5207641" y="856370"/>
                </a:cubicBezTo>
                <a:cubicBezTo>
                  <a:pt x="5239231" y="1069985"/>
                  <a:pt x="5201972" y="1127631"/>
                  <a:pt x="5207641" y="1321257"/>
                </a:cubicBezTo>
                <a:cubicBezTo>
                  <a:pt x="5213310" y="1514883"/>
                  <a:pt x="5160944" y="1651963"/>
                  <a:pt x="5207641" y="1810611"/>
                </a:cubicBezTo>
                <a:cubicBezTo>
                  <a:pt x="5254338" y="1969259"/>
                  <a:pt x="5161374" y="2236991"/>
                  <a:pt x="5207641" y="2446772"/>
                </a:cubicBezTo>
                <a:cubicBezTo>
                  <a:pt x="4927752" y="2455215"/>
                  <a:pt x="4763553" y="2387310"/>
                  <a:pt x="4629014" y="2446772"/>
                </a:cubicBezTo>
                <a:cubicBezTo>
                  <a:pt x="4494475" y="2506234"/>
                  <a:pt x="4308227" y="2408302"/>
                  <a:pt x="4154540" y="2446772"/>
                </a:cubicBezTo>
                <a:cubicBezTo>
                  <a:pt x="4000853" y="2485242"/>
                  <a:pt x="3767272" y="2385632"/>
                  <a:pt x="3627990" y="2446772"/>
                </a:cubicBezTo>
                <a:cubicBezTo>
                  <a:pt x="3488708" y="2507912"/>
                  <a:pt x="3193330" y="2377981"/>
                  <a:pt x="2997287" y="2446772"/>
                </a:cubicBezTo>
                <a:cubicBezTo>
                  <a:pt x="2801244" y="2515563"/>
                  <a:pt x="2618902" y="2415922"/>
                  <a:pt x="2314507" y="2446772"/>
                </a:cubicBezTo>
                <a:cubicBezTo>
                  <a:pt x="2010112" y="2477622"/>
                  <a:pt x="2073550" y="2440184"/>
                  <a:pt x="1892110" y="2446772"/>
                </a:cubicBezTo>
                <a:cubicBezTo>
                  <a:pt x="1710670" y="2453360"/>
                  <a:pt x="1458380" y="2390066"/>
                  <a:pt x="1209330" y="2446772"/>
                </a:cubicBezTo>
                <a:cubicBezTo>
                  <a:pt x="960280" y="2503478"/>
                  <a:pt x="705376" y="2376502"/>
                  <a:pt x="526550" y="2446772"/>
                </a:cubicBezTo>
                <a:cubicBezTo>
                  <a:pt x="347724" y="2517042"/>
                  <a:pt x="231448" y="2394957"/>
                  <a:pt x="0" y="2446772"/>
                </a:cubicBezTo>
                <a:cubicBezTo>
                  <a:pt x="-44377" y="2270327"/>
                  <a:pt x="25781" y="2054666"/>
                  <a:pt x="0" y="1932950"/>
                </a:cubicBezTo>
                <a:cubicBezTo>
                  <a:pt x="-25781" y="1811234"/>
                  <a:pt x="35606" y="1677233"/>
                  <a:pt x="0" y="1468063"/>
                </a:cubicBezTo>
                <a:cubicBezTo>
                  <a:pt x="-35606" y="1258893"/>
                  <a:pt x="45606" y="1221024"/>
                  <a:pt x="0" y="1027644"/>
                </a:cubicBezTo>
                <a:cubicBezTo>
                  <a:pt x="-45606" y="834264"/>
                  <a:pt x="9687" y="738179"/>
                  <a:pt x="0" y="489354"/>
                </a:cubicBezTo>
                <a:cubicBezTo>
                  <a:pt x="-9687" y="240529"/>
                  <a:pt x="18117" y="232277"/>
                  <a:pt x="0" y="0"/>
                </a:cubicBezTo>
                <a:close/>
              </a:path>
            </a:pathLst>
          </a:custGeom>
          <a:ln w="38100">
            <a:solidFill>
              <a:schemeClr val="tx1"/>
            </a:solidFill>
            <a:extLst>
              <a:ext uri="{C807C97D-BFC1-408E-A445-0C87EB9F89A2}">
                <ask:lineSketchStyleProps xmlns:ask="http://schemas.microsoft.com/office/drawing/2018/sketchyshapes" sd="1647863092">
                  <ask:type>
                    <ask:lineSketchScribble/>
                  </ask:type>
                </ask:lineSketchStyleProps>
              </a:ext>
            </a:extLst>
          </a:ln>
        </p:spPr>
        <p:txBody>
          <a:bodyPr/>
          <a:lstStyle/>
          <a:p>
            <a:endParaRPr lang="en-US" dirty="0"/>
          </a:p>
          <a:p>
            <a:r>
              <a:rPr lang="en-US" dirty="0"/>
              <a:t>Happy Special Birthday to Josh Waldorf</a:t>
            </a:r>
          </a:p>
          <a:p>
            <a:r>
              <a:rPr lang="en-US" dirty="0"/>
              <a:t>Mazel Tov to Jeri and Scott Shaefer on the engagement of their son Grant to Gaby </a:t>
            </a:r>
          </a:p>
          <a:p>
            <a:r>
              <a:rPr lang="en-US" dirty="0"/>
              <a:t>Mazel Tov to Marc and Audrey Wisotsky on the engagement of their son Eric to Andrea</a:t>
            </a:r>
          </a:p>
        </p:txBody>
      </p:sp>
      <p:pic>
        <p:nvPicPr>
          <p:cNvPr id="4" name="Picture 3" descr="A close-up of a logo&#10;&#10;Description automatically generated with medium confidence">
            <a:extLst>
              <a:ext uri="{FF2B5EF4-FFF2-40B4-BE49-F238E27FC236}">
                <a16:creationId xmlns:a16="http://schemas.microsoft.com/office/drawing/2014/main" id="{EC6795D5-8DB8-3AA3-9AAD-B12BF74BA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04" y="608068"/>
            <a:ext cx="2863250" cy="763533"/>
          </a:xfrm>
          <a:prstGeom prst="rect">
            <a:avLst/>
          </a:prstGeom>
        </p:spPr>
      </p:pic>
      <p:pic>
        <p:nvPicPr>
          <p:cNvPr id="6" name="Picture 5" descr="A group of colorful words&#10;&#10;Description automatically generated">
            <a:extLst>
              <a:ext uri="{FF2B5EF4-FFF2-40B4-BE49-F238E27FC236}">
                <a16:creationId xmlns:a16="http://schemas.microsoft.com/office/drawing/2014/main" id="{43FCD272-DD2D-5D8F-1C3C-9446C7550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963" y="1737360"/>
            <a:ext cx="2815146" cy="2159851"/>
          </a:xfrm>
          <a:prstGeom prst="rect">
            <a:avLst/>
          </a:prstGeom>
        </p:spPr>
      </p:pic>
      <p:pic>
        <p:nvPicPr>
          <p:cNvPr id="8" name="Picture 7" descr="A blue and white sign with a pink bow and a cartoon owl on a branch&#10;&#10;Description automatically generated">
            <a:extLst>
              <a:ext uri="{FF2B5EF4-FFF2-40B4-BE49-F238E27FC236}">
                <a16:creationId xmlns:a16="http://schemas.microsoft.com/office/drawing/2014/main" id="{EDD71715-A183-8401-AE5E-6C4087F96D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7472" y="2391181"/>
            <a:ext cx="3524528" cy="2729460"/>
          </a:xfrm>
          <a:prstGeom prst="rect">
            <a:avLst/>
          </a:prstGeom>
        </p:spPr>
      </p:pic>
      <p:pic>
        <p:nvPicPr>
          <p:cNvPr id="10" name="Picture 9" descr="A colorful text on an orange background&#10;&#10;Description automatically generated">
            <a:extLst>
              <a:ext uri="{FF2B5EF4-FFF2-40B4-BE49-F238E27FC236}">
                <a16:creationId xmlns:a16="http://schemas.microsoft.com/office/drawing/2014/main" id="{ABA4A456-2717-9D9D-57DF-753E4165C2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8899" y="4496259"/>
            <a:ext cx="2645648" cy="2351687"/>
          </a:xfrm>
          <a:prstGeom prst="rect">
            <a:avLst/>
          </a:prstGeom>
        </p:spPr>
      </p:pic>
    </p:spTree>
    <p:extLst>
      <p:ext uri="{BB962C8B-B14F-4D97-AF65-F5344CB8AC3E}">
        <p14:creationId xmlns:p14="http://schemas.microsoft.com/office/powerpoint/2010/main" val="2832029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d with text and flowers&#10;&#10;Description automatically generated">
            <a:extLst>
              <a:ext uri="{FF2B5EF4-FFF2-40B4-BE49-F238E27FC236}">
                <a16:creationId xmlns:a16="http://schemas.microsoft.com/office/drawing/2014/main" id="{97341D5A-782D-BC2A-7575-76C6F9B1DB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1852" y="26746"/>
            <a:ext cx="10085033" cy="6850635"/>
          </a:xfrm>
        </p:spPr>
      </p:pic>
    </p:spTree>
    <p:extLst>
      <p:ext uri="{BB962C8B-B14F-4D97-AF65-F5344CB8AC3E}">
        <p14:creationId xmlns:p14="http://schemas.microsoft.com/office/powerpoint/2010/main" val="257237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141E-E877-6F22-C5E4-FCCA190DD4EC}"/>
              </a:ext>
            </a:extLst>
          </p:cNvPr>
          <p:cNvSpPr>
            <a:spLocks noGrp="1"/>
          </p:cNvSpPr>
          <p:nvPr>
            <p:ph type="title"/>
          </p:nvPr>
        </p:nvSpPr>
        <p:spPr/>
        <p:txBody>
          <a:bodyPr/>
          <a:lstStyle/>
          <a:p>
            <a:r>
              <a:rPr lang="en-US" dirty="0">
                <a:solidFill>
                  <a:schemeClr val="accent2">
                    <a:lumMod val="75000"/>
                  </a:schemeClr>
                </a:solidFill>
              </a:rPr>
              <a:t>Mission statement</a:t>
            </a:r>
          </a:p>
        </p:txBody>
      </p:sp>
      <p:sp>
        <p:nvSpPr>
          <p:cNvPr id="3" name="Content Placeholder 2">
            <a:extLst>
              <a:ext uri="{FF2B5EF4-FFF2-40B4-BE49-F238E27FC236}">
                <a16:creationId xmlns:a16="http://schemas.microsoft.com/office/drawing/2014/main" id="{6B92EE99-3FF1-73FB-7BD5-3810842B9314}"/>
              </a:ext>
            </a:extLst>
          </p:cNvPr>
          <p:cNvSpPr>
            <a:spLocks noGrp="1"/>
          </p:cNvSpPr>
          <p:nvPr>
            <p:ph idx="1"/>
          </p:nvPr>
        </p:nvSpPr>
        <p:spPr/>
        <p:txBody>
          <a:bodyPr/>
          <a:lstStyle/>
          <a:p>
            <a:pPr marL="0" indent="0">
              <a:buNone/>
            </a:pPr>
            <a:r>
              <a:rPr lang="en-US" sz="2800" dirty="0"/>
              <a:t>The Foundation is organized to promote philanthropy and to further the charitable needs of the Jewish community, other charitable institutions, and community organizations. </a:t>
            </a:r>
          </a:p>
          <a:p>
            <a:pPr marL="0" indent="0">
              <a:buNone/>
            </a:pPr>
            <a:endParaRPr lang="en-US" dirty="0"/>
          </a:p>
        </p:txBody>
      </p:sp>
      <p:pic>
        <p:nvPicPr>
          <p:cNvPr id="4" name="Picture 3" descr="A close-up of a logo&#10;&#10;Description automatically generated with medium confidence">
            <a:extLst>
              <a:ext uri="{FF2B5EF4-FFF2-40B4-BE49-F238E27FC236}">
                <a16:creationId xmlns:a16="http://schemas.microsoft.com/office/drawing/2014/main" id="{2DFF0B7D-34BB-0812-8AD9-A0373DDBC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04" y="608068"/>
            <a:ext cx="2863250" cy="763533"/>
          </a:xfrm>
          <a:prstGeom prst="rect">
            <a:avLst/>
          </a:prstGeom>
        </p:spPr>
      </p:pic>
    </p:spTree>
    <p:extLst>
      <p:ext uri="{BB962C8B-B14F-4D97-AF65-F5344CB8AC3E}">
        <p14:creationId xmlns:p14="http://schemas.microsoft.com/office/powerpoint/2010/main" val="2530483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7B11-4E6E-5282-33F3-A8B0C892A70A}"/>
              </a:ext>
            </a:extLst>
          </p:cNvPr>
          <p:cNvSpPr>
            <a:spLocks noGrp="1"/>
          </p:cNvSpPr>
          <p:nvPr>
            <p:ph type="title"/>
          </p:nvPr>
        </p:nvSpPr>
        <p:spPr>
          <a:xfrm>
            <a:off x="487514" y="365125"/>
            <a:ext cx="10866286" cy="1325563"/>
          </a:xfrm>
        </p:spPr>
        <p:txBody>
          <a:bodyPr>
            <a:normAutofit/>
          </a:bodyPr>
          <a:lstStyle/>
          <a:p>
            <a:r>
              <a:rPr lang="en-US" sz="4000" dirty="0">
                <a:solidFill>
                  <a:schemeClr val="accent2">
                    <a:lumMod val="75000"/>
                  </a:schemeClr>
                </a:solidFill>
              </a:rPr>
              <a:t>Funds and Assets </a:t>
            </a:r>
            <a:br>
              <a:rPr lang="en-US" sz="4000" dirty="0">
                <a:solidFill>
                  <a:schemeClr val="accent2">
                    <a:lumMod val="75000"/>
                  </a:schemeClr>
                </a:solidFill>
              </a:rPr>
            </a:br>
            <a:r>
              <a:rPr lang="en-US" sz="4000" dirty="0">
                <a:solidFill>
                  <a:schemeClr val="accent2">
                    <a:lumMod val="75000"/>
                  </a:schemeClr>
                </a:solidFill>
              </a:rPr>
              <a:t>(FYE24 through September 10, 2023)</a:t>
            </a:r>
          </a:p>
        </p:txBody>
      </p:sp>
      <p:sp>
        <p:nvSpPr>
          <p:cNvPr id="3" name="Content Placeholder 2">
            <a:extLst>
              <a:ext uri="{FF2B5EF4-FFF2-40B4-BE49-F238E27FC236}">
                <a16:creationId xmlns:a16="http://schemas.microsoft.com/office/drawing/2014/main" id="{DF4B0EE9-A8F0-5F06-8B00-22674C452285}"/>
              </a:ext>
            </a:extLst>
          </p:cNvPr>
          <p:cNvSpPr>
            <a:spLocks noGrp="1"/>
          </p:cNvSpPr>
          <p:nvPr>
            <p:ph idx="1"/>
          </p:nvPr>
        </p:nvSpPr>
        <p:spPr/>
        <p:txBody>
          <a:bodyPr>
            <a:normAutofit fontScale="85000" lnSpcReduction="20000"/>
          </a:bodyPr>
          <a:lstStyle/>
          <a:p>
            <a:pPr marL="0" indent="0">
              <a:lnSpc>
                <a:spcPct val="100000"/>
              </a:lnSpc>
              <a:spcBef>
                <a:spcPts val="0"/>
              </a:spcBef>
              <a:spcAft>
                <a:spcPts val="0"/>
              </a:spcAft>
              <a:buNone/>
            </a:pPr>
            <a:r>
              <a:rPr lang="en-US" sz="2000" b="1" dirty="0">
                <a:solidFill>
                  <a:schemeClr val="tx1"/>
                </a:solidFill>
              </a:rPr>
              <a:t>Number of Funds </a:t>
            </a:r>
          </a:p>
          <a:p>
            <a:pPr marL="0" indent="0">
              <a:lnSpc>
                <a:spcPct val="100000"/>
              </a:lnSpc>
              <a:spcBef>
                <a:spcPts val="0"/>
              </a:spcBef>
              <a:spcAft>
                <a:spcPts val="0"/>
              </a:spcAft>
              <a:buNone/>
            </a:pPr>
            <a:r>
              <a:rPr lang="en-US" sz="2000" b="1" dirty="0">
                <a:solidFill>
                  <a:schemeClr val="tx1"/>
                </a:solidFill>
              </a:rPr>
              <a:t>	</a:t>
            </a:r>
            <a:r>
              <a:rPr lang="en-US" sz="2000" dirty="0">
                <a:solidFill>
                  <a:schemeClr val="tx1"/>
                </a:solidFill>
              </a:rPr>
              <a:t>Permanently Restricted	22	</a:t>
            </a:r>
          </a:p>
          <a:p>
            <a:pPr marL="0" indent="0">
              <a:lnSpc>
                <a:spcPct val="100000"/>
              </a:lnSpc>
              <a:spcBef>
                <a:spcPts val="0"/>
              </a:spcBef>
              <a:spcAft>
                <a:spcPts val="0"/>
              </a:spcAft>
              <a:buNone/>
            </a:pPr>
            <a:r>
              <a:rPr lang="en-US" sz="2000" dirty="0">
                <a:solidFill>
                  <a:schemeClr val="tx1"/>
                </a:solidFill>
              </a:rPr>
              <a:t>	Temporarily Restricted	11	</a:t>
            </a:r>
          </a:p>
          <a:p>
            <a:pPr marL="0" indent="0">
              <a:lnSpc>
                <a:spcPct val="100000"/>
              </a:lnSpc>
              <a:spcBef>
                <a:spcPts val="0"/>
              </a:spcBef>
              <a:spcAft>
                <a:spcPts val="0"/>
              </a:spcAft>
              <a:buNone/>
            </a:pPr>
            <a:r>
              <a:rPr lang="en-US" sz="2000" dirty="0">
                <a:solidFill>
                  <a:schemeClr val="tx1"/>
                </a:solidFill>
              </a:rPr>
              <a:t>	Custodial Funds		32 	</a:t>
            </a:r>
            <a:endParaRPr lang="en-US" sz="1800" dirty="0">
              <a:solidFill>
                <a:schemeClr val="tx1"/>
              </a:solidFill>
            </a:endParaRPr>
          </a:p>
          <a:p>
            <a:pPr marL="0" indent="0">
              <a:lnSpc>
                <a:spcPct val="100000"/>
              </a:lnSpc>
              <a:spcBef>
                <a:spcPts val="0"/>
              </a:spcBef>
              <a:spcAft>
                <a:spcPts val="0"/>
              </a:spcAft>
              <a:buNone/>
            </a:pPr>
            <a:r>
              <a:rPr lang="en-US" sz="2000" dirty="0">
                <a:solidFill>
                  <a:schemeClr val="tx1"/>
                </a:solidFill>
              </a:rPr>
              <a:t>	Donor Advised Funds	82 </a:t>
            </a:r>
            <a:r>
              <a:rPr lang="en-US" sz="2000" i="1" dirty="0">
                <a:solidFill>
                  <a:schemeClr val="tx1"/>
                </a:solidFill>
              </a:rPr>
              <a:t>(including 3 mitzvah funds)	</a:t>
            </a:r>
          </a:p>
          <a:p>
            <a:pPr marL="0" indent="0">
              <a:lnSpc>
                <a:spcPct val="100000"/>
              </a:lnSpc>
              <a:spcBef>
                <a:spcPts val="0"/>
              </a:spcBef>
              <a:spcAft>
                <a:spcPts val="0"/>
              </a:spcAft>
              <a:buNone/>
            </a:pPr>
            <a:r>
              <a:rPr lang="en-US" sz="2000" dirty="0">
                <a:solidFill>
                  <a:schemeClr val="tx1"/>
                </a:solidFill>
              </a:rPr>
              <a:t>	Foundation Funds	  	  5	 </a:t>
            </a:r>
          </a:p>
          <a:p>
            <a:pPr marL="0" indent="0">
              <a:lnSpc>
                <a:spcPct val="100000"/>
              </a:lnSpc>
              <a:spcBef>
                <a:spcPts val="0"/>
              </a:spcBef>
              <a:spcAft>
                <a:spcPts val="0"/>
              </a:spcAft>
              <a:buNone/>
            </a:pPr>
            <a:r>
              <a:rPr lang="en-US" sz="2000" dirty="0">
                <a:solidFill>
                  <a:schemeClr val="tx1"/>
                </a:solidFill>
              </a:rPr>
              <a:t>	</a:t>
            </a:r>
            <a:r>
              <a:rPr lang="en-US" sz="2000" b="1" dirty="0">
                <a:solidFill>
                  <a:schemeClr val="tx1"/>
                </a:solidFill>
              </a:rPr>
              <a:t>Total	                                   152</a:t>
            </a:r>
          </a:p>
          <a:p>
            <a:pPr marL="0" indent="0">
              <a:lnSpc>
                <a:spcPct val="100000"/>
              </a:lnSpc>
              <a:spcBef>
                <a:spcPts val="0"/>
              </a:spcBef>
              <a:spcAft>
                <a:spcPts val="0"/>
              </a:spcAft>
              <a:buNone/>
            </a:pPr>
            <a:r>
              <a:rPr lang="en-US" sz="2000" b="1" dirty="0">
                <a:solidFill>
                  <a:schemeClr val="tx1"/>
                </a:solidFill>
              </a:rPr>
              <a:t>			</a:t>
            </a:r>
            <a:r>
              <a:rPr lang="en-US" sz="2000" dirty="0">
                <a:solidFill>
                  <a:schemeClr val="tx1"/>
                </a:solidFill>
              </a:rPr>
              <a:t>	</a:t>
            </a:r>
          </a:p>
          <a:p>
            <a:pPr marL="0" indent="0">
              <a:lnSpc>
                <a:spcPct val="100000"/>
              </a:lnSpc>
              <a:spcBef>
                <a:spcPts val="0"/>
              </a:spcBef>
              <a:spcAft>
                <a:spcPts val="0"/>
              </a:spcAft>
              <a:buNone/>
            </a:pPr>
            <a:r>
              <a:rPr lang="en-US" sz="2000" b="1" dirty="0">
                <a:solidFill>
                  <a:schemeClr val="tx1"/>
                </a:solidFill>
              </a:rPr>
              <a:t>New Funds </a:t>
            </a:r>
            <a:r>
              <a:rPr lang="en-US" sz="2000" dirty="0">
                <a:solidFill>
                  <a:schemeClr val="tx1"/>
                </a:solidFill>
              </a:rPr>
              <a:t>	no funds have opened this fiscal year to date 	</a:t>
            </a:r>
          </a:p>
          <a:p>
            <a:pPr marL="0" indent="0">
              <a:lnSpc>
                <a:spcPct val="100000"/>
              </a:lnSpc>
              <a:spcBef>
                <a:spcPts val="0"/>
              </a:spcBef>
              <a:spcAft>
                <a:spcPts val="0"/>
              </a:spcAft>
              <a:buNone/>
            </a:pPr>
            <a:endParaRPr lang="en-US" sz="2000" dirty="0">
              <a:solidFill>
                <a:schemeClr val="tx1"/>
              </a:solidFill>
            </a:endParaRPr>
          </a:p>
          <a:p>
            <a:pPr marL="0" indent="0">
              <a:lnSpc>
                <a:spcPct val="100000"/>
              </a:lnSpc>
              <a:spcBef>
                <a:spcPts val="0"/>
              </a:spcBef>
              <a:spcAft>
                <a:spcPts val="0"/>
              </a:spcAft>
              <a:buNone/>
            </a:pPr>
            <a:r>
              <a:rPr lang="en-US" sz="2000" b="1" dirty="0">
                <a:solidFill>
                  <a:schemeClr val="tx1"/>
                </a:solidFill>
              </a:rPr>
              <a:t>Closed Funds 	</a:t>
            </a:r>
            <a:r>
              <a:rPr lang="en-US" sz="2000" dirty="0">
                <a:solidFill>
                  <a:schemeClr val="tx1"/>
                </a:solidFill>
              </a:rPr>
              <a:t>no funds have closed this fiscal year to date</a:t>
            </a:r>
          </a:p>
          <a:p>
            <a:pPr marL="0" indent="0">
              <a:lnSpc>
                <a:spcPct val="100000"/>
              </a:lnSpc>
              <a:spcBef>
                <a:spcPts val="0"/>
              </a:spcBef>
              <a:spcAft>
                <a:spcPts val="0"/>
              </a:spcAft>
              <a:buNone/>
            </a:pPr>
            <a:endParaRPr lang="en-US" sz="2000" dirty="0">
              <a:solidFill>
                <a:schemeClr val="tx1"/>
              </a:solidFill>
            </a:endParaRPr>
          </a:p>
          <a:p>
            <a:pPr marL="0" indent="0">
              <a:lnSpc>
                <a:spcPct val="100000"/>
              </a:lnSpc>
              <a:spcBef>
                <a:spcPts val="0"/>
              </a:spcBef>
              <a:spcAft>
                <a:spcPts val="0"/>
              </a:spcAft>
              <a:buNone/>
            </a:pPr>
            <a:r>
              <a:rPr lang="en-US" sz="2000" b="1" dirty="0">
                <a:solidFill>
                  <a:schemeClr val="tx1"/>
                </a:solidFill>
              </a:rPr>
              <a:t>Contributions 	</a:t>
            </a:r>
            <a:r>
              <a:rPr lang="en-US" sz="2000" dirty="0">
                <a:solidFill>
                  <a:schemeClr val="tx1"/>
                </a:solidFill>
              </a:rPr>
              <a:t>31 contributions totaling $239,773</a:t>
            </a:r>
            <a:r>
              <a:rPr lang="en-US" sz="2000" b="1" dirty="0">
                <a:solidFill>
                  <a:schemeClr val="tx1"/>
                </a:solidFill>
              </a:rPr>
              <a:t>		</a:t>
            </a:r>
          </a:p>
          <a:p>
            <a:pPr marL="0" indent="0">
              <a:lnSpc>
                <a:spcPct val="100000"/>
              </a:lnSpc>
              <a:spcBef>
                <a:spcPts val="0"/>
              </a:spcBef>
              <a:spcAft>
                <a:spcPts val="0"/>
              </a:spcAft>
              <a:buNone/>
            </a:pPr>
            <a:endParaRPr lang="en-US" sz="2000" b="1" dirty="0">
              <a:solidFill>
                <a:schemeClr val="tx1"/>
              </a:solidFill>
            </a:endParaRPr>
          </a:p>
          <a:p>
            <a:pPr marL="0" indent="0">
              <a:lnSpc>
                <a:spcPct val="100000"/>
              </a:lnSpc>
              <a:spcBef>
                <a:spcPts val="0"/>
              </a:spcBef>
              <a:spcAft>
                <a:spcPts val="0"/>
              </a:spcAft>
              <a:buNone/>
            </a:pPr>
            <a:r>
              <a:rPr lang="en-US" sz="2000" b="1" dirty="0">
                <a:solidFill>
                  <a:schemeClr val="tx1"/>
                </a:solidFill>
              </a:rPr>
              <a:t>Grants 		</a:t>
            </a:r>
            <a:r>
              <a:rPr lang="en-US" sz="2000" dirty="0">
                <a:solidFill>
                  <a:schemeClr val="tx1"/>
                </a:solidFill>
              </a:rPr>
              <a:t>117 grants totaling $443,908	</a:t>
            </a:r>
          </a:p>
          <a:p>
            <a:pPr marL="0" indent="0">
              <a:lnSpc>
                <a:spcPct val="100000"/>
              </a:lnSpc>
              <a:spcBef>
                <a:spcPts val="0"/>
              </a:spcBef>
              <a:spcAft>
                <a:spcPts val="0"/>
              </a:spcAft>
              <a:buNone/>
            </a:pPr>
            <a:endParaRPr lang="en-US" sz="2000" b="1" dirty="0">
              <a:solidFill>
                <a:schemeClr val="tx1"/>
              </a:solidFill>
            </a:endParaRPr>
          </a:p>
          <a:p>
            <a:pPr marL="0" indent="0">
              <a:lnSpc>
                <a:spcPct val="100000"/>
              </a:lnSpc>
              <a:spcBef>
                <a:spcPts val="0"/>
              </a:spcBef>
              <a:spcAft>
                <a:spcPts val="0"/>
              </a:spcAft>
              <a:buNone/>
            </a:pPr>
            <a:r>
              <a:rPr lang="en-US" sz="2000" b="1" dirty="0">
                <a:solidFill>
                  <a:schemeClr val="tx1"/>
                </a:solidFill>
              </a:rPr>
              <a:t>Assets 		</a:t>
            </a:r>
            <a:r>
              <a:rPr lang="en-US" b="1" dirty="0">
                <a:solidFill>
                  <a:srgbClr val="C00000"/>
                </a:solidFill>
              </a:rPr>
              <a:t>$14,475,699.  (as of 9.18.23)</a:t>
            </a:r>
            <a:endParaRPr lang="en-US" sz="2000" b="1" dirty="0">
              <a:solidFill>
                <a:schemeClr val="tx1">
                  <a:lumMod val="95000"/>
                  <a:lumOff val="5000"/>
                </a:schemeClr>
              </a:solidFill>
            </a:endParaRPr>
          </a:p>
          <a:p>
            <a:endParaRPr lang="en-US" dirty="0"/>
          </a:p>
          <a:p>
            <a:endParaRPr lang="en-US" dirty="0"/>
          </a:p>
          <a:p>
            <a:endParaRPr lang="en-US" dirty="0"/>
          </a:p>
          <a:p>
            <a:endParaRPr lang="en-US" dirty="0"/>
          </a:p>
          <a:p>
            <a:pPr marL="0" indent="0">
              <a:buNone/>
            </a:pPr>
            <a:endParaRPr lang="en-US" dirty="0"/>
          </a:p>
        </p:txBody>
      </p:sp>
      <p:pic>
        <p:nvPicPr>
          <p:cNvPr id="4" name="Picture 3" descr="A close-up of a logo&#10;&#10;Description automatically generated with medium confidence">
            <a:extLst>
              <a:ext uri="{FF2B5EF4-FFF2-40B4-BE49-F238E27FC236}">
                <a16:creationId xmlns:a16="http://schemas.microsoft.com/office/drawing/2014/main" id="{F8880661-69BC-BC66-04A0-DEB6B4F1C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264" y="365125"/>
            <a:ext cx="3294222" cy="878459"/>
          </a:xfrm>
          <a:prstGeom prst="rect">
            <a:avLst/>
          </a:prstGeom>
        </p:spPr>
      </p:pic>
    </p:spTree>
    <p:extLst>
      <p:ext uri="{BB962C8B-B14F-4D97-AF65-F5344CB8AC3E}">
        <p14:creationId xmlns:p14="http://schemas.microsoft.com/office/powerpoint/2010/main" val="4139976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69F4-DC8E-728D-0F11-0B60AD5C62CE}"/>
              </a:ext>
            </a:extLst>
          </p:cNvPr>
          <p:cNvSpPr>
            <a:spLocks noGrp="1"/>
          </p:cNvSpPr>
          <p:nvPr>
            <p:ph type="title"/>
          </p:nvPr>
        </p:nvSpPr>
        <p:spPr/>
        <p:txBody>
          <a:bodyPr/>
          <a:lstStyle/>
          <a:p>
            <a:r>
              <a:rPr lang="en-US" dirty="0">
                <a:solidFill>
                  <a:schemeClr val="accent2">
                    <a:lumMod val="75000"/>
                  </a:schemeClr>
                </a:solidFill>
              </a:rPr>
              <a:t>Fund and Asset activity</a:t>
            </a:r>
          </a:p>
        </p:txBody>
      </p:sp>
      <p:sp>
        <p:nvSpPr>
          <p:cNvPr id="3" name="Content Placeholder 2">
            <a:extLst>
              <a:ext uri="{FF2B5EF4-FFF2-40B4-BE49-F238E27FC236}">
                <a16:creationId xmlns:a16="http://schemas.microsoft.com/office/drawing/2014/main" id="{48117B12-9F28-8F66-708A-30DAD01DB2DF}"/>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en-US" dirty="0">
                <a:solidFill>
                  <a:schemeClr val="accent2">
                    <a:lumMod val="75000"/>
                  </a:schemeClr>
                </a:solidFill>
              </a:rPr>
              <a:t>Local partner data—this is a combination of endowment funds and gifts from DAFs</a:t>
            </a:r>
          </a:p>
          <a:p>
            <a:pPr marL="0" indent="0">
              <a:buNone/>
            </a:pPr>
            <a:r>
              <a:rPr lang="en-US" dirty="0"/>
              <a:t>    </a:t>
            </a:r>
            <a:r>
              <a:rPr lang="en-US" dirty="0">
                <a:solidFill>
                  <a:schemeClr val="accent2">
                    <a:lumMod val="75000"/>
                  </a:schemeClr>
                </a:solidFill>
              </a:rPr>
              <a:t>July 1, 2022-June 30, 2023</a:t>
            </a:r>
          </a:p>
          <a:p>
            <a:r>
              <a:rPr lang="en-US" dirty="0"/>
              <a:t> Jewish Federation PMB $266,356-- 34% of Local Jewish grants </a:t>
            </a:r>
          </a:p>
          <a:p>
            <a:r>
              <a:rPr lang="en-US" dirty="0"/>
              <a:t> JFCS of Greater Mercer $167,385 – 21% of Local Jewish grants</a:t>
            </a:r>
          </a:p>
          <a:p>
            <a:r>
              <a:rPr lang="en-US" dirty="0"/>
              <a:t> Greenwood House          $113,136 – 14% of Local Jewish grants </a:t>
            </a:r>
          </a:p>
          <a:p>
            <a:pPr marL="0" indent="0">
              <a:buNone/>
            </a:pPr>
            <a:endParaRPr lang="en-US" dirty="0"/>
          </a:p>
          <a:p>
            <a:pPr>
              <a:buFont typeface="Wingdings" panose="05000000000000000000" pitchFamily="2" charset="2"/>
              <a:buChar char="Ø"/>
            </a:pPr>
            <a:r>
              <a:rPr lang="en-US" dirty="0">
                <a:solidFill>
                  <a:schemeClr val="accent2">
                    <a:lumMod val="75000"/>
                  </a:schemeClr>
                </a:solidFill>
              </a:rPr>
              <a:t>Anticipated Assets </a:t>
            </a:r>
            <a:endParaRPr lang="en-US" dirty="0"/>
          </a:p>
          <a:p>
            <a:r>
              <a:rPr lang="en-US" dirty="0"/>
              <a:t>Status of non-cash gift to DAF</a:t>
            </a:r>
          </a:p>
          <a:p>
            <a:r>
              <a:rPr lang="en-US" dirty="0"/>
              <a:t>Estate of Richard M. Glazer </a:t>
            </a:r>
            <a:r>
              <a:rPr lang="en-US" dirty="0" err="1"/>
              <a:t>z”l</a:t>
            </a:r>
            <a:endParaRPr lang="en-US" dirty="0"/>
          </a:p>
          <a:p>
            <a:r>
              <a:rPr lang="en-US" dirty="0"/>
              <a:t>Realized Life &amp; Legacy gifts – There have been over $150K in realized legacy gifts to The Jewish Center  for its Life &amp; Legacy fund </a:t>
            </a:r>
          </a:p>
        </p:txBody>
      </p:sp>
      <p:pic>
        <p:nvPicPr>
          <p:cNvPr id="4" name="Picture 3" descr="A close-up of a logo&#10;&#10;Description automatically generated with medium confidence">
            <a:extLst>
              <a:ext uri="{FF2B5EF4-FFF2-40B4-BE49-F238E27FC236}">
                <a16:creationId xmlns:a16="http://schemas.microsoft.com/office/drawing/2014/main" id="{018EDB05-FCB9-3369-DFBE-DA880D78A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04" y="608068"/>
            <a:ext cx="2863250" cy="763533"/>
          </a:xfrm>
          <a:prstGeom prst="rect">
            <a:avLst/>
          </a:prstGeom>
        </p:spPr>
      </p:pic>
      <p:sp>
        <p:nvSpPr>
          <p:cNvPr id="6" name="Rectangle 5">
            <a:extLst>
              <a:ext uri="{FF2B5EF4-FFF2-40B4-BE49-F238E27FC236}">
                <a16:creationId xmlns:a16="http://schemas.microsoft.com/office/drawing/2014/main" id="{7E304861-697E-8598-7A93-966F3C507EBA}"/>
              </a:ext>
            </a:extLst>
          </p:cNvPr>
          <p:cNvSpPr/>
          <p:nvPr/>
        </p:nvSpPr>
        <p:spPr>
          <a:xfrm rot="16911069" flipV="1">
            <a:off x="7460458" y="3124404"/>
            <a:ext cx="62467" cy="541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Plelain</a:t>
            </a:r>
            <a:r>
              <a:rPr lang="en-US" dirty="0"/>
              <a:t>:  I thought we sent about $140k last year</a:t>
            </a:r>
          </a:p>
        </p:txBody>
      </p:sp>
    </p:spTree>
    <p:extLst>
      <p:ext uri="{BB962C8B-B14F-4D97-AF65-F5344CB8AC3E}">
        <p14:creationId xmlns:p14="http://schemas.microsoft.com/office/powerpoint/2010/main" val="1671934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C4560-16A7-36BF-DE84-4F63DE603DFA}"/>
              </a:ext>
            </a:extLst>
          </p:cNvPr>
          <p:cNvSpPr>
            <a:spLocks noGrp="1"/>
          </p:cNvSpPr>
          <p:nvPr>
            <p:ph type="title"/>
          </p:nvPr>
        </p:nvSpPr>
        <p:spPr/>
        <p:txBody>
          <a:bodyPr/>
          <a:lstStyle/>
          <a:p>
            <a:r>
              <a:rPr lang="en-US" dirty="0">
                <a:solidFill>
                  <a:schemeClr val="accent2">
                    <a:lumMod val="75000"/>
                  </a:schemeClr>
                </a:solidFill>
              </a:rPr>
              <a:t>President’s report</a:t>
            </a:r>
          </a:p>
        </p:txBody>
      </p:sp>
      <p:sp>
        <p:nvSpPr>
          <p:cNvPr id="3" name="Content Placeholder 2">
            <a:extLst>
              <a:ext uri="{FF2B5EF4-FFF2-40B4-BE49-F238E27FC236}">
                <a16:creationId xmlns:a16="http://schemas.microsoft.com/office/drawing/2014/main" id="{4A1F5E10-B162-EA53-0A97-065B34AD1359}"/>
              </a:ext>
            </a:extLst>
          </p:cNvPr>
          <p:cNvSpPr>
            <a:spLocks noGrp="1"/>
          </p:cNvSpPr>
          <p:nvPr>
            <p:ph idx="1"/>
          </p:nvPr>
        </p:nvSpPr>
        <p:spPr/>
        <p:txBody>
          <a:bodyPr/>
          <a:lstStyle/>
          <a:p>
            <a:pPr marL="0" indent="0">
              <a:buNone/>
            </a:pPr>
            <a:r>
              <a:rPr lang="en-US" dirty="0"/>
              <a:t> </a:t>
            </a:r>
          </a:p>
        </p:txBody>
      </p:sp>
      <p:pic>
        <p:nvPicPr>
          <p:cNvPr id="4" name="Picture 3" descr="A close-up of a logo&#10;&#10;Description automatically generated with medium confidence">
            <a:extLst>
              <a:ext uri="{FF2B5EF4-FFF2-40B4-BE49-F238E27FC236}">
                <a16:creationId xmlns:a16="http://schemas.microsoft.com/office/drawing/2014/main" id="{F182F626-A764-373E-6B2F-90EC845DC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04" y="608068"/>
            <a:ext cx="2863250" cy="763533"/>
          </a:xfrm>
          <a:prstGeom prst="rect">
            <a:avLst/>
          </a:prstGeom>
        </p:spPr>
      </p:pic>
      <p:sp>
        <p:nvSpPr>
          <p:cNvPr id="5" name="TextBox 4">
            <a:extLst>
              <a:ext uri="{FF2B5EF4-FFF2-40B4-BE49-F238E27FC236}">
                <a16:creationId xmlns:a16="http://schemas.microsoft.com/office/drawing/2014/main" id="{A101E658-CF2F-FF18-3B0C-3482C5234769}"/>
              </a:ext>
            </a:extLst>
          </p:cNvPr>
          <p:cNvSpPr txBox="1"/>
          <p:nvPr/>
        </p:nvSpPr>
        <p:spPr>
          <a:xfrm>
            <a:off x="985421" y="2032986"/>
            <a:ext cx="10369119" cy="369332"/>
          </a:xfrm>
          <a:prstGeom prst="rect">
            <a:avLst/>
          </a:prstGeom>
          <a:noFill/>
        </p:spPr>
        <p:txBody>
          <a:bodyPr wrap="square" rtlCol="0">
            <a:spAutoFit/>
          </a:bodyPr>
          <a:lstStyle/>
          <a:p>
            <a:r>
              <a:rPr lang="en-US" dirty="0"/>
              <a:t>Discussions with Federations of Mercer-Bucks and West-Central (formerly JFedSHaW)</a:t>
            </a:r>
          </a:p>
        </p:txBody>
      </p:sp>
    </p:spTree>
    <p:extLst>
      <p:ext uri="{BB962C8B-B14F-4D97-AF65-F5344CB8AC3E}">
        <p14:creationId xmlns:p14="http://schemas.microsoft.com/office/powerpoint/2010/main" val="905723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9ECB-8E5A-DE51-5374-9D4F25A193CB}"/>
              </a:ext>
            </a:extLst>
          </p:cNvPr>
          <p:cNvSpPr>
            <a:spLocks noGrp="1"/>
          </p:cNvSpPr>
          <p:nvPr>
            <p:ph type="title"/>
          </p:nvPr>
        </p:nvSpPr>
        <p:spPr>
          <a:xfrm>
            <a:off x="0" y="500062"/>
            <a:ext cx="10515600" cy="1325563"/>
          </a:xfrm>
        </p:spPr>
        <p:txBody>
          <a:bodyPr/>
          <a:lstStyle/>
          <a:p>
            <a:r>
              <a:rPr lang="en-US" dirty="0">
                <a:solidFill>
                  <a:schemeClr val="accent2">
                    <a:lumMod val="75000"/>
                  </a:schemeClr>
                </a:solidFill>
              </a:rPr>
              <a:t>   Succession  Committee report</a:t>
            </a:r>
          </a:p>
        </p:txBody>
      </p:sp>
      <p:sp>
        <p:nvSpPr>
          <p:cNvPr id="3" name="Content Placeholder 2">
            <a:extLst>
              <a:ext uri="{FF2B5EF4-FFF2-40B4-BE49-F238E27FC236}">
                <a16:creationId xmlns:a16="http://schemas.microsoft.com/office/drawing/2014/main" id="{BDBDAAA2-A599-9527-D7C1-0873E106A8C7}"/>
              </a:ext>
            </a:extLst>
          </p:cNvPr>
          <p:cNvSpPr>
            <a:spLocks noGrp="1"/>
          </p:cNvSpPr>
          <p:nvPr>
            <p:ph idx="1"/>
          </p:nvPr>
        </p:nvSpPr>
        <p:spPr/>
        <p:txBody>
          <a:bodyPr/>
          <a:lstStyle/>
          <a:p>
            <a:pPr>
              <a:buFont typeface="Wingdings" panose="05000000000000000000" pitchFamily="2" charset="2"/>
              <a:buChar char="Ø"/>
            </a:pPr>
            <a:endParaRPr lang="en-US" dirty="0"/>
          </a:p>
          <a:p>
            <a:pPr>
              <a:buFont typeface="Wingdings" panose="05000000000000000000" pitchFamily="2" charset="2"/>
              <a:buChar char="Ø"/>
            </a:pPr>
            <a:r>
              <a:rPr lang="en-US" sz="2000" dirty="0"/>
              <a:t>The Succession Committee met three times over the summer. Committee members include: Josh Waldorf (Chair of Personnel committee) Jill Kalstein, Stephanie Koren, Jill Schwartz-Chevlin</a:t>
            </a:r>
          </a:p>
          <a:p>
            <a:pPr>
              <a:buFont typeface="Wingdings" panose="05000000000000000000" pitchFamily="2" charset="2"/>
              <a:buChar char="Ø"/>
            </a:pPr>
            <a:r>
              <a:rPr lang="en-US" sz="2000" dirty="0"/>
              <a:t>Reviewed job descriptions for ED positions from other communities</a:t>
            </a:r>
          </a:p>
          <a:p>
            <a:pPr>
              <a:buFont typeface="Wingdings" panose="05000000000000000000" pitchFamily="2" charset="2"/>
              <a:buChar char="Ø"/>
            </a:pPr>
            <a:r>
              <a:rPr lang="en-US" sz="2000" dirty="0"/>
              <a:t>Created a job description that is ready for posting for an Executive Director at a status quo level or potentially a full time level – this is totally dependent on JCFGM financial resources </a:t>
            </a:r>
          </a:p>
          <a:p>
            <a:pPr>
              <a:buFont typeface="Wingdings" panose="05000000000000000000" pitchFamily="2" charset="2"/>
              <a:buChar char="Ø"/>
            </a:pPr>
            <a:r>
              <a:rPr lang="en-US" sz="2000" dirty="0"/>
              <a:t>Identified Jewish job posting sites.</a:t>
            </a:r>
          </a:p>
          <a:p>
            <a:pPr>
              <a:buFont typeface="Wingdings" panose="05000000000000000000" pitchFamily="2" charset="2"/>
              <a:buChar char="Ø"/>
            </a:pPr>
            <a:r>
              <a:rPr lang="en-US" sz="2000" dirty="0"/>
              <a:t>Developed a Selection Process Timeline</a:t>
            </a:r>
          </a:p>
          <a:p>
            <a:pPr>
              <a:buFont typeface="Wingdings" panose="05000000000000000000" pitchFamily="2" charset="2"/>
              <a:buChar char="Ø"/>
            </a:pPr>
            <a:r>
              <a:rPr lang="en-US" sz="2000" dirty="0"/>
              <a:t> Created a financial model to identify what resources JCFGM will need to support the position at PT and FT levels. </a:t>
            </a:r>
          </a:p>
        </p:txBody>
      </p:sp>
      <p:pic>
        <p:nvPicPr>
          <p:cNvPr id="4" name="Picture 3" descr="A close-up of a logo&#10;&#10;Description automatically generated with medium confidence">
            <a:extLst>
              <a:ext uri="{FF2B5EF4-FFF2-40B4-BE49-F238E27FC236}">
                <a16:creationId xmlns:a16="http://schemas.microsoft.com/office/drawing/2014/main" id="{946A7CC9-FB4F-D280-C53B-9D0E29104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04" y="608068"/>
            <a:ext cx="2863250" cy="763533"/>
          </a:xfrm>
          <a:prstGeom prst="rect">
            <a:avLst/>
          </a:prstGeom>
        </p:spPr>
      </p:pic>
    </p:spTree>
    <p:extLst>
      <p:ext uri="{BB962C8B-B14F-4D97-AF65-F5344CB8AC3E}">
        <p14:creationId xmlns:p14="http://schemas.microsoft.com/office/powerpoint/2010/main" val="556980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60C79-407C-D38B-9752-F85F4540AB7A}"/>
              </a:ext>
            </a:extLst>
          </p:cNvPr>
          <p:cNvSpPr>
            <a:spLocks noGrp="1"/>
          </p:cNvSpPr>
          <p:nvPr>
            <p:ph type="title"/>
          </p:nvPr>
        </p:nvSpPr>
        <p:spPr/>
        <p:txBody>
          <a:bodyPr/>
          <a:lstStyle/>
          <a:p>
            <a:r>
              <a:rPr lang="en-US" dirty="0"/>
              <a:t>Treasurer’s report </a:t>
            </a:r>
          </a:p>
        </p:txBody>
      </p:sp>
      <p:pic>
        <p:nvPicPr>
          <p:cNvPr id="4" name="Picture 3" descr="A close-up of a logo&#10;&#10;Description automatically generated with medium confidence">
            <a:extLst>
              <a:ext uri="{FF2B5EF4-FFF2-40B4-BE49-F238E27FC236}">
                <a16:creationId xmlns:a16="http://schemas.microsoft.com/office/drawing/2014/main" id="{F26F976F-D60B-0F05-D2F3-4D3FAF79B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04" y="608068"/>
            <a:ext cx="2863250" cy="763533"/>
          </a:xfrm>
          <a:prstGeom prst="rect">
            <a:avLst/>
          </a:prstGeom>
        </p:spPr>
      </p:pic>
    </p:spTree>
    <p:extLst>
      <p:ext uri="{BB962C8B-B14F-4D97-AF65-F5344CB8AC3E}">
        <p14:creationId xmlns:p14="http://schemas.microsoft.com/office/powerpoint/2010/main" val="438848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D82-5D6E-865C-F71F-21D4487B7474}"/>
              </a:ext>
            </a:extLst>
          </p:cNvPr>
          <p:cNvSpPr>
            <a:spLocks noGrp="1"/>
          </p:cNvSpPr>
          <p:nvPr>
            <p:ph type="title"/>
          </p:nvPr>
        </p:nvSpPr>
        <p:spPr/>
        <p:txBody>
          <a:bodyPr/>
          <a:lstStyle/>
          <a:p>
            <a:r>
              <a:rPr lang="en-US" dirty="0">
                <a:solidFill>
                  <a:schemeClr val="accent1">
                    <a:lumMod val="75000"/>
                  </a:schemeClr>
                </a:solidFill>
              </a:rPr>
              <a:t>Executive Director’s report</a:t>
            </a:r>
          </a:p>
        </p:txBody>
      </p:sp>
      <p:sp>
        <p:nvSpPr>
          <p:cNvPr id="3" name="Content Placeholder 2">
            <a:extLst>
              <a:ext uri="{FF2B5EF4-FFF2-40B4-BE49-F238E27FC236}">
                <a16:creationId xmlns:a16="http://schemas.microsoft.com/office/drawing/2014/main" id="{D8783909-718E-030E-2B81-EECF076A1054}"/>
              </a:ext>
            </a:extLst>
          </p:cNvPr>
          <p:cNvSpPr>
            <a:spLocks noGrp="1"/>
          </p:cNvSpPr>
          <p:nvPr>
            <p:ph idx="1"/>
          </p:nvPr>
        </p:nvSpPr>
        <p:spPr/>
        <p:txBody>
          <a:bodyPr/>
          <a:lstStyle/>
          <a:p>
            <a:endParaRPr lang="en-US" dirty="0"/>
          </a:p>
          <a:p>
            <a:pPr>
              <a:buFont typeface="Wingdings" panose="05000000000000000000" pitchFamily="2" charset="2"/>
              <a:buChar char="Ø"/>
            </a:pPr>
            <a:r>
              <a:rPr lang="en-US" dirty="0"/>
              <a:t>JCFGM Staff: Kim Marks moved to a new position in July 2023. Effective July 31, 2023 Wendy Boxer assumed the position of Special Projects Coordinator</a:t>
            </a:r>
          </a:p>
          <a:p>
            <a:pPr>
              <a:buFont typeface="Wingdings" panose="05000000000000000000" pitchFamily="2" charset="2"/>
              <a:buChar char="Ø"/>
            </a:pPr>
            <a:r>
              <a:rPr lang="en-US" dirty="0" err="1"/>
              <a:t>FidTech</a:t>
            </a:r>
            <a:r>
              <a:rPr lang="en-US" dirty="0"/>
              <a:t>: Effective July 1, 2023, </a:t>
            </a:r>
            <a:r>
              <a:rPr lang="en-US" dirty="0" err="1"/>
              <a:t>FidTech</a:t>
            </a:r>
            <a:r>
              <a:rPr lang="en-US" dirty="0"/>
              <a:t> has been live. The general feedback is positive. There have been some issues, however, the </a:t>
            </a:r>
            <a:r>
              <a:rPr lang="en-US" dirty="0" err="1"/>
              <a:t>FidTech</a:t>
            </a:r>
            <a:r>
              <a:rPr lang="en-US" dirty="0"/>
              <a:t> staff is responsive, and we continue to have a weekly meeting to address broad issues and smaller meetings for specific concerns.</a:t>
            </a:r>
          </a:p>
          <a:p>
            <a:pPr>
              <a:buFont typeface="Wingdings" panose="05000000000000000000" pitchFamily="2" charset="2"/>
              <a:buChar char="Ø"/>
            </a:pPr>
            <a:r>
              <a:rPr lang="en-US" dirty="0"/>
              <a:t>JCFGM staff has created the year long calendar for community  programs </a:t>
            </a:r>
          </a:p>
          <a:p>
            <a:pPr>
              <a:buFont typeface="Wingdings" panose="05000000000000000000" pitchFamily="2" charset="2"/>
              <a:buChar char="Ø"/>
            </a:pPr>
            <a:r>
              <a:rPr lang="en-US" dirty="0"/>
              <a:t>Annual report: The JCFGM Annual report has been emailed and posted on social media. Board members, please share with those individuals who you think are interested in the work of the Foundation, would consider opening a DAF or make a Legacy promise.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33797426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4E36C724E56041AD41E340EF8BC4A6" ma:contentTypeVersion="18" ma:contentTypeDescription="Create a new document." ma:contentTypeScope="" ma:versionID="82654a19e49e01dca81566fdbdd2f183">
  <xsd:schema xmlns:xsd="http://www.w3.org/2001/XMLSchema" xmlns:xs="http://www.w3.org/2001/XMLSchema" xmlns:p="http://schemas.microsoft.com/office/2006/metadata/properties" xmlns:ns2="8d9db891-9a93-4d8f-b316-53a9f4a8df72" xmlns:ns3="f93fbb25-3d89-4e16-a786-6d19e436c58f" targetNamespace="http://schemas.microsoft.com/office/2006/metadata/properties" ma:root="true" ma:fieldsID="255fdd4b961485271aab670a13d2f881" ns2:_="" ns3:_="">
    <xsd:import namespace="8d9db891-9a93-4d8f-b316-53a9f4a8df72"/>
    <xsd:import namespace="f93fbb25-3d89-4e16-a786-6d19e436c5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9db891-9a93-4d8f-b316-53a9f4a8d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c0c85a-fd33-4616-9e22-b9090b4821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3fbb25-3d89-4e16-a786-6d19e436c58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ba4d8db-7a85-4fc9-b2c2-d70464f7a73e}" ma:internalName="TaxCatchAll" ma:showField="CatchAllData" ma:web="f93fbb25-3d89-4e16-a786-6d19e436c5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9db891-9a93-4d8f-b316-53a9f4a8df72">
      <Terms xmlns="http://schemas.microsoft.com/office/infopath/2007/PartnerControls"/>
    </lcf76f155ced4ddcb4097134ff3c332f>
    <TaxCatchAll xmlns="f93fbb25-3d89-4e16-a786-6d19e436c58f" xsi:nil="true"/>
  </documentManagement>
</p:properties>
</file>

<file path=customXml/itemProps1.xml><?xml version="1.0" encoding="utf-8"?>
<ds:datastoreItem xmlns:ds="http://schemas.openxmlformats.org/officeDocument/2006/customXml" ds:itemID="{EE8C8CE8-A73A-40DC-A392-0B8F79946319}"/>
</file>

<file path=customXml/itemProps2.xml><?xml version="1.0" encoding="utf-8"?>
<ds:datastoreItem xmlns:ds="http://schemas.openxmlformats.org/officeDocument/2006/customXml" ds:itemID="{566A9EBA-2FC6-46CA-BBEB-679C2E6D1BB1}"/>
</file>

<file path=customXml/itemProps3.xml><?xml version="1.0" encoding="utf-8"?>
<ds:datastoreItem xmlns:ds="http://schemas.openxmlformats.org/officeDocument/2006/customXml" ds:itemID="{0238AF5C-73B1-4BF4-B494-D7799A15CABB}"/>
</file>

<file path=docProps/app.xml><?xml version="1.0" encoding="utf-8"?>
<Properties xmlns="http://schemas.openxmlformats.org/officeDocument/2006/extended-properties" xmlns:vt="http://schemas.openxmlformats.org/officeDocument/2006/docPropsVTypes">
  <Template>Retrospect</Template>
  <TotalTime>1069</TotalTime>
  <Words>2023</Words>
  <Application>Microsoft Office PowerPoint</Application>
  <PresentationFormat>Widescreen</PresentationFormat>
  <Paragraphs>177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Calibri Light</vt:lpstr>
      <vt:lpstr>Wingdings</vt:lpstr>
      <vt:lpstr>Retrospect</vt:lpstr>
      <vt:lpstr>Jewish Community Foundation of Greater Mercer</vt:lpstr>
      <vt:lpstr>Agenda </vt:lpstr>
      <vt:lpstr>Mission statement</vt:lpstr>
      <vt:lpstr>Funds and Assets  (FYE24 through September 10, 2023)</vt:lpstr>
      <vt:lpstr>Fund and Asset activity</vt:lpstr>
      <vt:lpstr>President’s report</vt:lpstr>
      <vt:lpstr>   Succession  Committee report</vt:lpstr>
      <vt:lpstr>Treasurer’s report </vt:lpstr>
      <vt:lpstr>Executive Director’s report</vt:lpstr>
      <vt:lpstr>Life &amp; Legacy Plus</vt:lpstr>
      <vt:lpstr>Investment committee </vt:lpstr>
      <vt:lpstr>Marketing committee</vt:lpstr>
      <vt:lpstr>Insurance</vt:lpstr>
      <vt:lpstr>Audit</vt:lpstr>
      <vt:lpstr>Book Awards</vt:lpstr>
      <vt:lpstr>Ewing Property</vt:lpstr>
      <vt:lpstr>Upcoming programs</vt:lpstr>
      <vt:lpstr>Upcoming Programs (continued)</vt:lpstr>
      <vt:lpstr>JCFGM Meetings  </vt:lpstr>
      <vt:lpstr>Good and Welfare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Jewish Community Foundation of  Greater Mercer</dc:title>
  <dc:creator>Arthur Meisel, Esq</dc:creator>
  <cp:lastModifiedBy>Linda Meisel</cp:lastModifiedBy>
  <cp:revision>26</cp:revision>
  <cp:lastPrinted>2023-09-10T22:17:26Z</cp:lastPrinted>
  <dcterms:created xsi:type="dcterms:W3CDTF">2023-09-07T16:13:12Z</dcterms:created>
  <dcterms:modified xsi:type="dcterms:W3CDTF">2023-09-18T22:02:08Z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0x010100384E36C724E56041AD41E340EF8BC4A6</vt:lpwstr>
  </property>
</Properties>
</file>