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74" r:id="rId5"/>
    <p:sldId id="259" r:id="rId6"/>
    <p:sldId id="258" r:id="rId7"/>
    <p:sldId id="260" r:id="rId8"/>
    <p:sldId id="261" r:id="rId9"/>
    <p:sldId id="272" r:id="rId10"/>
    <p:sldId id="262" r:id="rId11"/>
    <p:sldId id="263" r:id="rId12"/>
    <p:sldId id="265" r:id="rId13"/>
    <p:sldId id="264" r:id="rId14"/>
    <p:sldId id="273" r:id="rId15"/>
    <p:sldId id="267" r:id="rId16"/>
    <p:sldId id="266" r:id="rId17"/>
    <p:sldId id="269" r:id="rId18"/>
    <p:sldId id="270" r:id="rId19"/>
    <p:sldId id="271"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4A796-574F-A023-2451-915563968CC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3CFA21-6D59-7B21-E282-65CE936185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06CA57F-34AD-0C56-55AE-85BA10FFFF1F}"/>
              </a:ext>
            </a:extLst>
          </p:cNvPr>
          <p:cNvSpPr>
            <a:spLocks noGrp="1"/>
          </p:cNvSpPr>
          <p:nvPr>
            <p:ph type="dt" sz="half" idx="10"/>
          </p:nvPr>
        </p:nvSpPr>
        <p:spPr/>
        <p:txBody>
          <a:bodyPr/>
          <a:lstStyle/>
          <a:p>
            <a:fld id="{B1D891FE-4EF0-44CA-884E-8AB2EB9539BE}" type="datetimeFigureOut">
              <a:rPr lang="en-US" smtClean="0"/>
              <a:t>6/5/2024</a:t>
            </a:fld>
            <a:endParaRPr lang="en-US"/>
          </a:p>
        </p:txBody>
      </p:sp>
      <p:sp>
        <p:nvSpPr>
          <p:cNvPr id="5" name="Footer Placeholder 4">
            <a:extLst>
              <a:ext uri="{FF2B5EF4-FFF2-40B4-BE49-F238E27FC236}">
                <a16:creationId xmlns:a16="http://schemas.microsoft.com/office/drawing/2014/main" id="{256828FF-3805-DC55-2F08-3523D1582D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D36CA6-A776-FB44-558C-3D3FE9F669C8}"/>
              </a:ext>
            </a:extLst>
          </p:cNvPr>
          <p:cNvSpPr>
            <a:spLocks noGrp="1"/>
          </p:cNvSpPr>
          <p:nvPr>
            <p:ph type="sldNum" sz="quarter" idx="12"/>
          </p:nvPr>
        </p:nvSpPr>
        <p:spPr/>
        <p:txBody>
          <a:bodyPr/>
          <a:lstStyle/>
          <a:p>
            <a:fld id="{B79E4812-D717-46BE-8C56-5B7734D6CF68}" type="slidenum">
              <a:rPr lang="en-US" smtClean="0"/>
              <a:t>‹#›</a:t>
            </a:fld>
            <a:endParaRPr lang="en-US"/>
          </a:p>
        </p:txBody>
      </p:sp>
    </p:spTree>
    <p:extLst>
      <p:ext uri="{BB962C8B-B14F-4D97-AF65-F5344CB8AC3E}">
        <p14:creationId xmlns:p14="http://schemas.microsoft.com/office/powerpoint/2010/main" val="3573728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7CFB4-47AA-43CD-3CF5-81D5259BE6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663CE9D-83A3-5165-3820-4541798AD7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AFB9FC-93BE-2EDD-A8CC-00372F6E9EC0}"/>
              </a:ext>
            </a:extLst>
          </p:cNvPr>
          <p:cNvSpPr>
            <a:spLocks noGrp="1"/>
          </p:cNvSpPr>
          <p:nvPr>
            <p:ph type="dt" sz="half" idx="10"/>
          </p:nvPr>
        </p:nvSpPr>
        <p:spPr/>
        <p:txBody>
          <a:bodyPr/>
          <a:lstStyle/>
          <a:p>
            <a:fld id="{B1D891FE-4EF0-44CA-884E-8AB2EB9539BE}" type="datetimeFigureOut">
              <a:rPr lang="en-US" smtClean="0"/>
              <a:t>6/5/2024</a:t>
            </a:fld>
            <a:endParaRPr lang="en-US"/>
          </a:p>
        </p:txBody>
      </p:sp>
      <p:sp>
        <p:nvSpPr>
          <p:cNvPr id="5" name="Footer Placeholder 4">
            <a:extLst>
              <a:ext uri="{FF2B5EF4-FFF2-40B4-BE49-F238E27FC236}">
                <a16:creationId xmlns:a16="http://schemas.microsoft.com/office/drawing/2014/main" id="{4E781901-CDC4-CAEF-2F91-2A81939C35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CA7861-3DC7-8DA9-7D09-065D6CA4C11E}"/>
              </a:ext>
            </a:extLst>
          </p:cNvPr>
          <p:cNvSpPr>
            <a:spLocks noGrp="1"/>
          </p:cNvSpPr>
          <p:nvPr>
            <p:ph type="sldNum" sz="quarter" idx="12"/>
          </p:nvPr>
        </p:nvSpPr>
        <p:spPr/>
        <p:txBody>
          <a:bodyPr/>
          <a:lstStyle/>
          <a:p>
            <a:fld id="{B79E4812-D717-46BE-8C56-5B7734D6CF68}" type="slidenum">
              <a:rPr lang="en-US" smtClean="0"/>
              <a:t>‹#›</a:t>
            </a:fld>
            <a:endParaRPr lang="en-US"/>
          </a:p>
        </p:txBody>
      </p:sp>
    </p:spTree>
    <p:extLst>
      <p:ext uri="{BB962C8B-B14F-4D97-AF65-F5344CB8AC3E}">
        <p14:creationId xmlns:p14="http://schemas.microsoft.com/office/powerpoint/2010/main" val="4196818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396C26-6422-14BF-5EF5-8D1DC8881EC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B2FE9C8-9D0F-3C9C-2320-56C85FDEDB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F87CDC-E73E-6880-67D0-F10A6659265C}"/>
              </a:ext>
            </a:extLst>
          </p:cNvPr>
          <p:cNvSpPr>
            <a:spLocks noGrp="1"/>
          </p:cNvSpPr>
          <p:nvPr>
            <p:ph type="dt" sz="half" idx="10"/>
          </p:nvPr>
        </p:nvSpPr>
        <p:spPr/>
        <p:txBody>
          <a:bodyPr/>
          <a:lstStyle/>
          <a:p>
            <a:fld id="{B1D891FE-4EF0-44CA-884E-8AB2EB9539BE}" type="datetimeFigureOut">
              <a:rPr lang="en-US" smtClean="0"/>
              <a:t>6/5/2024</a:t>
            </a:fld>
            <a:endParaRPr lang="en-US"/>
          </a:p>
        </p:txBody>
      </p:sp>
      <p:sp>
        <p:nvSpPr>
          <p:cNvPr id="5" name="Footer Placeholder 4">
            <a:extLst>
              <a:ext uri="{FF2B5EF4-FFF2-40B4-BE49-F238E27FC236}">
                <a16:creationId xmlns:a16="http://schemas.microsoft.com/office/drawing/2014/main" id="{374F6A57-9856-E401-732B-36B88F9E15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57CD41-6F77-B91D-5E76-13F777DB55B9}"/>
              </a:ext>
            </a:extLst>
          </p:cNvPr>
          <p:cNvSpPr>
            <a:spLocks noGrp="1"/>
          </p:cNvSpPr>
          <p:nvPr>
            <p:ph type="sldNum" sz="quarter" idx="12"/>
          </p:nvPr>
        </p:nvSpPr>
        <p:spPr/>
        <p:txBody>
          <a:bodyPr/>
          <a:lstStyle/>
          <a:p>
            <a:fld id="{B79E4812-D717-46BE-8C56-5B7734D6CF68}" type="slidenum">
              <a:rPr lang="en-US" smtClean="0"/>
              <a:t>‹#›</a:t>
            </a:fld>
            <a:endParaRPr lang="en-US"/>
          </a:p>
        </p:txBody>
      </p:sp>
    </p:spTree>
    <p:extLst>
      <p:ext uri="{BB962C8B-B14F-4D97-AF65-F5344CB8AC3E}">
        <p14:creationId xmlns:p14="http://schemas.microsoft.com/office/powerpoint/2010/main" val="3399635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A8928-23F8-B13C-26B2-1E5DFA4BEE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4D5C34-BF78-07EA-16D2-CF6003ED48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3F2809-A933-EC8B-FA9E-D8603E530FEC}"/>
              </a:ext>
            </a:extLst>
          </p:cNvPr>
          <p:cNvSpPr>
            <a:spLocks noGrp="1"/>
          </p:cNvSpPr>
          <p:nvPr>
            <p:ph type="dt" sz="half" idx="10"/>
          </p:nvPr>
        </p:nvSpPr>
        <p:spPr/>
        <p:txBody>
          <a:bodyPr/>
          <a:lstStyle/>
          <a:p>
            <a:fld id="{B1D891FE-4EF0-44CA-884E-8AB2EB9539BE}" type="datetimeFigureOut">
              <a:rPr lang="en-US" smtClean="0"/>
              <a:t>6/5/2024</a:t>
            </a:fld>
            <a:endParaRPr lang="en-US"/>
          </a:p>
        </p:txBody>
      </p:sp>
      <p:sp>
        <p:nvSpPr>
          <p:cNvPr id="5" name="Footer Placeholder 4">
            <a:extLst>
              <a:ext uri="{FF2B5EF4-FFF2-40B4-BE49-F238E27FC236}">
                <a16:creationId xmlns:a16="http://schemas.microsoft.com/office/drawing/2014/main" id="{D373047C-0A5A-C042-FF52-4F8382F989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D0647F-ADA7-FDE4-3269-3B905F793BE4}"/>
              </a:ext>
            </a:extLst>
          </p:cNvPr>
          <p:cNvSpPr>
            <a:spLocks noGrp="1"/>
          </p:cNvSpPr>
          <p:nvPr>
            <p:ph type="sldNum" sz="quarter" idx="12"/>
          </p:nvPr>
        </p:nvSpPr>
        <p:spPr/>
        <p:txBody>
          <a:bodyPr/>
          <a:lstStyle/>
          <a:p>
            <a:fld id="{B79E4812-D717-46BE-8C56-5B7734D6CF68}" type="slidenum">
              <a:rPr lang="en-US" smtClean="0"/>
              <a:t>‹#›</a:t>
            </a:fld>
            <a:endParaRPr lang="en-US"/>
          </a:p>
        </p:txBody>
      </p:sp>
    </p:spTree>
    <p:extLst>
      <p:ext uri="{BB962C8B-B14F-4D97-AF65-F5344CB8AC3E}">
        <p14:creationId xmlns:p14="http://schemas.microsoft.com/office/powerpoint/2010/main" val="626618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D36D2-AC17-FDC2-FE4C-58079C8CCA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628033B-D849-E3FE-9A53-838EA048859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E20241-62F4-5206-F99A-B94CA3B63C17}"/>
              </a:ext>
            </a:extLst>
          </p:cNvPr>
          <p:cNvSpPr>
            <a:spLocks noGrp="1"/>
          </p:cNvSpPr>
          <p:nvPr>
            <p:ph type="dt" sz="half" idx="10"/>
          </p:nvPr>
        </p:nvSpPr>
        <p:spPr/>
        <p:txBody>
          <a:bodyPr/>
          <a:lstStyle/>
          <a:p>
            <a:fld id="{B1D891FE-4EF0-44CA-884E-8AB2EB9539BE}" type="datetimeFigureOut">
              <a:rPr lang="en-US" smtClean="0"/>
              <a:t>6/5/2024</a:t>
            </a:fld>
            <a:endParaRPr lang="en-US"/>
          </a:p>
        </p:txBody>
      </p:sp>
      <p:sp>
        <p:nvSpPr>
          <p:cNvPr id="5" name="Footer Placeholder 4">
            <a:extLst>
              <a:ext uri="{FF2B5EF4-FFF2-40B4-BE49-F238E27FC236}">
                <a16:creationId xmlns:a16="http://schemas.microsoft.com/office/drawing/2014/main" id="{D464EE5D-87EA-30A9-A371-17A97B0192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EF3810-AA45-025B-B66E-D25F0F256843}"/>
              </a:ext>
            </a:extLst>
          </p:cNvPr>
          <p:cNvSpPr>
            <a:spLocks noGrp="1"/>
          </p:cNvSpPr>
          <p:nvPr>
            <p:ph type="sldNum" sz="quarter" idx="12"/>
          </p:nvPr>
        </p:nvSpPr>
        <p:spPr/>
        <p:txBody>
          <a:bodyPr/>
          <a:lstStyle/>
          <a:p>
            <a:fld id="{B79E4812-D717-46BE-8C56-5B7734D6CF68}" type="slidenum">
              <a:rPr lang="en-US" smtClean="0"/>
              <a:t>‹#›</a:t>
            </a:fld>
            <a:endParaRPr lang="en-US"/>
          </a:p>
        </p:txBody>
      </p:sp>
    </p:spTree>
    <p:extLst>
      <p:ext uri="{BB962C8B-B14F-4D97-AF65-F5344CB8AC3E}">
        <p14:creationId xmlns:p14="http://schemas.microsoft.com/office/powerpoint/2010/main" val="3446652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0E1CA-964E-DC94-E372-D924F82C1F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BD41EE-FF96-5B31-96F7-A142B25840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51FF9A-D381-5F86-CEA6-1A4CF46517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B5B833-28A2-8CDA-8B7B-93B18BBE7B6B}"/>
              </a:ext>
            </a:extLst>
          </p:cNvPr>
          <p:cNvSpPr>
            <a:spLocks noGrp="1"/>
          </p:cNvSpPr>
          <p:nvPr>
            <p:ph type="dt" sz="half" idx="10"/>
          </p:nvPr>
        </p:nvSpPr>
        <p:spPr/>
        <p:txBody>
          <a:bodyPr/>
          <a:lstStyle/>
          <a:p>
            <a:fld id="{B1D891FE-4EF0-44CA-884E-8AB2EB9539BE}" type="datetimeFigureOut">
              <a:rPr lang="en-US" smtClean="0"/>
              <a:t>6/5/2024</a:t>
            </a:fld>
            <a:endParaRPr lang="en-US"/>
          </a:p>
        </p:txBody>
      </p:sp>
      <p:sp>
        <p:nvSpPr>
          <p:cNvPr id="6" name="Footer Placeholder 5">
            <a:extLst>
              <a:ext uri="{FF2B5EF4-FFF2-40B4-BE49-F238E27FC236}">
                <a16:creationId xmlns:a16="http://schemas.microsoft.com/office/drawing/2014/main" id="{554209C1-9159-D172-44EB-BE62BA6CF8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83D3EF-A506-9688-57B5-79C8674902CD}"/>
              </a:ext>
            </a:extLst>
          </p:cNvPr>
          <p:cNvSpPr>
            <a:spLocks noGrp="1"/>
          </p:cNvSpPr>
          <p:nvPr>
            <p:ph type="sldNum" sz="quarter" idx="12"/>
          </p:nvPr>
        </p:nvSpPr>
        <p:spPr/>
        <p:txBody>
          <a:bodyPr/>
          <a:lstStyle/>
          <a:p>
            <a:fld id="{B79E4812-D717-46BE-8C56-5B7734D6CF68}" type="slidenum">
              <a:rPr lang="en-US" smtClean="0"/>
              <a:t>‹#›</a:t>
            </a:fld>
            <a:endParaRPr lang="en-US"/>
          </a:p>
        </p:txBody>
      </p:sp>
    </p:spTree>
    <p:extLst>
      <p:ext uri="{BB962C8B-B14F-4D97-AF65-F5344CB8AC3E}">
        <p14:creationId xmlns:p14="http://schemas.microsoft.com/office/powerpoint/2010/main" val="2476004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6352E-C211-82CF-CC0F-DB075FD1881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BA2516-5299-B340-9434-60E8B2D3CC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394782-748A-48CE-3785-A59287CF1FC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71F33AD-E1B4-178B-35D0-3D3F695BC4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FD9006-ACB4-FC10-AAB9-35A4F1C41C5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4B366D8-25A5-3F02-030C-ACD87F1D4CED}"/>
              </a:ext>
            </a:extLst>
          </p:cNvPr>
          <p:cNvSpPr>
            <a:spLocks noGrp="1"/>
          </p:cNvSpPr>
          <p:nvPr>
            <p:ph type="dt" sz="half" idx="10"/>
          </p:nvPr>
        </p:nvSpPr>
        <p:spPr/>
        <p:txBody>
          <a:bodyPr/>
          <a:lstStyle/>
          <a:p>
            <a:fld id="{B1D891FE-4EF0-44CA-884E-8AB2EB9539BE}" type="datetimeFigureOut">
              <a:rPr lang="en-US" smtClean="0"/>
              <a:t>6/5/2024</a:t>
            </a:fld>
            <a:endParaRPr lang="en-US"/>
          </a:p>
        </p:txBody>
      </p:sp>
      <p:sp>
        <p:nvSpPr>
          <p:cNvPr id="8" name="Footer Placeholder 7">
            <a:extLst>
              <a:ext uri="{FF2B5EF4-FFF2-40B4-BE49-F238E27FC236}">
                <a16:creationId xmlns:a16="http://schemas.microsoft.com/office/drawing/2014/main" id="{7554E0F4-B6B3-7026-6827-C6882199A2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087EEF1-E581-7685-CD90-652067D5F334}"/>
              </a:ext>
            </a:extLst>
          </p:cNvPr>
          <p:cNvSpPr>
            <a:spLocks noGrp="1"/>
          </p:cNvSpPr>
          <p:nvPr>
            <p:ph type="sldNum" sz="quarter" idx="12"/>
          </p:nvPr>
        </p:nvSpPr>
        <p:spPr/>
        <p:txBody>
          <a:bodyPr/>
          <a:lstStyle/>
          <a:p>
            <a:fld id="{B79E4812-D717-46BE-8C56-5B7734D6CF68}" type="slidenum">
              <a:rPr lang="en-US" smtClean="0"/>
              <a:t>‹#›</a:t>
            </a:fld>
            <a:endParaRPr lang="en-US"/>
          </a:p>
        </p:txBody>
      </p:sp>
    </p:spTree>
    <p:extLst>
      <p:ext uri="{BB962C8B-B14F-4D97-AF65-F5344CB8AC3E}">
        <p14:creationId xmlns:p14="http://schemas.microsoft.com/office/powerpoint/2010/main" val="3691384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2576E-2468-6C8E-73FD-4C7890131E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2BA2AB-1FEC-CCCB-FCBA-3F62BAFBB8EA}"/>
              </a:ext>
            </a:extLst>
          </p:cNvPr>
          <p:cNvSpPr>
            <a:spLocks noGrp="1"/>
          </p:cNvSpPr>
          <p:nvPr>
            <p:ph type="dt" sz="half" idx="10"/>
          </p:nvPr>
        </p:nvSpPr>
        <p:spPr/>
        <p:txBody>
          <a:bodyPr/>
          <a:lstStyle/>
          <a:p>
            <a:fld id="{B1D891FE-4EF0-44CA-884E-8AB2EB9539BE}" type="datetimeFigureOut">
              <a:rPr lang="en-US" smtClean="0"/>
              <a:t>6/5/2024</a:t>
            </a:fld>
            <a:endParaRPr lang="en-US"/>
          </a:p>
        </p:txBody>
      </p:sp>
      <p:sp>
        <p:nvSpPr>
          <p:cNvPr id="4" name="Footer Placeholder 3">
            <a:extLst>
              <a:ext uri="{FF2B5EF4-FFF2-40B4-BE49-F238E27FC236}">
                <a16:creationId xmlns:a16="http://schemas.microsoft.com/office/drawing/2014/main" id="{1C1FC13C-53EA-0A51-7309-31FDF38E8A7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8416983-0976-8279-998C-FE1B437B052F}"/>
              </a:ext>
            </a:extLst>
          </p:cNvPr>
          <p:cNvSpPr>
            <a:spLocks noGrp="1"/>
          </p:cNvSpPr>
          <p:nvPr>
            <p:ph type="sldNum" sz="quarter" idx="12"/>
          </p:nvPr>
        </p:nvSpPr>
        <p:spPr/>
        <p:txBody>
          <a:bodyPr/>
          <a:lstStyle/>
          <a:p>
            <a:fld id="{B79E4812-D717-46BE-8C56-5B7734D6CF68}" type="slidenum">
              <a:rPr lang="en-US" smtClean="0"/>
              <a:t>‹#›</a:t>
            </a:fld>
            <a:endParaRPr lang="en-US"/>
          </a:p>
        </p:txBody>
      </p:sp>
    </p:spTree>
    <p:extLst>
      <p:ext uri="{BB962C8B-B14F-4D97-AF65-F5344CB8AC3E}">
        <p14:creationId xmlns:p14="http://schemas.microsoft.com/office/powerpoint/2010/main" val="178261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030C82-B9E1-1048-E815-AB90FCB6DFE2}"/>
              </a:ext>
            </a:extLst>
          </p:cNvPr>
          <p:cNvSpPr>
            <a:spLocks noGrp="1"/>
          </p:cNvSpPr>
          <p:nvPr>
            <p:ph type="dt" sz="half" idx="10"/>
          </p:nvPr>
        </p:nvSpPr>
        <p:spPr/>
        <p:txBody>
          <a:bodyPr/>
          <a:lstStyle/>
          <a:p>
            <a:fld id="{B1D891FE-4EF0-44CA-884E-8AB2EB9539BE}" type="datetimeFigureOut">
              <a:rPr lang="en-US" smtClean="0"/>
              <a:t>6/5/2024</a:t>
            </a:fld>
            <a:endParaRPr lang="en-US"/>
          </a:p>
        </p:txBody>
      </p:sp>
      <p:sp>
        <p:nvSpPr>
          <p:cNvPr id="3" name="Footer Placeholder 2">
            <a:extLst>
              <a:ext uri="{FF2B5EF4-FFF2-40B4-BE49-F238E27FC236}">
                <a16:creationId xmlns:a16="http://schemas.microsoft.com/office/drawing/2014/main" id="{B4A36244-8697-2E1F-0F41-76089CB5A9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3F8117-6151-8644-24A5-5B1F7197481C}"/>
              </a:ext>
            </a:extLst>
          </p:cNvPr>
          <p:cNvSpPr>
            <a:spLocks noGrp="1"/>
          </p:cNvSpPr>
          <p:nvPr>
            <p:ph type="sldNum" sz="quarter" idx="12"/>
          </p:nvPr>
        </p:nvSpPr>
        <p:spPr/>
        <p:txBody>
          <a:bodyPr/>
          <a:lstStyle/>
          <a:p>
            <a:fld id="{B79E4812-D717-46BE-8C56-5B7734D6CF68}" type="slidenum">
              <a:rPr lang="en-US" smtClean="0"/>
              <a:t>‹#›</a:t>
            </a:fld>
            <a:endParaRPr lang="en-US"/>
          </a:p>
        </p:txBody>
      </p:sp>
    </p:spTree>
    <p:extLst>
      <p:ext uri="{BB962C8B-B14F-4D97-AF65-F5344CB8AC3E}">
        <p14:creationId xmlns:p14="http://schemas.microsoft.com/office/powerpoint/2010/main" val="3567643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07029-531E-C050-6AE9-9C84A434AA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9F136F7-37C0-3A8D-B193-E748E3A763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880092-E8A7-12A1-86A4-F99292D87E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6B7457-B8A9-1A68-8B02-C2DE43FE0BBC}"/>
              </a:ext>
            </a:extLst>
          </p:cNvPr>
          <p:cNvSpPr>
            <a:spLocks noGrp="1"/>
          </p:cNvSpPr>
          <p:nvPr>
            <p:ph type="dt" sz="half" idx="10"/>
          </p:nvPr>
        </p:nvSpPr>
        <p:spPr/>
        <p:txBody>
          <a:bodyPr/>
          <a:lstStyle/>
          <a:p>
            <a:fld id="{B1D891FE-4EF0-44CA-884E-8AB2EB9539BE}" type="datetimeFigureOut">
              <a:rPr lang="en-US" smtClean="0"/>
              <a:t>6/5/2024</a:t>
            </a:fld>
            <a:endParaRPr lang="en-US"/>
          </a:p>
        </p:txBody>
      </p:sp>
      <p:sp>
        <p:nvSpPr>
          <p:cNvPr id="6" name="Footer Placeholder 5">
            <a:extLst>
              <a:ext uri="{FF2B5EF4-FFF2-40B4-BE49-F238E27FC236}">
                <a16:creationId xmlns:a16="http://schemas.microsoft.com/office/drawing/2014/main" id="{081BD35D-082F-1689-15DC-64D55B13DC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A7DF7A-46EB-E841-1BFD-F084A90CC424}"/>
              </a:ext>
            </a:extLst>
          </p:cNvPr>
          <p:cNvSpPr>
            <a:spLocks noGrp="1"/>
          </p:cNvSpPr>
          <p:nvPr>
            <p:ph type="sldNum" sz="quarter" idx="12"/>
          </p:nvPr>
        </p:nvSpPr>
        <p:spPr/>
        <p:txBody>
          <a:bodyPr/>
          <a:lstStyle/>
          <a:p>
            <a:fld id="{B79E4812-D717-46BE-8C56-5B7734D6CF68}" type="slidenum">
              <a:rPr lang="en-US" smtClean="0"/>
              <a:t>‹#›</a:t>
            </a:fld>
            <a:endParaRPr lang="en-US"/>
          </a:p>
        </p:txBody>
      </p:sp>
    </p:spTree>
    <p:extLst>
      <p:ext uri="{BB962C8B-B14F-4D97-AF65-F5344CB8AC3E}">
        <p14:creationId xmlns:p14="http://schemas.microsoft.com/office/powerpoint/2010/main" val="208544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2779E-795B-A702-27CC-111DF961CE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A4366D-6415-2FCD-990C-07321C2F31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5F52B0-4E74-9C2E-B111-B9C5506D65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F714AA-5F1C-D185-4047-C2A2B57897ED}"/>
              </a:ext>
            </a:extLst>
          </p:cNvPr>
          <p:cNvSpPr>
            <a:spLocks noGrp="1"/>
          </p:cNvSpPr>
          <p:nvPr>
            <p:ph type="dt" sz="half" idx="10"/>
          </p:nvPr>
        </p:nvSpPr>
        <p:spPr/>
        <p:txBody>
          <a:bodyPr/>
          <a:lstStyle/>
          <a:p>
            <a:fld id="{B1D891FE-4EF0-44CA-884E-8AB2EB9539BE}" type="datetimeFigureOut">
              <a:rPr lang="en-US" smtClean="0"/>
              <a:t>6/5/2024</a:t>
            </a:fld>
            <a:endParaRPr lang="en-US"/>
          </a:p>
        </p:txBody>
      </p:sp>
      <p:sp>
        <p:nvSpPr>
          <p:cNvPr id="6" name="Footer Placeholder 5">
            <a:extLst>
              <a:ext uri="{FF2B5EF4-FFF2-40B4-BE49-F238E27FC236}">
                <a16:creationId xmlns:a16="http://schemas.microsoft.com/office/drawing/2014/main" id="{A01FE6A2-41D9-8E9A-45EA-49D859DAA0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975863-CCDF-8798-2861-0FA10BBEC62E}"/>
              </a:ext>
            </a:extLst>
          </p:cNvPr>
          <p:cNvSpPr>
            <a:spLocks noGrp="1"/>
          </p:cNvSpPr>
          <p:nvPr>
            <p:ph type="sldNum" sz="quarter" idx="12"/>
          </p:nvPr>
        </p:nvSpPr>
        <p:spPr/>
        <p:txBody>
          <a:bodyPr/>
          <a:lstStyle/>
          <a:p>
            <a:fld id="{B79E4812-D717-46BE-8C56-5B7734D6CF68}" type="slidenum">
              <a:rPr lang="en-US" smtClean="0"/>
              <a:t>‹#›</a:t>
            </a:fld>
            <a:endParaRPr lang="en-US"/>
          </a:p>
        </p:txBody>
      </p:sp>
    </p:spTree>
    <p:extLst>
      <p:ext uri="{BB962C8B-B14F-4D97-AF65-F5344CB8AC3E}">
        <p14:creationId xmlns:p14="http://schemas.microsoft.com/office/powerpoint/2010/main" val="3735653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D75A99-7796-1D07-93DB-F29E65612B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20EFEEA-BB4B-9434-12BA-D0F8EA0001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26A8CA-1EBC-C81C-B7AF-B341D1D2E4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1D891FE-4EF0-44CA-884E-8AB2EB9539BE}" type="datetimeFigureOut">
              <a:rPr lang="en-US" smtClean="0"/>
              <a:t>6/5/2024</a:t>
            </a:fld>
            <a:endParaRPr lang="en-US"/>
          </a:p>
        </p:txBody>
      </p:sp>
      <p:sp>
        <p:nvSpPr>
          <p:cNvPr id="5" name="Footer Placeholder 4">
            <a:extLst>
              <a:ext uri="{FF2B5EF4-FFF2-40B4-BE49-F238E27FC236}">
                <a16:creationId xmlns:a16="http://schemas.microsoft.com/office/drawing/2014/main" id="{8FAA3FCA-5C53-7C86-B227-740E5F7207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9BA8E6E-258C-78C9-676D-B977A7505E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79E4812-D717-46BE-8C56-5B7734D6CF68}" type="slidenum">
              <a:rPr lang="en-US" smtClean="0"/>
              <a:t>‹#›</a:t>
            </a:fld>
            <a:endParaRPr lang="en-US"/>
          </a:p>
        </p:txBody>
      </p:sp>
    </p:spTree>
    <p:extLst>
      <p:ext uri="{BB962C8B-B14F-4D97-AF65-F5344CB8AC3E}">
        <p14:creationId xmlns:p14="http://schemas.microsoft.com/office/powerpoint/2010/main" val="398206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BD864-BEE7-91D6-9410-0B5A84150A6F}"/>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33D1B32B-F504-6D7F-6458-802BEBC6A5ED}"/>
              </a:ext>
            </a:extLst>
          </p:cNvPr>
          <p:cNvSpPr>
            <a:spLocks noGrp="1"/>
          </p:cNvSpPr>
          <p:nvPr>
            <p:ph idx="1"/>
          </p:nvPr>
        </p:nvSpPr>
        <p:spPr/>
        <p:txBody>
          <a:bodyPr>
            <a:normAutofit fontScale="85000" lnSpcReduction="20000"/>
          </a:bodyPr>
          <a:lstStyle/>
          <a:p>
            <a:r>
              <a:rPr lang="en-US" sz="2400" dirty="0"/>
              <a:t>Call to order</a:t>
            </a:r>
          </a:p>
          <a:p>
            <a:r>
              <a:rPr lang="en-US" sz="2400" dirty="0"/>
              <a:t>Minutes of the January 29,2024 Board meeting</a:t>
            </a:r>
          </a:p>
          <a:p>
            <a:r>
              <a:rPr lang="en-US" sz="2400" dirty="0"/>
              <a:t>Assets and Funds Report</a:t>
            </a:r>
          </a:p>
          <a:p>
            <a:r>
              <a:rPr lang="en-US" sz="2400" dirty="0"/>
              <a:t>President’s Report</a:t>
            </a:r>
          </a:p>
          <a:p>
            <a:r>
              <a:rPr lang="en-US" sz="2400" dirty="0"/>
              <a:t>Treasurer’s Report </a:t>
            </a:r>
          </a:p>
          <a:p>
            <a:r>
              <a:rPr lang="en-US" sz="2400" dirty="0"/>
              <a:t>Executive Director Report </a:t>
            </a:r>
          </a:p>
          <a:p>
            <a:r>
              <a:rPr lang="en-US" sz="2400" dirty="0"/>
              <a:t>Committee reports</a:t>
            </a:r>
          </a:p>
          <a:p>
            <a:r>
              <a:rPr lang="en-US" sz="2400" dirty="0"/>
              <a:t>Updates </a:t>
            </a:r>
          </a:p>
          <a:p>
            <a:r>
              <a:rPr lang="en-US" sz="2400" dirty="0"/>
              <a:t>Upcoming Events</a:t>
            </a:r>
          </a:p>
          <a:p>
            <a:r>
              <a:rPr lang="en-US" sz="2400" dirty="0"/>
              <a:t>Upcoming Meetings </a:t>
            </a:r>
          </a:p>
          <a:p>
            <a:r>
              <a:rPr lang="en-US" sz="2400" dirty="0"/>
              <a:t>Good and Welfare </a:t>
            </a:r>
          </a:p>
          <a:p>
            <a:r>
              <a:rPr lang="en-US" sz="2400" dirty="0"/>
              <a:t>Adjournment </a:t>
            </a:r>
          </a:p>
          <a:p>
            <a:endParaRPr lang="en-US" dirty="0"/>
          </a:p>
        </p:txBody>
      </p:sp>
      <p:pic>
        <p:nvPicPr>
          <p:cNvPr id="4" name="Picture 3" descr="A close-up of a logo&#10;&#10;Description automatically generated with medium confidence">
            <a:extLst>
              <a:ext uri="{FF2B5EF4-FFF2-40B4-BE49-F238E27FC236}">
                <a16:creationId xmlns:a16="http://schemas.microsoft.com/office/drawing/2014/main" id="{B9E4A6EA-2E5A-8DCD-20FB-C6F4C6F92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29961" y="698393"/>
            <a:ext cx="2663539" cy="706509"/>
          </a:xfrm>
          <a:prstGeom prst="rect">
            <a:avLst/>
          </a:prstGeom>
        </p:spPr>
      </p:pic>
    </p:spTree>
    <p:extLst>
      <p:ext uri="{BB962C8B-B14F-4D97-AF65-F5344CB8AC3E}">
        <p14:creationId xmlns:p14="http://schemas.microsoft.com/office/powerpoint/2010/main" val="1691880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47888-FAE1-E931-E356-7105737E8B4F}"/>
              </a:ext>
            </a:extLst>
          </p:cNvPr>
          <p:cNvSpPr>
            <a:spLocks noGrp="1"/>
          </p:cNvSpPr>
          <p:nvPr>
            <p:ph type="title"/>
          </p:nvPr>
        </p:nvSpPr>
        <p:spPr/>
        <p:txBody>
          <a:bodyPr/>
          <a:lstStyle/>
          <a:p>
            <a:r>
              <a:rPr lang="en-US" dirty="0"/>
              <a:t>Committee reports:</a:t>
            </a:r>
          </a:p>
        </p:txBody>
      </p:sp>
      <p:sp>
        <p:nvSpPr>
          <p:cNvPr id="3" name="Content Placeholder 2">
            <a:extLst>
              <a:ext uri="{FF2B5EF4-FFF2-40B4-BE49-F238E27FC236}">
                <a16:creationId xmlns:a16="http://schemas.microsoft.com/office/drawing/2014/main" id="{3050D4A2-5286-1BAD-CB99-D936748878BF}"/>
              </a:ext>
            </a:extLst>
          </p:cNvPr>
          <p:cNvSpPr>
            <a:spLocks noGrp="1"/>
          </p:cNvSpPr>
          <p:nvPr>
            <p:ph idx="1"/>
          </p:nvPr>
        </p:nvSpPr>
        <p:spPr/>
        <p:txBody>
          <a:bodyPr>
            <a:normAutofit fontScale="77500" lnSpcReduction="20000"/>
          </a:bodyPr>
          <a:lstStyle/>
          <a:p>
            <a:pPr marL="0" indent="0">
              <a:buNone/>
            </a:pPr>
            <a:r>
              <a:rPr lang="en-US" dirty="0"/>
              <a:t>Succession committee:</a:t>
            </a:r>
          </a:p>
          <a:p>
            <a:pPr>
              <a:buFont typeface="Wingdings" panose="05000000000000000000" pitchFamily="2" charset="2"/>
              <a:buChar char="Ø"/>
            </a:pPr>
            <a:endParaRPr lang="en-US" dirty="0"/>
          </a:p>
          <a:p>
            <a:pPr>
              <a:buFont typeface="Wingdings" panose="05000000000000000000" pitchFamily="2" charset="2"/>
              <a:buChar char="Ø"/>
            </a:pPr>
            <a:r>
              <a:rPr lang="en-US" dirty="0"/>
              <a:t>The Succession committee will meet on March 27</a:t>
            </a:r>
            <a:r>
              <a:rPr lang="en-US" baseline="30000" dirty="0"/>
              <a:t>th</a:t>
            </a:r>
            <a:r>
              <a:rPr lang="en-US" dirty="0"/>
              <a:t> to coordinate the roll out of the Executive Director search</a:t>
            </a:r>
          </a:p>
          <a:p>
            <a:pPr>
              <a:buFont typeface="Wingdings" panose="05000000000000000000" pitchFamily="2" charset="2"/>
              <a:buChar char="Ø"/>
            </a:pPr>
            <a:r>
              <a:rPr lang="en-US" dirty="0"/>
              <a:t>Josh Waldorf met with Robin Rudofker, from the Center for Jewish Life at Princeton University, to learn her insights based on recent staff searches. </a:t>
            </a:r>
          </a:p>
          <a:p>
            <a:pPr>
              <a:buFont typeface="Wingdings" panose="05000000000000000000" pitchFamily="2" charset="2"/>
              <a:buChar char="Ø"/>
            </a:pPr>
            <a:r>
              <a:rPr lang="en-US" dirty="0"/>
              <a:t>The committee will develop a timeline and plan for the search </a:t>
            </a:r>
          </a:p>
          <a:p>
            <a:pPr>
              <a:buFont typeface="Wingdings" panose="05000000000000000000" pitchFamily="2" charset="2"/>
              <a:buChar char="Ø"/>
            </a:pPr>
            <a:r>
              <a:rPr lang="en-US" dirty="0"/>
              <a:t>Board members will be asked to share the position opening with their networks. </a:t>
            </a:r>
          </a:p>
          <a:p>
            <a:pPr marL="0" indent="0">
              <a:buNone/>
            </a:pPr>
            <a:endParaRPr lang="en-US" dirty="0"/>
          </a:p>
          <a:p>
            <a:pPr marL="0" indent="0">
              <a:buNone/>
            </a:pPr>
            <a:endParaRPr lang="en-US" dirty="0"/>
          </a:p>
          <a:p>
            <a:pPr marL="0" indent="0">
              <a:buNone/>
            </a:pPr>
            <a:endParaRPr lang="en-US" dirty="0"/>
          </a:p>
          <a:p>
            <a:pPr marL="0" indent="0">
              <a:buNone/>
            </a:pPr>
            <a:r>
              <a:rPr lang="en-US" sz="1700" dirty="0"/>
              <a:t>Committee members: Joyce Kalstein, Stephanie Koren, Jill Schwartz Chevlin, Josh Waldorf</a:t>
            </a:r>
          </a:p>
        </p:txBody>
      </p:sp>
      <p:pic>
        <p:nvPicPr>
          <p:cNvPr id="4" name="Picture 3" descr="A close-up of a logo&#10;&#10;Description automatically generated with medium confidence">
            <a:extLst>
              <a:ext uri="{FF2B5EF4-FFF2-40B4-BE49-F238E27FC236}">
                <a16:creationId xmlns:a16="http://schemas.microsoft.com/office/drawing/2014/main" id="{1B729364-A7EC-1413-73D3-52E42F13AD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spTree>
    <p:extLst>
      <p:ext uri="{BB962C8B-B14F-4D97-AF65-F5344CB8AC3E}">
        <p14:creationId xmlns:p14="http://schemas.microsoft.com/office/powerpoint/2010/main" val="4147122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3A526-10D7-5E66-369B-28271E4B13AA}"/>
              </a:ext>
            </a:extLst>
          </p:cNvPr>
          <p:cNvSpPr>
            <a:spLocks noGrp="1"/>
          </p:cNvSpPr>
          <p:nvPr>
            <p:ph type="title"/>
          </p:nvPr>
        </p:nvSpPr>
        <p:spPr/>
        <p:txBody>
          <a:bodyPr/>
          <a:lstStyle/>
          <a:p>
            <a:r>
              <a:rPr lang="en-US" dirty="0"/>
              <a:t>Committee reports</a:t>
            </a:r>
          </a:p>
        </p:txBody>
      </p:sp>
      <p:sp>
        <p:nvSpPr>
          <p:cNvPr id="3" name="Content Placeholder 2">
            <a:extLst>
              <a:ext uri="{FF2B5EF4-FFF2-40B4-BE49-F238E27FC236}">
                <a16:creationId xmlns:a16="http://schemas.microsoft.com/office/drawing/2014/main" id="{E7302397-90C4-3839-1CEF-4584A5B73D1F}"/>
              </a:ext>
            </a:extLst>
          </p:cNvPr>
          <p:cNvSpPr>
            <a:spLocks noGrp="1"/>
          </p:cNvSpPr>
          <p:nvPr>
            <p:ph idx="1"/>
          </p:nvPr>
        </p:nvSpPr>
        <p:spPr/>
        <p:txBody>
          <a:bodyPr>
            <a:normAutofit lnSpcReduction="10000"/>
          </a:bodyPr>
          <a:lstStyle/>
          <a:p>
            <a:pPr>
              <a:buFont typeface="Wingdings" panose="05000000000000000000" pitchFamily="2" charset="2"/>
              <a:buChar char="Ø"/>
            </a:pPr>
            <a:endParaRPr lang="en-US" dirty="0"/>
          </a:p>
          <a:p>
            <a:pPr>
              <a:buFont typeface="Wingdings" panose="05000000000000000000" pitchFamily="2" charset="2"/>
              <a:buChar char="Ø"/>
            </a:pPr>
            <a:r>
              <a:rPr lang="en-US" dirty="0"/>
              <a:t>Book Awards: </a:t>
            </a:r>
          </a:p>
          <a:p>
            <a:pPr>
              <a:buFont typeface="Wingdings" panose="05000000000000000000" pitchFamily="2" charset="2"/>
              <a:buChar char="§"/>
            </a:pPr>
            <a:r>
              <a:rPr lang="en-US" dirty="0"/>
              <a:t>JCFGM received $1500 from the Jewish Community Youth Foundation for the Book Award program</a:t>
            </a:r>
          </a:p>
          <a:p>
            <a:pPr>
              <a:buFont typeface="Wingdings" panose="05000000000000000000" pitchFamily="2" charset="2"/>
              <a:buChar char="§"/>
            </a:pPr>
            <a:r>
              <a:rPr lang="en-US" dirty="0"/>
              <a:t> </a:t>
            </a:r>
            <a:r>
              <a:rPr lang="en-US" sz="1800" dirty="0"/>
              <a:t>Book Award committee: Michael Manning, Jeff Miller, Stephanie Koren</a:t>
            </a:r>
          </a:p>
          <a:p>
            <a:pPr>
              <a:buFont typeface="Wingdings" panose="05000000000000000000" pitchFamily="2" charset="2"/>
              <a:buChar char="Ø"/>
            </a:pPr>
            <a:r>
              <a:rPr lang="en-US" dirty="0"/>
              <a:t>Nominating Committee</a:t>
            </a:r>
          </a:p>
          <a:p>
            <a:pPr>
              <a:buFont typeface="Wingdings" panose="05000000000000000000" pitchFamily="2" charset="2"/>
              <a:buChar char="§"/>
            </a:pPr>
            <a:r>
              <a:rPr lang="en-US" dirty="0"/>
              <a:t>The Nominating committee will be meeting in early April to work on the Trustee candidates and slate. Please email suggestions to Scott Schaefer. </a:t>
            </a:r>
          </a:p>
          <a:p>
            <a:pPr>
              <a:buFont typeface="Wingdings" panose="05000000000000000000" pitchFamily="2" charset="2"/>
              <a:buChar char="§"/>
            </a:pPr>
            <a:r>
              <a:rPr lang="en-US" sz="2000" dirty="0"/>
              <a:t>Nominating committee in formation</a:t>
            </a:r>
          </a:p>
        </p:txBody>
      </p:sp>
      <p:pic>
        <p:nvPicPr>
          <p:cNvPr id="4" name="Picture 3" descr="A close-up of a logo&#10;&#10;Description automatically generated with medium confidence">
            <a:extLst>
              <a:ext uri="{FF2B5EF4-FFF2-40B4-BE49-F238E27FC236}">
                <a16:creationId xmlns:a16="http://schemas.microsoft.com/office/drawing/2014/main" id="{25FAE0FF-491C-9D4A-01DE-782E143DBC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63703" y="365125"/>
            <a:ext cx="2663539" cy="706509"/>
          </a:xfrm>
          <a:prstGeom prst="rect">
            <a:avLst/>
          </a:prstGeom>
        </p:spPr>
      </p:pic>
    </p:spTree>
    <p:extLst>
      <p:ext uri="{BB962C8B-B14F-4D97-AF65-F5344CB8AC3E}">
        <p14:creationId xmlns:p14="http://schemas.microsoft.com/office/powerpoint/2010/main" val="1706219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A67F2-372E-D7ED-24B0-2EDC42D9D455}"/>
              </a:ext>
            </a:extLst>
          </p:cNvPr>
          <p:cNvSpPr>
            <a:spLocks noGrp="1"/>
          </p:cNvSpPr>
          <p:nvPr>
            <p:ph type="title"/>
          </p:nvPr>
        </p:nvSpPr>
        <p:spPr/>
        <p:txBody>
          <a:bodyPr/>
          <a:lstStyle/>
          <a:p>
            <a:r>
              <a:rPr lang="en-US" dirty="0"/>
              <a:t>Life &amp; Legacy </a:t>
            </a:r>
          </a:p>
        </p:txBody>
      </p:sp>
      <p:sp>
        <p:nvSpPr>
          <p:cNvPr id="3" name="Content Placeholder 2">
            <a:extLst>
              <a:ext uri="{FF2B5EF4-FFF2-40B4-BE49-F238E27FC236}">
                <a16:creationId xmlns:a16="http://schemas.microsoft.com/office/drawing/2014/main" id="{A8EBDAED-C84B-73B7-89F6-F51227163C93}"/>
              </a:ext>
            </a:extLst>
          </p:cNvPr>
          <p:cNvSpPr>
            <a:spLocks noGrp="1"/>
          </p:cNvSpPr>
          <p:nvPr>
            <p:ph idx="1"/>
          </p:nvPr>
        </p:nvSpPr>
        <p:spPr>
          <a:xfrm>
            <a:off x="838200" y="1825624"/>
            <a:ext cx="10515600" cy="4575175"/>
          </a:xfrm>
        </p:spPr>
        <p:txBody>
          <a:bodyPr>
            <a:normAutofit fontScale="92500" lnSpcReduction="20000"/>
          </a:bodyPr>
          <a:lstStyle/>
          <a:p>
            <a:r>
              <a:rPr lang="en-US" sz="2000" dirty="0"/>
              <a:t>Life &amp; Legacy Shabbats have been hosted to date by Beth El Synagogue, Adath Israel, Beth Chaim and TJC; JCFGM provided donor listing posters and stipends toward </a:t>
            </a:r>
            <a:r>
              <a:rPr lang="en-US" sz="2000" dirty="0" err="1"/>
              <a:t>oneg</a:t>
            </a:r>
            <a:r>
              <a:rPr lang="en-US" sz="2000" dirty="0"/>
              <a:t>/kiddush.</a:t>
            </a:r>
          </a:p>
          <a:p>
            <a:r>
              <a:rPr lang="en-US" sz="2000" dirty="0"/>
              <a:t>HGF approved work plan and budget for Years 3 and 4 for L&amp;L Plus. Year 3 (June 1, 2024-May 31, 2025) HGF will match $40,000; Year 4 HGF will match $35,000.</a:t>
            </a:r>
          </a:p>
          <a:p>
            <a:r>
              <a:rPr lang="en-US" sz="2000" dirty="0"/>
              <a:t>Annual Life &amp; Legacy conference hosted by HGF in Springfield, MA; we are offering $180 stipends for lay leaders who attend. </a:t>
            </a:r>
          </a:p>
          <a:p>
            <a:r>
              <a:rPr lang="en-US" sz="2000" dirty="0"/>
              <a:t>60</a:t>
            </a:r>
            <a:r>
              <a:rPr lang="en-US" sz="2000" baseline="30000" dirty="0"/>
              <a:t>th</a:t>
            </a:r>
            <a:r>
              <a:rPr lang="en-US" sz="2000" dirty="0"/>
              <a:t> anniversary and L&amp;L celebration on May 23 – highlights include past president honors, L&amp;L awards, and launch of digital Book of Life, recognizing all deceased donors who have made bequests and fulfilled L&amp;L Promises to area organizations. We will also award Legacy incentive grants to those partners who meet their goals. The grants are $1800 for PMB partners and $500 for West Central partners. </a:t>
            </a:r>
          </a:p>
          <a:p>
            <a:r>
              <a:rPr lang="en-US" sz="2000" dirty="0"/>
              <a:t>Amy will be meeting individually with the teams in April and May to help them achieve goal of four new Promises by May 31</a:t>
            </a:r>
            <a:r>
              <a:rPr lang="en-US" sz="2000" baseline="30000" dirty="0"/>
              <a:t>st</a:t>
            </a:r>
            <a:r>
              <a:rPr lang="en-US" sz="2000" dirty="0"/>
              <a:t>.</a:t>
            </a:r>
          </a:p>
          <a:p>
            <a:r>
              <a:rPr lang="en-US" sz="2000" dirty="0"/>
              <a:t>Focus of L&amp;L Plus Year 3 – formalization and adoption of policies including updated Legacy Fund Spending Policy drafted by Amy.  Showcase impact (example: TJC L&amp;L Fund has realized several promises and will soon achieve balance of $400,000).  The  Book of Life will show impact of realized gifts. </a:t>
            </a:r>
          </a:p>
        </p:txBody>
      </p:sp>
      <p:pic>
        <p:nvPicPr>
          <p:cNvPr id="4" name="Picture 3" descr="A close-up of a logo&#10;&#10;Description automatically generated with medium confidence">
            <a:extLst>
              <a:ext uri="{FF2B5EF4-FFF2-40B4-BE49-F238E27FC236}">
                <a16:creationId xmlns:a16="http://schemas.microsoft.com/office/drawing/2014/main" id="{485BA9CA-57A5-1F9B-E82F-EC786C7FB7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63703" y="365125"/>
            <a:ext cx="2663539" cy="706509"/>
          </a:xfrm>
          <a:prstGeom prst="rect">
            <a:avLst/>
          </a:prstGeom>
        </p:spPr>
      </p:pic>
    </p:spTree>
    <p:extLst>
      <p:ext uri="{BB962C8B-B14F-4D97-AF65-F5344CB8AC3E}">
        <p14:creationId xmlns:p14="http://schemas.microsoft.com/office/powerpoint/2010/main" val="1942991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A0C0D-4EA5-65CF-C7D7-A1278E55A9C7}"/>
              </a:ext>
            </a:extLst>
          </p:cNvPr>
          <p:cNvSpPr>
            <a:spLocks noGrp="1"/>
          </p:cNvSpPr>
          <p:nvPr>
            <p:ph type="title"/>
          </p:nvPr>
        </p:nvSpPr>
        <p:spPr/>
        <p:txBody>
          <a:bodyPr/>
          <a:lstStyle/>
          <a:p>
            <a:r>
              <a:rPr lang="en-US" dirty="0"/>
              <a:t>Update on Ewing Property</a:t>
            </a:r>
          </a:p>
        </p:txBody>
      </p:sp>
      <p:sp>
        <p:nvSpPr>
          <p:cNvPr id="3" name="Content Placeholder 2">
            <a:extLst>
              <a:ext uri="{FF2B5EF4-FFF2-40B4-BE49-F238E27FC236}">
                <a16:creationId xmlns:a16="http://schemas.microsoft.com/office/drawing/2014/main" id="{4DD69165-2DC8-74E6-65F4-611F49E50326}"/>
              </a:ext>
            </a:extLst>
          </p:cNvPr>
          <p:cNvSpPr>
            <a:spLocks noGrp="1"/>
          </p:cNvSpPr>
          <p:nvPr>
            <p:ph idx="1"/>
          </p:nvPr>
        </p:nvSpPr>
        <p:spPr/>
        <p:txBody>
          <a:bodyPr>
            <a:normAutofit/>
          </a:bodyPr>
          <a:lstStyle/>
          <a:p>
            <a:pPr>
              <a:buFont typeface="Wingdings" panose="05000000000000000000" pitchFamily="2" charset="2"/>
              <a:buChar char="Ø"/>
            </a:pPr>
            <a:r>
              <a:rPr lang="en-US" sz="2000" dirty="0"/>
              <a:t>The committee (Jim </a:t>
            </a:r>
            <a:r>
              <a:rPr lang="en-US" sz="2000" dirty="0" err="1"/>
              <a:t>Schragger</a:t>
            </a:r>
            <a:r>
              <a:rPr lang="en-US" sz="2000" dirty="0"/>
              <a:t> and Howard Cohen) and Linda  met with Frasier Pierson (Trustee) Logan Pierson, (representative of beneficiaries of the trust) and Kevin Waters (Representative from Wells Fargo) on Feb. 27, 2024.</a:t>
            </a:r>
          </a:p>
          <a:p>
            <a:pPr>
              <a:buFont typeface="Wingdings" panose="05000000000000000000" pitchFamily="2" charset="2"/>
              <a:buChar char="§"/>
            </a:pPr>
            <a:r>
              <a:rPr lang="en-US" sz="2000" dirty="0"/>
              <a:t>Broker listing agreement expired recently and Pierson trustee is attempting to hire a new broker who is local to our area.</a:t>
            </a:r>
          </a:p>
          <a:p>
            <a:pPr>
              <a:buFont typeface="Wingdings" panose="05000000000000000000" pitchFamily="2" charset="2"/>
              <a:buChar char="§"/>
            </a:pPr>
            <a:r>
              <a:rPr lang="en-US" sz="2000" dirty="0"/>
              <a:t>Value of the property can not be determined due to possible wetland/environmental concerns. There was discussion regarding hiring another consultant to manage this wetlands process.</a:t>
            </a:r>
          </a:p>
          <a:p>
            <a:pPr>
              <a:buFont typeface="Wingdings" panose="05000000000000000000" pitchFamily="2" charset="2"/>
              <a:buChar char="§"/>
            </a:pPr>
            <a:r>
              <a:rPr lang="en-US" sz="2000" dirty="0"/>
              <a:t>Pierson Trustee requested that the Foundation share the expenses of the consultant. All other expenses will be divided and taken out of the Foundation’s share of the proceeds. The Foundation’s response was that it can not be done with out prior Foundation Board approval. The trustee and the Foundation also requested a list of expenses incurred to date.  That has not yet been received. </a:t>
            </a:r>
          </a:p>
          <a:p>
            <a:pPr marL="0" indent="0">
              <a:buNone/>
            </a:pPr>
            <a:endParaRPr lang="en-US" sz="2000" dirty="0"/>
          </a:p>
        </p:txBody>
      </p:sp>
      <p:pic>
        <p:nvPicPr>
          <p:cNvPr id="4" name="Picture 3" descr="A close-up of a logo&#10;&#10;Description automatically generated with medium confidence">
            <a:extLst>
              <a:ext uri="{FF2B5EF4-FFF2-40B4-BE49-F238E27FC236}">
                <a16:creationId xmlns:a16="http://schemas.microsoft.com/office/drawing/2014/main" id="{3B8405B0-F39E-1C91-8B29-1C94B012D2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spTree>
    <p:extLst>
      <p:ext uri="{BB962C8B-B14F-4D97-AF65-F5344CB8AC3E}">
        <p14:creationId xmlns:p14="http://schemas.microsoft.com/office/powerpoint/2010/main" val="1209948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3FFE2-024A-6A1F-9865-DAE930EE453F}"/>
              </a:ext>
            </a:extLst>
          </p:cNvPr>
          <p:cNvSpPr>
            <a:spLocks noGrp="1"/>
          </p:cNvSpPr>
          <p:nvPr>
            <p:ph type="title"/>
          </p:nvPr>
        </p:nvSpPr>
        <p:spPr>
          <a:xfrm>
            <a:off x="838200" y="365125"/>
            <a:ext cx="5257800" cy="1325563"/>
          </a:xfrm>
        </p:spPr>
        <p:txBody>
          <a:bodyPr/>
          <a:lstStyle/>
          <a:p>
            <a:r>
              <a:rPr lang="en-US" dirty="0"/>
              <a:t>Upcoming Events</a:t>
            </a:r>
          </a:p>
        </p:txBody>
      </p:sp>
      <p:sp>
        <p:nvSpPr>
          <p:cNvPr id="3" name="Content Placeholder 2">
            <a:extLst>
              <a:ext uri="{FF2B5EF4-FFF2-40B4-BE49-F238E27FC236}">
                <a16:creationId xmlns:a16="http://schemas.microsoft.com/office/drawing/2014/main" id="{B7B120C6-1AE5-7F92-8FC8-18734283B53A}"/>
              </a:ext>
            </a:extLst>
          </p:cNvPr>
          <p:cNvSpPr>
            <a:spLocks noGrp="1"/>
          </p:cNvSpPr>
          <p:nvPr>
            <p:ph idx="1"/>
          </p:nvPr>
        </p:nvSpPr>
        <p:spPr/>
        <p:txBody>
          <a:bodyPr>
            <a:normAutofit/>
          </a:bodyPr>
          <a:lstStyle/>
          <a:p>
            <a:pPr marL="0" marR="0" indent="0" algn="l">
              <a:spcBef>
                <a:spcPts val="0"/>
              </a:spcBef>
              <a:spcAft>
                <a:spcPts val="0"/>
              </a:spcAft>
              <a:buNone/>
            </a:pPr>
            <a:r>
              <a:rPr lang="en-US" sz="2000" b="1" i="0" u="none" strike="noStrike" dirty="0">
                <a:solidFill>
                  <a:srgbClr val="212121"/>
                </a:solidFill>
                <a:effectLst/>
                <a:latin typeface="Aptos" panose="020B0004020202020204" pitchFamily="34" charset="0"/>
              </a:rPr>
              <a:t>April 8, 2024, 7-8pm</a:t>
            </a:r>
          </a:p>
          <a:p>
            <a:pPr marL="0" marR="0" indent="0" algn="l">
              <a:spcBef>
                <a:spcPts val="0"/>
              </a:spcBef>
              <a:spcAft>
                <a:spcPts val="0"/>
              </a:spcAft>
              <a:buNone/>
            </a:pPr>
            <a:r>
              <a:rPr lang="en-US" sz="2000" i="1" dirty="0">
                <a:solidFill>
                  <a:srgbClr val="212121"/>
                </a:solidFill>
                <a:latin typeface="Aptos" panose="020B0004020202020204" pitchFamily="34" charset="0"/>
              </a:rPr>
              <a:t>Institutional Roundtable with Dan Voss, Linda Meisel and Harvey </a:t>
            </a:r>
            <a:r>
              <a:rPr lang="en-US" sz="2000" i="1" dirty="0" err="1">
                <a:solidFill>
                  <a:srgbClr val="212121"/>
                </a:solidFill>
                <a:latin typeface="Aptos" panose="020B0004020202020204" pitchFamily="34" charset="0"/>
              </a:rPr>
              <a:t>Fram</a:t>
            </a:r>
            <a:endParaRPr lang="en-US" sz="2000" i="1" dirty="0">
              <a:solidFill>
                <a:srgbClr val="212121"/>
              </a:solidFill>
              <a:latin typeface="Aptos" panose="020B0004020202020204" pitchFamily="34" charset="0"/>
            </a:endParaRPr>
          </a:p>
          <a:p>
            <a:pPr marL="0" marR="0" indent="0" algn="l">
              <a:spcBef>
                <a:spcPts val="0"/>
              </a:spcBef>
              <a:spcAft>
                <a:spcPts val="0"/>
              </a:spcAft>
              <a:buNone/>
            </a:pPr>
            <a:r>
              <a:rPr lang="en-US" sz="2000" u="none" strike="noStrike" dirty="0">
                <a:solidFill>
                  <a:srgbClr val="212121"/>
                </a:solidFill>
                <a:effectLst/>
                <a:latin typeface="Aptos" panose="020B0004020202020204" pitchFamily="34" charset="0"/>
              </a:rPr>
              <a:t>This is a Zoom meeting. Intended for custodial fund partners. </a:t>
            </a:r>
          </a:p>
          <a:p>
            <a:pPr marL="0" marR="0" indent="0" algn="l">
              <a:spcBef>
                <a:spcPts val="0"/>
              </a:spcBef>
              <a:spcAft>
                <a:spcPts val="0"/>
              </a:spcAft>
              <a:buNone/>
            </a:pPr>
            <a:endParaRPr lang="en-US" sz="2000" i="0" u="none" strike="noStrike" dirty="0">
              <a:solidFill>
                <a:srgbClr val="212121"/>
              </a:solidFill>
              <a:effectLst/>
              <a:latin typeface="Aptos" panose="020B0004020202020204" pitchFamily="34" charset="0"/>
            </a:endParaRPr>
          </a:p>
          <a:p>
            <a:pPr marL="0" marR="0" indent="0" algn="l">
              <a:spcBef>
                <a:spcPts val="0"/>
              </a:spcBef>
              <a:spcAft>
                <a:spcPts val="0"/>
              </a:spcAft>
              <a:buNone/>
            </a:pPr>
            <a:r>
              <a:rPr lang="en-US" sz="2000" b="1" dirty="0">
                <a:solidFill>
                  <a:srgbClr val="212121"/>
                </a:solidFill>
                <a:latin typeface="Aptos" panose="020B0004020202020204" pitchFamily="34" charset="0"/>
              </a:rPr>
              <a:t>April 16, 2024, 7-8pm</a:t>
            </a:r>
            <a:endParaRPr lang="en-US" sz="2000" b="1" i="0" u="none" strike="noStrike" dirty="0">
              <a:solidFill>
                <a:srgbClr val="212121"/>
              </a:solidFill>
              <a:effectLst/>
              <a:latin typeface="Aptos" panose="020B0004020202020204" pitchFamily="34" charset="0"/>
            </a:endParaRPr>
          </a:p>
          <a:p>
            <a:pPr marL="0" marR="0" indent="0" algn="l">
              <a:spcBef>
                <a:spcPts val="0"/>
              </a:spcBef>
              <a:spcAft>
                <a:spcPts val="0"/>
              </a:spcAft>
              <a:buNone/>
            </a:pPr>
            <a:r>
              <a:rPr lang="en-US" sz="2000" i="1" u="none" strike="noStrike" dirty="0">
                <a:solidFill>
                  <a:srgbClr val="212121"/>
                </a:solidFill>
                <a:effectLst/>
                <a:latin typeface="Aptos" panose="020B0004020202020204" pitchFamily="34" charset="0"/>
              </a:rPr>
              <a:t>Annual Investment Summit with Dan Voss</a:t>
            </a:r>
            <a:endParaRPr lang="en-US" sz="2000" i="0" u="none" strike="noStrike" dirty="0">
              <a:solidFill>
                <a:srgbClr val="212121"/>
              </a:solidFill>
              <a:effectLst/>
              <a:latin typeface="Aptos" panose="020B0004020202020204" pitchFamily="34" charset="0"/>
            </a:endParaRPr>
          </a:p>
          <a:p>
            <a:pPr marL="0" marR="0" indent="0" algn="l">
              <a:spcBef>
                <a:spcPts val="0"/>
              </a:spcBef>
              <a:spcAft>
                <a:spcPts val="0"/>
              </a:spcAft>
              <a:buNone/>
            </a:pPr>
            <a:r>
              <a:rPr lang="en-US" sz="2000" i="0" u="none" strike="noStrike" dirty="0">
                <a:solidFill>
                  <a:srgbClr val="212121"/>
                </a:solidFill>
                <a:effectLst/>
                <a:latin typeface="Aptos" panose="020B0004020202020204" pitchFamily="34" charset="0"/>
              </a:rPr>
              <a:t>This is a Zoom webinar. Open to all.</a:t>
            </a:r>
          </a:p>
          <a:p>
            <a:pPr marL="0" marR="0" indent="0" algn="l">
              <a:spcBef>
                <a:spcPts val="0"/>
              </a:spcBef>
              <a:spcAft>
                <a:spcPts val="0"/>
              </a:spcAft>
              <a:buNone/>
            </a:pPr>
            <a:endParaRPr lang="en-US" sz="2000" b="1" i="0" u="none" strike="noStrike" dirty="0">
              <a:solidFill>
                <a:srgbClr val="212121"/>
              </a:solidFill>
              <a:effectLst/>
              <a:latin typeface="Aptos" panose="020B0004020202020204" pitchFamily="34" charset="0"/>
            </a:endParaRPr>
          </a:p>
          <a:p>
            <a:pPr marL="0" marR="0" indent="0" algn="l">
              <a:spcBef>
                <a:spcPts val="0"/>
              </a:spcBef>
              <a:spcAft>
                <a:spcPts val="0"/>
              </a:spcAft>
              <a:buNone/>
            </a:pPr>
            <a:r>
              <a:rPr lang="en-US" sz="2000" b="1" dirty="0">
                <a:solidFill>
                  <a:srgbClr val="212121"/>
                </a:solidFill>
                <a:latin typeface="Aptos" panose="020B0004020202020204" pitchFamily="34" charset="0"/>
              </a:rPr>
              <a:t>May 5-7, 2024</a:t>
            </a:r>
          </a:p>
          <a:p>
            <a:pPr marL="0" marR="0" indent="0" algn="l">
              <a:spcBef>
                <a:spcPts val="0"/>
              </a:spcBef>
              <a:spcAft>
                <a:spcPts val="0"/>
              </a:spcAft>
              <a:buNone/>
            </a:pPr>
            <a:r>
              <a:rPr lang="en-US" sz="2000" dirty="0">
                <a:solidFill>
                  <a:srgbClr val="212121"/>
                </a:solidFill>
                <a:latin typeface="Aptos" panose="020B0004020202020204" pitchFamily="34" charset="0"/>
              </a:rPr>
              <a:t>Life &amp; Legacy Annual Conference, hosted by HGF, Springfield, MA</a:t>
            </a:r>
          </a:p>
          <a:p>
            <a:pPr marL="0" marR="0" indent="0" algn="l">
              <a:spcBef>
                <a:spcPts val="0"/>
              </a:spcBef>
              <a:spcAft>
                <a:spcPts val="0"/>
              </a:spcAft>
              <a:buNone/>
            </a:pPr>
            <a:endParaRPr lang="en-US" sz="2000" i="0" u="none" strike="noStrike" dirty="0">
              <a:solidFill>
                <a:srgbClr val="212121"/>
              </a:solidFill>
              <a:effectLst/>
              <a:latin typeface="Aptos" panose="020B0004020202020204" pitchFamily="34" charset="0"/>
            </a:endParaRPr>
          </a:p>
          <a:p>
            <a:pPr marL="0" marR="0" indent="0" algn="l">
              <a:spcBef>
                <a:spcPts val="0"/>
              </a:spcBef>
              <a:spcAft>
                <a:spcPts val="0"/>
              </a:spcAft>
              <a:buNone/>
            </a:pPr>
            <a:r>
              <a:rPr lang="en-US" sz="2000" b="1" i="0" u="none" strike="noStrike" dirty="0">
                <a:solidFill>
                  <a:srgbClr val="212121"/>
                </a:solidFill>
                <a:effectLst/>
                <a:latin typeface="Aptos" panose="020B0004020202020204" pitchFamily="34" charset="0"/>
              </a:rPr>
              <a:t>May 23, 2024, 5:30-8pm</a:t>
            </a:r>
          </a:p>
          <a:p>
            <a:pPr marL="0" marR="0" indent="0" algn="l">
              <a:spcBef>
                <a:spcPts val="0"/>
              </a:spcBef>
              <a:spcAft>
                <a:spcPts val="0"/>
              </a:spcAft>
              <a:buNone/>
            </a:pPr>
            <a:r>
              <a:rPr lang="en-US" sz="2000" i="1" u="none" strike="noStrike" dirty="0">
                <a:solidFill>
                  <a:srgbClr val="212121"/>
                </a:solidFill>
                <a:effectLst/>
                <a:latin typeface="Aptos" panose="020B0004020202020204" pitchFamily="34" charset="0"/>
              </a:rPr>
              <a:t>60</a:t>
            </a:r>
            <a:r>
              <a:rPr lang="en-US" sz="2000" i="1" u="none" strike="noStrike" baseline="30000" dirty="0">
                <a:solidFill>
                  <a:srgbClr val="212121"/>
                </a:solidFill>
                <a:effectLst/>
                <a:latin typeface="Aptos" panose="020B0004020202020204" pitchFamily="34" charset="0"/>
              </a:rPr>
              <a:t>th</a:t>
            </a:r>
            <a:r>
              <a:rPr lang="en-US" sz="2000" i="1" u="none" strike="noStrike" dirty="0">
                <a:solidFill>
                  <a:srgbClr val="212121"/>
                </a:solidFill>
                <a:effectLst/>
                <a:latin typeface="Aptos" panose="020B0004020202020204" pitchFamily="34" charset="0"/>
              </a:rPr>
              <a:t> Anniversary and Life &amp; Legacy Celebration</a:t>
            </a:r>
            <a:endParaRPr lang="en-US" sz="2000" i="0" u="none" strike="noStrike" dirty="0">
              <a:solidFill>
                <a:srgbClr val="212121"/>
              </a:solidFill>
              <a:effectLst/>
              <a:latin typeface="Aptos" panose="020B0004020202020204" pitchFamily="34" charset="0"/>
            </a:endParaRPr>
          </a:p>
          <a:p>
            <a:pPr marL="0" marR="0" indent="0" algn="l">
              <a:spcBef>
                <a:spcPts val="0"/>
              </a:spcBef>
              <a:spcAft>
                <a:spcPts val="0"/>
              </a:spcAft>
              <a:buNone/>
            </a:pPr>
            <a:r>
              <a:rPr lang="en-US" sz="2000" i="0" u="none" strike="noStrike" dirty="0">
                <a:solidFill>
                  <a:srgbClr val="212121"/>
                </a:solidFill>
                <a:effectLst/>
                <a:latin typeface="Aptos" panose="020B0004020202020204" pitchFamily="34" charset="0"/>
              </a:rPr>
              <a:t>In-Person Cocktails, Dinner and Program, The Jewish Center</a:t>
            </a:r>
          </a:p>
          <a:p>
            <a:endParaRPr lang="en-US" dirty="0"/>
          </a:p>
        </p:txBody>
      </p:sp>
      <p:pic>
        <p:nvPicPr>
          <p:cNvPr id="4" name="Picture 3" descr="A close-up of a logo&#10;&#10;Description automatically generated with medium confidence">
            <a:extLst>
              <a:ext uri="{FF2B5EF4-FFF2-40B4-BE49-F238E27FC236}">
                <a16:creationId xmlns:a16="http://schemas.microsoft.com/office/drawing/2014/main" id="{8F50D77F-0890-0193-4332-3320DD1F5B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spTree>
    <p:extLst>
      <p:ext uri="{BB962C8B-B14F-4D97-AF65-F5344CB8AC3E}">
        <p14:creationId xmlns:p14="http://schemas.microsoft.com/office/powerpoint/2010/main" val="3817689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EC98F-490B-7BA8-BE12-44A10313D078}"/>
              </a:ext>
            </a:extLst>
          </p:cNvPr>
          <p:cNvSpPr>
            <a:spLocks noGrp="1"/>
          </p:cNvSpPr>
          <p:nvPr>
            <p:ph type="title"/>
          </p:nvPr>
        </p:nvSpPr>
        <p:spPr/>
        <p:txBody>
          <a:bodyPr/>
          <a:lstStyle/>
          <a:p>
            <a:r>
              <a:rPr lang="en-US" dirty="0"/>
              <a:t>Upcoming Meetings </a:t>
            </a:r>
          </a:p>
        </p:txBody>
      </p:sp>
      <p:sp>
        <p:nvSpPr>
          <p:cNvPr id="3" name="Content Placeholder 2">
            <a:extLst>
              <a:ext uri="{FF2B5EF4-FFF2-40B4-BE49-F238E27FC236}">
                <a16:creationId xmlns:a16="http://schemas.microsoft.com/office/drawing/2014/main" id="{DD93D20A-A85F-EC18-897E-E887D3E60CDC}"/>
              </a:ext>
            </a:extLst>
          </p:cNvPr>
          <p:cNvSpPr>
            <a:spLocks noGrp="1"/>
          </p:cNvSpPr>
          <p:nvPr>
            <p:ph idx="1"/>
          </p:nvPr>
        </p:nvSpPr>
        <p:spPr/>
        <p:txBody>
          <a:bodyPr/>
          <a:lstStyle/>
          <a:p>
            <a:pPr marL="0" indent="0">
              <a:lnSpc>
                <a:spcPct val="100000"/>
              </a:lnSpc>
              <a:spcBef>
                <a:spcPts val="0"/>
              </a:spcBef>
              <a:buNone/>
            </a:pPr>
            <a:endParaRPr lang="en-US" sz="1600" dirty="0"/>
          </a:p>
          <a:p>
            <a:pPr marL="0" indent="0">
              <a:lnSpc>
                <a:spcPct val="100000"/>
              </a:lnSpc>
              <a:spcBef>
                <a:spcPts val="0"/>
              </a:spcBef>
              <a:buNone/>
            </a:pPr>
            <a:r>
              <a:rPr lang="en-US" sz="1600" dirty="0"/>
              <a:t>April 15, 2024 </a:t>
            </a:r>
          </a:p>
          <a:p>
            <a:pPr marL="0" indent="0">
              <a:lnSpc>
                <a:spcPct val="100000"/>
              </a:lnSpc>
              <a:spcBef>
                <a:spcPts val="0"/>
              </a:spcBef>
              <a:buNone/>
            </a:pPr>
            <a:r>
              <a:rPr lang="en-US" sz="1600" dirty="0"/>
              <a:t>Executive Committee Meeting</a:t>
            </a:r>
          </a:p>
          <a:p>
            <a:pPr marL="0" indent="0">
              <a:lnSpc>
                <a:spcPct val="100000"/>
              </a:lnSpc>
              <a:spcBef>
                <a:spcPts val="0"/>
              </a:spcBef>
              <a:buNone/>
            </a:pPr>
            <a:endParaRPr lang="en-US" sz="1600" dirty="0"/>
          </a:p>
          <a:p>
            <a:pPr marL="0" indent="0">
              <a:lnSpc>
                <a:spcPct val="100000"/>
              </a:lnSpc>
              <a:spcBef>
                <a:spcPts val="0"/>
              </a:spcBef>
              <a:buNone/>
            </a:pPr>
            <a:r>
              <a:rPr lang="en-US" sz="1600" dirty="0"/>
              <a:t>May 20, 2024</a:t>
            </a:r>
          </a:p>
          <a:p>
            <a:pPr marL="0" indent="0">
              <a:lnSpc>
                <a:spcPct val="100000"/>
              </a:lnSpc>
              <a:spcBef>
                <a:spcPts val="0"/>
              </a:spcBef>
              <a:buNone/>
            </a:pPr>
            <a:r>
              <a:rPr lang="en-US" sz="1600" dirty="0"/>
              <a:t>Board of Trustees Meeting– Budget review </a:t>
            </a:r>
          </a:p>
          <a:p>
            <a:pPr marL="0" indent="0">
              <a:lnSpc>
                <a:spcPct val="100000"/>
              </a:lnSpc>
              <a:spcBef>
                <a:spcPts val="0"/>
              </a:spcBef>
              <a:buNone/>
            </a:pPr>
            <a:endParaRPr lang="en-US" sz="1600" dirty="0"/>
          </a:p>
          <a:p>
            <a:pPr marL="0" indent="0">
              <a:lnSpc>
                <a:spcPct val="100000"/>
              </a:lnSpc>
              <a:spcBef>
                <a:spcPts val="0"/>
              </a:spcBef>
              <a:buNone/>
            </a:pPr>
            <a:r>
              <a:rPr lang="en-US" sz="1600" dirty="0"/>
              <a:t>May 21, 2024, 5pm</a:t>
            </a:r>
          </a:p>
          <a:p>
            <a:pPr marL="0" indent="0">
              <a:lnSpc>
                <a:spcPct val="100000"/>
              </a:lnSpc>
              <a:spcBef>
                <a:spcPts val="0"/>
              </a:spcBef>
              <a:buNone/>
            </a:pPr>
            <a:r>
              <a:rPr lang="en-US" sz="1600" dirty="0"/>
              <a:t>Jewish Federation of West-Central New Jersey Annual Meeting</a:t>
            </a:r>
          </a:p>
          <a:p>
            <a:pPr marL="0" indent="0">
              <a:lnSpc>
                <a:spcPct val="100000"/>
              </a:lnSpc>
              <a:spcBef>
                <a:spcPts val="0"/>
              </a:spcBef>
              <a:buNone/>
            </a:pPr>
            <a:endParaRPr lang="en-US" sz="1600" dirty="0"/>
          </a:p>
          <a:p>
            <a:pPr marL="0" indent="0">
              <a:lnSpc>
                <a:spcPct val="100000"/>
              </a:lnSpc>
              <a:spcBef>
                <a:spcPts val="0"/>
              </a:spcBef>
              <a:buNone/>
            </a:pPr>
            <a:r>
              <a:rPr lang="en-US" sz="1600" dirty="0"/>
              <a:t>June 10, 2024</a:t>
            </a:r>
          </a:p>
          <a:p>
            <a:pPr marL="0" indent="0">
              <a:lnSpc>
                <a:spcPct val="100000"/>
              </a:lnSpc>
              <a:spcBef>
                <a:spcPts val="0"/>
              </a:spcBef>
              <a:buNone/>
            </a:pPr>
            <a:r>
              <a:rPr lang="en-US" sz="1600" dirty="0"/>
              <a:t>JCFGM Annual Meeting </a:t>
            </a:r>
          </a:p>
          <a:p>
            <a:pPr marL="0" indent="0">
              <a:lnSpc>
                <a:spcPct val="100000"/>
              </a:lnSpc>
              <a:spcBef>
                <a:spcPts val="0"/>
              </a:spcBef>
              <a:buNone/>
            </a:pPr>
            <a:endParaRPr lang="en-US" sz="1600" dirty="0"/>
          </a:p>
          <a:p>
            <a:pPr marL="0" indent="0">
              <a:buNone/>
            </a:pPr>
            <a:endParaRPr lang="en-US" dirty="0"/>
          </a:p>
        </p:txBody>
      </p:sp>
      <p:pic>
        <p:nvPicPr>
          <p:cNvPr id="4" name="Picture 3" descr="A close-up of a logo&#10;&#10;Description automatically generated with medium confidence">
            <a:extLst>
              <a:ext uri="{FF2B5EF4-FFF2-40B4-BE49-F238E27FC236}">
                <a16:creationId xmlns:a16="http://schemas.microsoft.com/office/drawing/2014/main" id="{F2B6A0B2-94A5-CBD1-B00C-A2CDEBF41C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spTree>
    <p:extLst>
      <p:ext uri="{BB962C8B-B14F-4D97-AF65-F5344CB8AC3E}">
        <p14:creationId xmlns:p14="http://schemas.microsoft.com/office/powerpoint/2010/main" val="15177423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F6C93-C530-B83B-5F3D-E079CBB65625}"/>
              </a:ext>
            </a:extLst>
          </p:cNvPr>
          <p:cNvSpPr>
            <a:spLocks noGrp="1"/>
          </p:cNvSpPr>
          <p:nvPr>
            <p:ph type="title"/>
          </p:nvPr>
        </p:nvSpPr>
        <p:spPr/>
        <p:txBody>
          <a:bodyPr/>
          <a:lstStyle/>
          <a:p>
            <a:r>
              <a:rPr lang="en-US" dirty="0"/>
              <a:t>Good and Welfare </a:t>
            </a:r>
          </a:p>
        </p:txBody>
      </p:sp>
      <p:sp>
        <p:nvSpPr>
          <p:cNvPr id="3" name="Content Placeholder 2">
            <a:extLst>
              <a:ext uri="{FF2B5EF4-FFF2-40B4-BE49-F238E27FC236}">
                <a16:creationId xmlns:a16="http://schemas.microsoft.com/office/drawing/2014/main" id="{47DC6995-8C5A-7FF2-5CBA-C34DD1A956A4}"/>
              </a:ext>
            </a:extLst>
          </p:cNvPr>
          <p:cNvSpPr>
            <a:spLocks noGrp="1"/>
          </p:cNvSpPr>
          <p:nvPr>
            <p:ph idx="1"/>
          </p:nvPr>
        </p:nvSpPr>
        <p:spPr/>
        <p:txBody>
          <a:bodyPr/>
          <a:lstStyle/>
          <a:p>
            <a:endParaRPr lang="en-US" dirty="0"/>
          </a:p>
          <a:p>
            <a:r>
              <a:rPr lang="en-US" dirty="0"/>
              <a:t>Happy Birthday to: </a:t>
            </a:r>
          </a:p>
          <a:p>
            <a:r>
              <a:rPr lang="en-US" dirty="0"/>
              <a:t>Harvey Fram</a:t>
            </a:r>
          </a:p>
          <a:p>
            <a:r>
              <a:rPr lang="en-US" dirty="0"/>
              <a:t> Linda Meisel </a:t>
            </a:r>
          </a:p>
          <a:p>
            <a:r>
              <a:rPr lang="en-US" dirty="0"/>
              <a:t>Amy Zacks</a:t>
            </a:r>
          </a:p>
        </p:txBody>
      </p:sp>
      <p:pic>
        <p:nvPicPr>
          <p:cNvPr id="4" name="Picture 3" descr="A close-up of a logo&#10;&#10;Description automatically generated with medium confidence">
            <a:extLst>
              <a:ext uri="{FF2B5EF4-FFF2-40B4-BE49-F238E27FC236}">
                <a16:creationId xmlns:a16="http://schemas.microsoft.com/office/drawing/2014/main" id="{45DCD3DA-7DE5-CD48-B3F6-E1DB45A49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spTree>
    <p:extLst>
      <p:ext uri="{BB962C8B-B14F-4D97-AF65-F5344CB8AC3E}">
        <p14:creationId xmlns:p14="http://schemas.microsoft.com/office/powerpoint/2010/main" val="4129023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E314C-26A6-4118-6571-A70ED9BCD690}"/>
              </a:ext>
            </a:extLst>
          </p:cNvPr>
          <p:cNvSpPr>
            <a:spLocks noGrp="1"/>
          </p:cNvSpPr>
          <p:nvPr>
            <p:ph type="title"/>
          </p:nvPr>
        </p:nvSpPr>
        <p:spPr/>
        <p:txBody>
          <a:bodyPr/>
          <a:lstStyle/>
          <a:p>
            <a:r>
              <a:rPr lang="en-US" dirty="0"/>
              <a:t>Assets and Funds report </a:t>
            </a:r>
            <a:br>
              <a:rPr lang="en-US" dirty="0"/>
            </a:br>
            <a:r>
              <a:rPr lang="en-US" sz="2000" dirty="0"/>
              <a:t>FY24 to date (July 1, 2023-March 22, 2024)</a:t>
            </a:r>
          </a:p>
        </p:txBody>
      </p:sp>
      <p:sp>
        <p:nvSpPr>
          <p:cNvPr id="3" name="Content Placeholder 2">
            <a:extLst>
              <a:ext uri="{FF2B5EF4-FFF2-40B4-BE49-F238E27FC236}">
                <a16:creationId xmlns:a16="http://schemas.microsoft.com/office/drawing/2014/main" id="{19BC6C47-4157-3AC1-BDA3-891DCFAF6D9D}"/>
              </a:ext>
            </a:extLst>
          </p:cNvPr>
          <p:cNvSpPr>
            <a:spLocks noGrp="1"/>
          </p:cNvSpPr>
          <p:nvPr>
            <p:ph idx="1"/>
          </p:nvPr>
        </p:nvSpPr>
        <p:spPr>
          <a:xfrm>
            <a:off x="838200" y="1825625"/>
            <a:ext cx="10515600" cy="4505602"/>
          </a:xfrm>
        </p:spPr>
        <p:txBody>
          <a:bodyPr>
            <a:normAutofit/>
          </a:bodyPr>
          <a:lstStyle/>
          <a:p>
            <a:pPr>
              <a:lnSpc>
                <a:spcPct val="100000"/>
              </a:lnSpc>
              <a:spcAft>
                <a:spcPts val="0"/>
              </a:spcAft>
              <a:buFont typeface="Wingdings" panose="05000000000000000000" pitchFamily="2" charset="2"/>
              <a:buChar char="Ø"/>
            </a:pPr>
            <a:r>
              <a:rPr lang="en-US" sz="1600" b="1" dirty="0">
                <a:latin typeface="Calibri" panose="020F0502020204030204" pitchFamily="34" charset="0"/>
                <a:cs typeface="Calibri" panose="020F0502020204030204" pitchFamily="34" charset="0"/>
              </a:rPr>
              <a:t>Number of Funds</a:t>
            </a:r>
          </a:p>
          <a:p>
            <a:pPr marL="0" indent="0">
              <a:lnSpc>
                <a:spcPct val="100000"/>
              </a:lnSpc>
              <a:spcAft>
                <a:spcPts val="0"/>
              </a:spcAft>
              <a:buNone/>
            </a:pPr>
            <a:r>
              <a:rPr lang="en-US" sz="1600" dirty="0">
                <a:latin typeface="Calibri" panose="020F0502020204030204" pitchFamily="34" charset="0"/>
                <a:cs typeface="Calibri" panose="020F0502020204030204" pitchFamily="34" charset="0"/>
              </a:rPr>
              <a:t>	Foundation Funds 5</a:t>
            </a:r>
          </a:p>
          <a:p>
            <a:pPr marL="0" indent="0">
              <a:lnSpc>
                <a:spcPct val="100000"/>
              </a:lnSpc>
              <a:spcAft>
                <a:spcPts val="0"/>
              </a:spcAft>
              <a:buNone/>
            </a:pPr>
            <a:r>
              <a:rPr lang="en-US" sz="1600" dirty="0">
                <a:latin typeface="Calibri" panose="020F0502020204030204" pitchFamily="34" charset="0"/>
                <a:cs typeface="Calibri" panose="020F0502020204030204" pitchFamily="34" charset="0"/>
              </a:rPr>
              <a:t>	Custodial Funds 33</a:t>
            </a:r>
          </a:p>
          <a:p>
            <a:pPr marL="0" indent="0">
              <a:lnSpc>
                <a:spcPct val="100000"/>
              </a:lnSpc>
              <a:spcAft>
                <a:spcPts val="0"/>
              </a:spcAft>
              <a:buNone/>
            </a:pPr>
            <a:r>
              <a:rPr lang="en-US" sz="1600" dirty="0">
                <a:latin typeface="Calibri" panose="020F0502020204030204" pitchFamily="34" charset="0"/>
                <a:cs typeface="Calibri" panose="020F0502020204030204" pitchFamily="34" charset="0"/>
              </a:rPr>
              <a:t>	Restricted 33</a:t>
            </a:r>
          </a:p>
          <a:p>
            <a:pPr marL="0" indent="0">
              <a:lnSpc>
                <a:spcPct val="100000"/>
              </a:lnSpc>
              <a:spcAft>
                <a:spcPts val="0"/>
              </a:spcAft>
              <a:buNone/>
            </a:pPr>
            <a:r>
              <a:rPr lang="en-US" sz="1600" dirty="0">
                <a:latin typeface="Calibri" panose="020F0502020204030204" pitchFamily="34" charset="0"/>
                <a:cs typeface="Calibri" panose="020F0502020204030204" pitchFamily="34" charset="0"/>
              </a:rPr>
              <a:t>	Donor Advised Funds 82   </a:t>
            </a:r>
            <a:r>
              <a:rPr lang="en-US" sz="1600" i="1" dirty="0">
                <a:latin typeface="Calibri" panose="020F0502020204030204" pitchFamily="34" charset="0"/>
                <a:cs typeface="Calibri" panose="020F0502020204030204" pitchFamily="34" charset="0"/>
              </a:rPr>
              <a:t>(Note: a new Mitzvah Fund is in the processing of opening) </a:t>
            </a:r>
            <a:endParaRPr lang="en-US" sz="1600" dirty="0">
              <a:latin typeface="Calibri" panose="020F0502020204030204" pitchFamily="34" charset="0"/>
              <a:cs typeface="Calibri" panose="020F0502020204030204" pitchFamily="34" charset="0"/>
            </a:endParaRPr>
          </a:p>
          <a:p>
            <a:pPr marL="0" indent="0">
              <a:lnSpc>
                <a:spcPct val="100000"/>
              </a:lnSpc>
              <a:spcAft>
                <a:spcPts val="0"/>
              </a:spcAft>
              <a:buNone/>
            </a:pPr>
            <a:r>
              <a:rPr lang="en-US" sz="1600" b="1" dirty="0">
                <a:latin typeface="Calibri" panose="020F0502020204030204" pitchFamily="34" charset="0"/>
                <a:cs typeface="Calibri" panose="020F0502020204030204" pitchFamily="34" charset="0"/>
              </a:rPr>
              <a:t>                    	Total: 153</a:t>
            </a:r>
          </a:p>
          <a:p>
            <a:pPr>
              <a:lnSpc>
                <a:spcPct val="100000"/>
              </a:lnSpc>
              <a:spcAft>
                <a:spcPts val="0"/>
              </a:spcAft>
              <a:buFont typeface="Wingdings" panose="05000000000000000000" pitchFamily="2" charset="2"/>
              <a:buChar char="Ø"/>
            </a:pPr>
            <a:r>
              <a:rPr lang="en-US" sz="1600" b="1" dirty="0">
                <a:latin typeface="Calibri" panose="020F0502020204030204" pitchFamily="34" charset="0"/>
                <a:cs typeface="Calibri" panose="020F0502020204030204" pitchFamily="34" charset="0"/>
              </a:rPr>
              <a:t>Closed Funds: 0 </a:t>
            </a:r>
          </a:p>
          <a:p>
            <a:pPr marL="0" indent="0">
              <a:lnSpc>
                <a:spcPct val="100000"/>
              </a:lnSpc>
              <a:spcAft>
                <a:spcPts val="0"/>
              </a:spcAft>
              <a:buNone/>
            </a:pPr>
            <a:r>
              <a:rPr lang="en-US" sz="1600" dirty="0">
                <a:latin typeface="Calibri" panose="020F0502020204030204" pitchFamily="34" charset="0"/>
                <a:cs typeface="Calibri" panose="020F0502020204030204" pitchFamily="34" charset="0"/>
              </a:rPr>
              <a:t>     </a:t>
            </a:r>
            <a:r>
              <a:rPr lang="en-US" sz="1600" i="1" dirty="0">
                <a:latin typeface="Calibri" panose="020F0502020204030204" pitchFamily="34" charset="0"/>
                <a:cs typeface="Calibri" panose="020F0502020204030204" pitchFamily="34" charset="0"/>
              </a:rPr>
              <a:t>Note: We are in the process of closing Richard Glazer’s DAF; assets will move to the Foundation Investment Fund.</a:t>
            </a:r>
          </a:p>
          <a:p>
            <a:pPr>
              <a:lnSpc>
                <a:spcPct val="100000"/>
              </a:lnSpc>
              <a:spcAft>
                <a:spcPts val="0"/>
              </a:spcAft>
              <a:buFont typeface="Wingdings" panose="05000000000000000000" pitchFamily="2" charset="2"/>
              <a:buChar char="Ø"/>
            </a:pPr>
            <a:r>
              <a:rPr lang="en-US" sz="1600" b="1" dirty="0">
                <a:latin typeface="Calibri" panose="020F0502020204030204" pitchFamily="34" charset="0"/>
                <a:cs typeface="Calibri" panose="020F0502020204030204" pitchFamily="34" charset="0"/>
              </a:rPr>
              <a:t>Contributions:  91 transactions totaling $2,640,857</a:t>
            </a:r>
          </a:p>
          <a:p>
            <a:pPr>
              <a:lnSpc>
                <a:spcPct val="100000"/>
              </a:lnSpc>
              <a:spcAft>
                <a:spcPts val="0"/>
              </a:spcAft>
              <a:buFont typeface="Wingdings" panose="05000000000000000000" pitchFamily="2" charset="2"/>
              <a:buChar char="Ø"/>
            </a:pPr>
            <a:r>
              <a:rPr lang="en-US" sz="1600" b="1" dirty="0">
                <a:latin typeface="Calibri" panose="020F0502020204030204" pitchFamily="34" charset="0"/>
                <a:cs typeface="Calibri" panose="020F0502020204030204" pitchFamily="34" charset="0"/>
              </a:rPr>
              <a:t>Grants: 544 transactions totaling $1,666,677</a:t>
            </a:r>
          </a:p>
          <a:p>
            <a:pPr>
              <a:lnSpc>
                <a:spcPct val="100000"/>
              </a:lnSpc>
              <a:spcAft>
                <a:spcPts val="0"/>
              </a:spcAft>
              <a:buFont typeface="Wingdings" panose="05000000000000000000" pitchFamily="2" charset="2"/>
              <a:buChar char="Ø"/>
            </a:pPr>
            <a:r>
              <a:rPr lang="en-US" sz="1600" b="1" dirty="0">
                <a:latin typeface="Calibri" panose="020F0502020204030204" pitchFamily="34" charset="0"/>
                <a:cs typeface="Calibri" panose="020F0502020204030204" pitchFamily="34" charset="0"/>
              </a:rPr>
              <a:t>$17,278,302 (3.25.24)</a:t>
            </a:r>
          </a:p>
          <a:p>
            <a:pPr marL="1371600" lvl="3" indent="0">
              <a:lnSpc>
                <a:spcPct val="100000"/>
              </a:lnSpc>
              <a:buNone/>
            </a:pPr>
            <a:endParaRPr lang="en-US" sz="600" b="1" dirty="0">
              <a:solidFill>
                <a:schemeClr val="tx1">
                  <a:lumMod val="85000"/>
                  <a:lumOff val="15000"/>
                </a:schemeClr>
              </a:solidFill>
              <a:latin typeface="Calibri" panose="020F0502020204030204" pitchFamily="34" charset="0"/>
              <a:cs typeface="Calibri" panose="020F0502020204030204" pitchFamily="34" charset="0"/>
            </a:endParaRPr>
          </a:p>
          <a:p>
            <a:endParaRPr lang="en-US" dirty="0"/>
          </a:p>
        </p:txBody>
      </p:sp>
      <p:pic>
        <p:nvPicPr>
          <p:cNvPr id="4" name="Picture 3" descr="A close-up of a logo&#10;&#10;Description automatically generated with medium confidence">
            <a:extLst>
              <a:ext uri="{FF2B5EF4-FFF2-40B4-BE49-F238E27FC236}">
                <a16:creationId xmlns:a16="http://schemas.microsoft.com/office/drawing/2014/main" id="{FEDD118C-FE7A-AE5C-F72D-726321268A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spTree>
    <p:extLst>
      <p:ext uri="{BB962C8B-B14F-4D97-AF65-F5344CB8AC3E}">
        <p14:creationId xmlns:p14="http://schemas.microsoft.com/office/powerpoint/2010/main" val="654670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38E75-C8D0-C080-FF38-0A56F3DA9690}"/>
              </a:ext>
            </a:extLst>
          </p:cNvPr>
          <p:cNvSpPr>
            <a:spLocks noGrp="1"/>
          </p:cNvSpPr>
          <p:nvPr>
            <p:ph type="title"/>
          </p:nvPr>
        </p:nvSpPr>
        <p:spPr/>
        <p:txBody>
          <a:bodyPr/>
          <a:lstStyle/>
          <a:p>
            <a:r>
              <a:rPr lang="en-US" dirty="0"/>
              <a:t>President’s Report</a:t>
            </a:r>
          </a:p>
        </p:txBody>
      </p:sp>
      <p:pic>
        <p:nvPicPr>
          <p:cNvPr id="4" name="Picture 3" descr="A close-up of a logo&#10;&#10;Description automatically generated with medium confidence">
            <a:extLst>
              <a:ext uri="{FF2B5EF4-FFF2-40B4-BE49-F238E27FC236}">
                <a16:creationId xmlns:a16="http://schemas.microsoft.com/office/drawing/2014/main" id="{32A67C3D-C8C4-5702-87A2-8DB2059901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sp>
        <p:nvSpPr>
          <p:cNvPr id="6" name="Content Placeholder 5">
            <a:extLst>
              <a:ext uri="{FF2B5EF4-FFF2-40B4-BE49-F238E27FC236}">
                <a16:creationId xmlns:a16="http://schemas.microsoft.com/office/drawing/2014/main" id="{FC5F506C-0474-3E66-3889-1BE5DA447CAC}"/>
              </a:ext>
            </a:extLst>
          </p:cNvPr>
          <p:cNvSpPr>
            <a:spLocks noGrp="1"/>
          </p:cNvSpPr>
          <p:nvPr>
            <p:ph idx="1"/>
          </p:nvPr>
        </p:nvSpPr>
        <p:spPr/>
        <p:txBody>
          <a:bodyPr/>
          <a:lstStyle/>
          <a:p>
            <a:r>
              <a:rPr lang="en-US" dirty="0"/>
              <a:t>Affiliation</a:t>
            </a:r>
          </a:p>
        </p:txBody>
      </p:sp>
    </p:spTree>
    <p:extLst>
      <p:ext uri="{BB962C8B-B14F-4D97-AF65-F5344CB8AC3E}">
        <p14:creationId xmlns:p14="http://schemas.microsoft.com/office/powerpoint/2010/main" val="4239571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73DB8-7D8B-F332-B04E-96AAE2B854F1}"/>
              </a:ext>
            </a:extLst>
          </p:cNvPr>
          <p:cNvSpPr>
            <a:spLocks noGrp="1"/>
          </p:cNvSpPr>
          <p:nvPr>
            <p:ph type="title"/>
          </p:nvPr>
        </p:nvSpPr>
        <p:spPr/>
        <p:txBody>
          <a:bodyPr/>
          <a:lstStyle/>
          <a:p>
            <a:r>
              <a:rPr lang="en-US" dirty="0"/>
              <a:t>Treasurer’s Report </a:t>
            </a:r>
          </a:p>
        </p:txBody>
      </p:sp>
      <p:sp>
        <p:nvSpPr>
          <p:cNvPr id="3" name="Content Placeholder 2">
            <a:extLst>
              <a:ext uri="{FF2B5EF4-FFF2-40B4-BE49-F238E27FC236}">
                <a16:creationId xmlns:a16="http://schemas.microsoft.com/office/drawing/2014/main" id="{E5A5121E-7EA0-AA66-C1CB-918482B1DC9A}"/>
              </a:ext>
            </a:extLst>
          </p:cNvPr>
          <p:cNvSpPr>
            <a:spLocks noGrp="1"/>
          </p:cNvSpPr>
          <p:nvPr>
            <p:ph idx="1"/>
          </p:nvPr>
        </p:nvSpPr>
        <p:spPr/>
        <p:txBody>
          <a:bodyPr/>
          <a:lstStyle/>
          <a:p>
            <a:endParaRPr lang="en-US"/>
          </a:p>
        </p:txBody>
      </p:sp>
      <p:pic>
        <p:nvPicPr>
          <p:cNvPr id="4" name="Picture 3" descr="A close-up of a logo&#10;&#10;Description automatically generated with medium confidence">
            <a:extLst>
              <a:ext uri="{FF2B5EF4-FFF2-40B4-BE49-F238E27FC236}">
                <a16:creationId xmlns:a16="http://schemas.microsoft.com/office/drawing/2014/main" id="{105BA8D7-6DE3-BF6F-A17C-55CAE9D8C6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spTree>
    <p:extLst>
      <p:ext uri="{BB962C8B-B14F-4D97-AF65-F5344CB8AC3E}">
        <p14:creationId xmlns:p14="http://schemas.microsoft.com/office/powerpoint/2010/main" val="4231706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6038B-4FCB-1AAA-5826-CEF688D7B6A4}"/>
              </a:ext>
            </a:extLst>
          </p:cNvPr>
          <p:cNvSpPr>
            <a:spLocks noGrp="1"/>
          </p:cNvSpPr>
          <p:nvPr>
            <p:ph type="title"/>
          </p:nvPr>
        </p:nvSpPr>
        <p:spPr/>
        <p:txBody>
          <a:bodyPr/>
          <a:lstStyle/>
          <a:p>
            <a:r>
              <a:rPr lang="en-US" dirty="0"/>
              <a:t>Executive Director’s report </a:t>
            </a:r>
          </a:p>
        </p:txBody>
      </p:sp>
      <p:sp>
        <p:nvSpPr>
          <p:cNvPr id="3" name="Content Placeholder 2">
            <a:extLst>
              <a:ext uri="{FF2B5EF4-FFF2-40B4-BE49-F238E27FC236}">
                <a16:creationId xmlns:a16="http://schemas.microsoft.com/office/drawing/2014/main" id="{E0F4323E-F6F1-2F53-C48D-4C93065A7E70}"/>
              </a:ext>
            </a:extLst>
          </p:cNvPr>
          <p:cNvSpPr>
            <a:spLocks noGrp="1"/>
          </p:cNvSpPr>
          <p:nvPr>
            <p:ph idx="1"/>
          </p:nvPr>
        </p:nvSpPr>
        <p:spPr/>
        <p:txBody>
          <a:bodyPr>
            <a:normAutofit/>
          </a:bodyPr>
          <a:lstStyle/>
          <a:p>
            <a:pPr>
              <a:buFont typeface="Wingdings" panose="05000000000000000000" pitchFamily="2" charset="2"/>
              <a:buChar char="Ø"/>
            </a:pPr>
            <a:endParaRPr lang="en-US" sz="2000" dirty="0"/>
          </a:p>
          <a:p>
            <a:pPr>
              <a:buFont typeface="Wingdings" panose="05000000000000000000" pitchFamily="2" charset="2"/>
              <a:buChar char="Ø"/>
            </a:pPr>
            <a:r>
              <a:rPr lang="en-US" sz="2000" dirty="0"/>
              <a:t> </a:t>
            </a:r>
            <a:r>
              <a:rPr lang="en-US" sz="2000" dirty="0" err="1"/>
              <a:t>FidTech</a:t>
            </a:r>
            <a:r>
              <a:rPr lang="en-US" sz="2000" dirty="0"/>
              <a:t>: </a:t>
            </a:r>
          </a:p>
          <a:p>
            <a:pPr lvl="1">
              <a:buFont typeface="Wingdings" panose="05000000000000000000" pitchFamily="2" charset="2"/>
              <a:buChar char="Ø"/>
            </a:pPr>
            <a:r>
              <a:rPr lang="en-US" sz="2000" dirty="0"/>
              <a:t>The JCFGM staff continues to work closely with the </a:t>
            </a:r>
            <a:r>
              <a:rPr lang="en-US" sz="2000" dirty="0" err="1"/>
              <a:t>FidTech</a:t>
            </a:r>
            <a:r>
              <a:rPr lang="en-US" sz="2000" dirty="0"/>
              <a:t> team meeting  every other week. The staff is very responsive and the reporting is  very through. </a:t>
            </a:r>
          </a:p>
          <a:p>
            <a:pPr lvl="1">
              <a:buFont typeface="Wingdings" panose="05000000000000000000" pitchFamily="2" charset="2"/>
              <a:buChar char="Ø"/>
            </a:pPr>
            <a:r>
              <a:rPr lang="en-US" sz="2000" dirty="0" err="1"/>
              <a:t>FidTech</a:t>
            </a:r>
            <a:r>
              <a:rPr lang="en-US" sz="2000" dirty="0"/>
              <a:t> will be a sponsor of the 60</a:t>
            </a:r>
            <a:r>
              <a:rPr lang="en-US" sz="2000" baseline="30000" dirty="0"/>
              <a:t>th</a:t>
            </a:r>
            <a:r>
              <a:rPr lang="en-US" sz="2000" dirty="0"/>
              <a:t> anniversary event in May</a:t>
            </a:r>
          </a:p>
          <a:p>
            <a:pPr>
              <a:buFont typeface="Wingdings" panose="05000000000000000000" pitchFamily="2" charset="2"/>
              <a:buChar char="Ø"/>
            </a:pPr>
            <a:r>
              <a:rPr lang="en-US" sz="2000" dirty="0"/>
              <a:t> Community programs: JCFGM sponsored or co-sponsored 5 community programs since September 2023. We have sent a survey to the program participants to receive feedback and gather ideas for future programs. This year we partnered with Jewish Federation Princeton Mercer Bucks and Jewish Federation West Central on different programs. These partnerships  increase the Foundation reach to potential new DAF holders and Legacy promise makers.</a:t>
            </a:r>
          </a:p>
          <a:p>
            <a:pPr>
              <a:buFont typeface="Wingdings" panose="05000000000000000000" pitchFamily="2" charset="2"/>
              <a:buChar char="Ø"/>
            </a:pPr>
            <a:r>
              <a:rPr lang="en-US" sz="2000" dirty="0"/>
              <a:t> Transition from Vanguard to Mercer has been announced to all fund holders. Strategy, staffing, access and fees will remain the same. </a:t>
            </a:r>
          </a:p>
        </p:txBody>
      </p:sp>
      <p:pic>
        <p:nvPicPr>
          <p:cNvPr id="4" name="Picture 3" descr="A close-up of a logo&#10;&#10;Description automatically generated with medium confidence">
            <a:extLst>
              <a:ext uri="{FF2B5EF4-FFF2-40B4-BE49-F238E27FC236}">
                <a16:creationId xmlns:a16="http://schemas.microsoft.com/office/drawing/2014/main" id="{AE0C07C0-6563-E0CF-A5ED-AA6947BE16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spTree>
    <p:extLst>
      <p:ext uri="{BB962C8B-B14F-4D97-AF65-F5344CB8AC3E}">
        <p14:creationId xmlns:p14="http://schemas.microsoft.com/office/powerpoint/2010/main" val="2209128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5C857-31E6-07F2-6DED-ACF3CD337A88}"/>
              </a:ext>
            </a:extLst>
          </p:cNvPr>
          <p:cNvSpPr>
            <a:spLocks noGrp="1"/>
          </p:cNvSpPr>
          <p:nvPr>
            <p:ph type="title"/>
          </p:nvPr>
        </p:nvSpPr>
        <p:spPr/>
        <p:txBody>
          <a:bodyPr/>
          <a:lstStyle/>
          <a:p>
            <a:r>
              <a:rPr lang="en-US" dirty="0"/>
              <a:t>60</a:t>
            </a:r>
            <a:r>
              <a:rPr lang="en-US" baseline="30000" dirty="0"/>
              <a:t>th</a:t>
            </a:r>
            <a:r>
              <a:rPr lang="en-US" dirty="0"/>
              <a:t> Anniversary Sponsors </a:t>
            </a:r>
            <a:br>
              <a:rPr lang="en-US" dirty="0"/>
            </a:br>
            <a:r>
              <a:rPr lang="en-US" sz="2000" dirty="0"/>
              <a:t>(as of March 22, 2024)</a:t>
            </a:r>
          </a:p>
        </p:txBody>
      </p:sp>
      <p:pic>
        <p:nvPicPr>
          <p:cNvPr id="4" name="Picture 3" descr="A close-up of a logo&#10;&#10;Description automatically generated with medium confidence">
            <a:extLst>
              <a:ext uri="{FF2B5EF4-FFF2-40B4-BE49-F238E27FC236}">
                <a16:creationId xmlns:a16="http://schemas.microsoft.com/office/drawing/2014/main" id="{DAA328E8-0051-D4DA-D825-800FFD5DAA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graphicFrame>
        <p:nvGraphicFramePr>
          <p:cNvPr id="14" name="Content Placeholder 13">
            <a:extLst>
              <a:ext uri="{FF2B5EF4-FFF2-40B4-BE49-F238E27FC236}">
                <a16:creationId xmlns:a16="http://schemas.microsoft.com/office/drawing/2014/main" id="{CDEBD2C8-8EE9-F4AE-3848-801F30AA9941}"/>
              </a:ext>
            </a:extLst>
          </p:cNvPr>
          <p:cNvGraphicFramePr>
            <a:graphicFrameLocks noGrp="1"/>
          </p:cNvGraphicFramePr>
          <p:nvPr>
            <p:ph idx="1"/>
            <p:extLst>
              <p:ext uri="{D42A27DB-BD31-4B8C-83A1-F6EECF244321}">
                <p14:modId xmlns:p14="http://schemas.microsoft.com/office/powerpoint/2010/main" val="4130731093"/>
              </p:ext>
            </p:extLst>
          </p:nvPr>
        </p:nvGraphicFramePr>
        <p:xfrm>
          <a:off x="377952" y="1932718"/>
          <a:ext cx="5937504" cy="3663415"/>
        </p:xfrm>
        <a:graphic>
          <a:graphicData uri="http://schemas.openxmlformats.org/drawingml/2006/table">
            <a:tbl>
              <a:tblPr>
                <a:tableStyleId>{5C22544A-7EE6-4342-B048-85BDC9FD1C3A}</a:tableStyleId>
              </a:tblPr>
              <a:tblGrid>
                <a:gridCol w="4324243">
                  <a:extLst>
                    <a:ext uri="{9D8B030D-6E8A-4147-A177-3AD203B41FA5}">
                      <a16:colId xmlns:a16="http://schemas.microsoft.com/office/drawing/2014/main" val="1938972995"/>
                    </a:ext>
                  </a:extLst>
                </a:gridCol>
                <a:gridCol w="1613261">
                  <a:extLst>
                    <a:ext uri="{9D8B030D-6E8A-4147-A177-3AD203B41FA5}">
                      <a16:colId xmlns:a16="http://schemas.microsoft.com/office/drawing/2014/main" val="28056302"/>
                    </a:ext>
                  </a:extLst>
                </a:gridCol>
              </a:tblGrid>
              <a:tr h="215495">
                <a:tc>
                  <a:txBody>
                    <a:bodyPr/>
                    <a:lstStyle/>
                    <a:p>
                      <a:pPr algn="l" fontAlgn="b"/>
                      <a:r>
                        <a:rPr lang="en-US" sz="1200" u="none" strike="noStrike" dirty="0">
                          <a:effectLst/>
                        </a:rPr>
                        <a:t>Harold Grinspoon Foundation</a:t>
                      </a:r>
                      <a:endParaRPr lang="en-US" sz="1200" b="0" i="0" u="none" strike="noStrike" dirty="0">
                        <a:solidFill>
                          <a:srgbClr val="000000"/>
                        </a:solidFill>
                        <a:effectLst/>
                        <a:latin typeface="Aptos Narrow" panose="020B0004020202020204" pitchFamily="34" charset="0"/>
                      </a:endParaRPr>
                    </a:p>
                  </a:txBody>
                  <a:tcPr marL="0" marR="0" marT="0" marB="0" anchor="b"/>
                </a:tc>
                <a:tc>
                  <a:txBody>
                    <a:bodyPr/>
                    <a:lstStyle/>
                    <a:p>
                      <a:pPr algn="l" fontAlgn="b"/>
                      <a:r>
                        <a:rPr lang="en-US" sz="1200" u="none" strike="noStrike">
                          <a:effectLst/>
                        </a:rPr>
                        <a:t>Lead Sponsor</a:t>
                      </a:r>
                      <a:endParaRPr lang="en-US" sz="1200" b="0" i="0" u="none" strike="noStrike">
                        <a:solidFill>
                          <a:srgbClr val="000000"/>
                        </a:solidFill>
                        <a:effectLst/>
                        <a:latin typeface="Aptos Narrow" panose="020B0004020202020204" pitchFamily="34" charset="0"/>
                      </a:endParaRPr>
                    </a:p>
                  </a:txBody>
                  <a:tcPr marL="0" marR="0" marT="0" marB="0" anchor="b"/>
                </a:tc>
                <a:extLst>
                  <a:ext uri="{0D108BD9-81ED-4DB2-BD59-A6C34878D82A}">
                    <a16:rowId xmlns:a16="http://schemas.microsoft.com/office/drawing/2014/main" val="186770149"/>
                  </a:ext>
                </a:extLst>
              </a:tr>
              <a:tr h="215495">
                <a:tc>
                  <a:txBody>
                    <a:bodyPr/>
                    <a:lstStyle/>
                    <a:p>
                      <a:pPr algn="l" fontAlgn="b"/>
                      <a:r>
                        <a:rPr lang="en-US" sz="1200" u="none" strike="noStrike">
                          <a:effectLst/>
                        </a:rPr>
                        <a:t>Northfield Bank</a:t>
                      </a:r>
                      <a:endParaRPr lang="en-US" sz="1200" b="0" i="0" u="none" strike="noStrike">
                        <a:solidFill>
                          <a:srgbClr val="000000"/>
                        </a:solidFill>
                        <a:effectLst/>
                        <a:latin typeface="Aptos Narrow" panose="020B0004020202020204" pitchFamily="34" charset="0"/>
                      </a:endParaRPr>
                    </a:p>
                  </a:txBody>
                  <a:tcPr marL="0" marR="0" marT="0" marB="0" anchor="b"/>
                </a:tc>
                <a:tc>
                  <a:txBody>
                    <a:bodyPr/>
                    <a:lstStyle/>
                    <a:p>
                      <a:pPr algn="l" fontAlgn="b"/>
                      <a:r>
                        <a:rPr lang="en-US" sz="1200" u="none" strike="noStrike">
                          <a:effectLst/>
                        </a:rPr>
                        <a:t>Lead Sponsor</a:t>
                      </a:r>
                      <a:endParaRPr lang="en-US" sz="1200" b="0" i="0" u="none" strike="noStrike">
                        <a:solidFill>
                          <a:srgbClr val="000000"/>
                        </a:solidFill>
                        <a:effectLst/>
                        <a:latin typeface="Aptos Narrow" panose="020B0004020202020204" pitchFamily="34" charset="0"/>
                      </a:endParaRPr>
                    </a:p>
                  </a:txBody>
                  <a:tcPr marL="0" marR="0" marT="0" marB="0" anchor="b"/>
                </a:tc>
                <a:extLst>
                  <a:ext uri="{0D108BD9-81ED-4DB2-BD59-A6C34878D82A}">
                    <a16:rowId xmlns:a16="http://schemas.microsoft.com/office/drawing/2014/main" val="3661756425"/>
                  </a:ext>
                </a:extLst>
              </a:tr>
              <a:tr h="215495">
                <a:tc>
                  <a:txBody>
                    <a:bodyPr/>
                    <a:lstStyle/>
                    <a:p>
                      <a:pPr algn="l" fontAlgn="b"/>
                      <a:r>
                        <a:rPr lang="en-US" sz="1200" u="none" strike="noStrike">
                          <a:effectLst/>
                        </a:rPr>
                        <a:t>CBIZ</a:t>
                      </a:r>
                      <a:endParaRPr lang="en-US" sz="1200" b="0" i="0" u="none" strike="noStrike">
                        <a:solidFill>
                          <a:srgbClr val="000000"/>
                        </a:solidFill>
                        <a:effectLst/>
                        <a:latin typeface="Aptos Narrow" panose="020B0004020202020204" pitchFamily="34" charset="0"/>
                      </a:endParaRPr>
                    </a:p>
                  </a:txBody>
                  <a:tcPr marL="0" marR="0" marT="0" marB="0" anchor="b"/>
                </a:tc>
                <a:tc>
                  <a:txBody>
                    <a:bodyPr/>
                    <a:lstStyle/>
                    <a:p>
                      <a:pPr algn="l" fontAlgn="b"/>
                      <a:r>
                        <a:rPr lang="en-US" sz="1200" u="none" strike="noStrike">
                          <a:effectLst/>
                        </a:rPr>
                        <a:t>Lead Sponsor</a:t>
                      </a:r>
                      <a:endParaRPr lang="en-US" sz="1200" b="0" i="0" u="none" strike="noStrike">
                        <a:solidFill>
                          <a:srgbClr val="000000"/>
                        </a:solidFill>
                        <a:effectLst/>
                        <a:latin typeface="Aptos Narrow" panose="020B0004020202020204" pitchFamily="34" charset="0"/>
                      </a:endParaRPr>
                    </a:p>
                  </a:txBody>
                  <a:tcPr marL="0" marR="0" marT="0" marB="0" anchor="b"/>
                </a:tc>
                <a:extLst>
                  <a:ext uri="{0D108BD9-81ED-4DB2-BD59-A6C34878D82A}">
                    <a16:rowId xmlns:a16="http://schemas.microsoft.com/office/drawing/2014/main" val="391038576"/>
                  </a:ext>
                </a:extLst>
              </a:tr>
              <a:tr h="215495">
                <a:tc>
                  <a:txBody>
                    <a:bodyPr/>
                    <a:lstStyle/>
                    <a:p>
                      <a:pPr algn="l" fontAlgn="b"/>
                      <a:r>
                        <a:rPr lang="en-US" sz="1200" u="none" strike="noStrike">
                          <a:effectLst/>
                        </a:rPr>
                        <a:t>Nonprofit Accounting Solutions, LLC</a:t>
                      </a:r>
                      <a:endParaRPr lang="en-US" sz="1200" b="0" i="0" u="none" strike="noStrike">
                        <a:solidFill>
                          <a:srgbClr val="000000"/>
                        </a:solidFill>
                        <a:effectLst/>
                        <a:latin typeface="Aptos Narrow" panose="020B0004020202020204" pitchFamily="34" charset="0"/>
                      </a:endParaRPr>
                    </a:p>
                  </a:txBody>
                  <a:tcPr marL="0" marR="0" marT="0" marB="0" anchor="b"/>
                </a:tc>
                <a:tc>
                  <a:txBody>
                    <a:bodyPr/>
                    <a:lstStyle/>
                    <a:p>
                      <a:pPr algn="l" fontAlgn="b"/>
                      <a:r>
                        <a:rPr lang="en-US" sz="1200" u="none" strike="noStrike">
                          <a:effectLst/>
                        </a:rPr>
                        <a:t>Lead Sponsor</a:t>
                      </a:r>
                      <a:endParaRPr lang="en-US" sz="1200" b="0" i="0" u="none" strike="noStrike">
                        <a:solidFill>
                          <a:srgbClr val="000000"/>
                        </a:solidFill>
                        <a:effectLst/>
                        <a:latin typeface="Aptos Narrow" panose="020B0004020202020204" pitchFamily="34" charset="0"/>
                      </a:endParaRPr>
                    </a:p>
                  </a:txBody>
                  <a:tcPr marL="0" marR="0" marT="0" marB="0" anchor="b"/>
                </a:tc>
                <a:extLst>
                  <a:ext uri="{0D108BD9-81ED-4DB2-BD59-A6C34878D82A}">
                    <a16:rowId xmlns:a16="http://schemas.microsoft.com/office/drawing/2014/main" val="1133681146"/>
                  </a:ext>
                </a:extLst>
              </a:tr>
              <a:tr h="215495">
                <a:tc>
                  <a:txBody>
                    <a:bodyPr/>
                    <a:lstStyle/>
                    <a:p>
                      <a:pPr algn="l" fontAlgn="b"/>
                      <a:r>
                        <a:rPr lang="en-US" sz="1200" u="none" strike="noStrike">
                          <a:effectLst/>
                        </a:rPr>
                        <a:t>Beth El Synagogue</a:t>
                      </a:r>
                      <a:endParaRPr lang="en-US" sz="1200" b="0" i="0" u="none" strike="noStrike">
                        <a:solidFill>
                          <a:srgbClr val="000000"/>
                        </a:solidFill>
                        <a:effectLst/>
                        <a:latin typeface="Aptos Narrow" panose="020B0004020202020204" pitchFamily="34" charset="0"/>
                      </a:endParaRPr>
                    </a:p>
                  </a:txBody>
                  <a:tcPr marL="0" marR="0" marT="0"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0" marR="0" marT="0" marB="0" anchor="b"/>
                </a:tc>
                <a:extLst>
                  <a:ext uri="{0D108BD9-81ED-4DB2-BD59-A6C34878D82A}">
                    <a16:rowId xmlns:a16="http://schemas.microsoft.com/office/drawing/2014/main" val="1555398943"/>
                  </a:ext>
                </a:extLst>
              </a:tr>
              <a:tr h="215495">
                <a:tc>
                  <a:txBody>
                    <a:bodyPr/>
                    <a:lstStyle/>
                    <a:p>
                      <a:pPr algn="l" fontAlgn="b"/>
                      <a:r>
                        <a:rPr lang="en-US" sz="1200" u="none" strike="noStrike">
                          <a:effectLst/>
                        </a:rPr>
                        <a:t>BKC, CPAs, PC</a:t>
                      </a:r>
                      <a:endParaRPr lang="en-US" sz="1200" b="0" i="0" u="none" strike="noStrike">
                        <a:solidFill>
                          <a:srgbClr val="000000"/>
                        </a:solidFill>
                        <a:effectLst/>
                        <a:latin typeface="Aptos Narrow" panose="020B0004020202020204" pitchFamily="34" charset="0"/>
                      </a:endParaRPr>
                    </a:p>
                  </a:txBody>
                  <a:tcPr marL="0" marR="0" marT="0"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0" marR="0" marT="0" marB="0" anchor="b"/>
                </a:tc>
                <a:extLst>
                  <a:ext uri="{0D108BD9-81ED-4DB2-BD59-A6C34878D82A}">
                    <a16:rowId xmlns:a16="http://schemas.microsoft.com/office/drawing/2014/main" val="1947421101"/>
                  </a:ext>
                </a:extLst>
              </a:tr>
              <a:tr h="215495">
                <a:tc>
                  <a:txBody>
                    <a:bodyPr/>
                    <a:lstStyle/>
                    <a:p>
                      <a:pPr algn="l" fontAlgn="b"/>
                      <a:r>
                        <a:rPr lang="en-US" sz="1200" u="none" strike="noStrike">
                          <a:effectLst/>
                        </a:rPr>
                        <a:t>Karen Brodsky and Don Leibowitz</a:t>
                      </a:r>
                      <a:endParaRPr lang="en-US" sz="1200" b="0" i="0" u="none" strike="noStrike">
                        <a:solidFill>
                          <a:srgbClr val="000000"/>
                        </a:solidFill>
                        <a:effectLst/>
                        <a:latin typeface="Aptos Narrow" panose="020B0004020202020204" pitchFamily="34" charset="0"/>
                      </a:endParaRPr>
                    </a:p>
                  </a:txBody>
                  <a:tcPr marL="0" marR="0" marT="0"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0" marR="0" marT="0" marB="0" anchor="b"/>
                </a:tc>
                <a:extLst>
                  <a:ext uri="{0D108BD9-81ED-4DB2-BD59-A6C34878D82A}">
                    <a16:rowId xmlns:a16="http://schemas.microsoft.com/office/drawing/2014/main" val="3180918467"/>
                  </a:ext>
                </a:extLst>
              </a:tr>
              <a:tr h="215495">
                <a:tc>
                  <a:txBody>
                    <a:bodyPr/>
                    <a:lstStyle/>
                    <a:p>
                      <a:pPr algn="l" fontAlgn="b"/>
                      <a:r>
                        <a:rPr lang="en-US" sz="1200" u="none" strike="noStrike" dirty="0">
                          <a:effectLst/>
                        </a:rPr>
                        <a:t>Classical Caterers </a:t>
                      </a:r>
                      <a:endParaRPr lang="en-US" sz="1200" b="0" i="0" u="none" strike="noStrike" dirty="0">
                        <a:solidFill>
                          <a:srgbClr val="000000"/>
                        </a:solidFill>
                        <a:effectLst/>
                        <a:latin typeface="Aptos Narrow" panose="020B0004020202020204" pitchFamily="34" charset="0"/>
                      </a:endParaRPr>
                    </a:p>
                  </a:txBody>
                  <a:tcPr marL="0" marR="0" marT="0"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0" marR="0" marT="0" marB="0" anchor="b"/>
                </a:tc>
                <a:extLst>
                  <a:ext uri="{0D108BD9-81ED-4DB2-BD59-A6C34878D82A}">
                    <a16:rowId xmlns:a16="http://schemas.microsoft.com/office/drawing/2014/main" val="3924902114"/>
                  </a:ext>
                </a:extLst>
              </a:tr>
              <a:tr h="215495">
                <a:tc>
                  <a:txBody>
                    <a:bodyPr/>
                    <a:lstStyle/>
                    <a:p>
                      <a:pPr algn="l" fontAlgn="b"/>
                      <a:r>
                        <a:rPr lang="en-US" sz="1200" u="none" strike="noStrike">
                          <a:effectLst/>
                        </a:rPr>
                        <a:t>Janet and Howard Cohen</a:t>
                      </a:r>
                      <a:endParaRPr lang="en-US" sz="1200" b="0" i="0" u="none" strike="noStrike">
                        <a:solidFill>
                          <a:srgbClr val="000000"/>
                        </a:solidFill>
                        <a:effectLst/>
                        <a:latin typeface="Aptos Narrow" panose="020B0004020202020204" pitchFamily="34" charset="0"/>
                      </a:endParaRPr>
                    </a:p>
                  </a:txBody>
                  <a:tcPr marL="0" marR="0" marT="0" marB="0" anchor="b"/>
                </a:tc>
                <a:tc>
                  <a:txBody>
                    <a:bodyPr/>
                    <a:lstStyle/>
                    <a:p>
                      <a:pPr algn="l" fontAlgn="b"/>
                      <a:r>
                        <a:rPr lang="en-US" sz="1200" u="none" strike="noStrike" dirty="0">
                          <a:effectLst/>
                        </a:rPr>
                        <a:t>Sponsor</a:t>
                      </a:r>
                      <a:endParaRPr lang="en-US" sz="1200" b="0" i="0" u="none" strike="noStrike" dirty="0">
                        <a:solidFill>
                          <a:srgbClr val="000000"/>
                        </a:solidFill>
                        <a:effectLst/>
                        <a:latin typeface="Aptos Narrow" panose="020B0004020202020204" pitchFamily="34" charset="0"/>
                      </a:endParaRPr>
                    </a:p>
                  </a:txBody>
                  <a:tcPr marL="0" marR="0" marT="0" marB="0" anchor="b"/>
                </a:tc>
                <a:extLst>
                  <a:ext uri="{0D108BD9-81ED-4DB2-BD59-A6C34878D82A}">
                    <a16:rowId xmlns:a16="http://schemas.microsoft.com/office/drawing/2014/main" val="3032424143"/>
                  </a:ext>
                </a:extLst>
              </a:tr>
              <a:tr h="215495">
                <a:tc>
                  <a:txBody>
                    <a:bodyPr/>
                    <a:lstStyle/>
                    <a:p>
                      <a:pPr algn="l" fontAlgn="b"/>
                      <a:r>
                        <a:rPr lang="en-US" sz="1200" u="none" strike="noStrike">
                          <a:effectLst/>
                        </a:rPr>
                        <a:t>Congregation Beth Chaim</a:t>
                      </a:r>
                      <a:endParaRPr lang="en-US" sz="1200" b="0" i="0" u="none" strike="noStrike">
                        <a:solidFill>
                          <a:srgbClr val="000000"/>
                        </a:solidFill>
                        <a:effectLst/>
                        <a:latin typeface="Aptos Narrow" panose="020B0004020202020204" pitchFamily="34" charset="0"/>
                      </a:endParaRPr>
                    </a:p>
                  </a:txBody>
                  <a:tcPr marL="0" marR="0" marT="0"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0" marR="0" marT="0" marB="0" anchor="b"/>
                </a:tc>
                <a:extLst>
                  <a:ext uri="{0D108BD9-81ED-4DB2-BD59-A6C34878D82A}">
                    <a16:rowId xmlns:a16="http://schemas.microsoft.com/office/drawing/2014/main" val="2834666568"/>
                  </a:ext>
                </a:extLst>
              </a:tr>
              <a:tr h="215495">
                <a:tc>
                  <a:txBody>
                    <a:bodyPr/>
                    <a:lstStyle/>
                    <a:p>
                      <a:pPr algn="l" fontAlgn="b"/>
                      <a:r>
                        <a:rPr lang="en-US" sz="1200" u="none" strike="noStrike">
                          <a:effectLst/>
                        </a:rPr>
                        <a:t>FidTech Partners</a:t>
                      </a:r>
                      <a:endParaRPr lang="en-US" sz="1200" b="0" i="0" u="none" strike="noStrike">
                        <a:solidFill>
                          <a:srgbClr val="000000"/>
                        </a:solidFill>
                        <a:effectLst/>
                        <a:latin typeface="Aptos Narrow" panose="020B0004020202020204" pitchFamily="34" charset="0"/>
                      </a:endParaRPr>
                    </a:p>
                  </a:txBody>
                  <a:tcPr marL="0" marR="0" marT="0"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0" marR="0" marT="0" marB="0" anchor="b"/>
                </a:tc>
                <a:extLst>
                  <a:ext uri="{0D108BD9-81ED-4DB2-BD59-A6C34878D82A}">
                    <a16:rowId xmlns:a16="http://schemas.microsoft.com/office/drawing/2014/main" val="2564751984"/>
                  </a:ext>
                </a:extLst>
              </a:tr>
              <a:tr h="215495">
                <a:tc>
                  <a:txBody>
                    <a:bodyPr/>
                    <a:lstStyle/>
                    <a:p>
                      <a:pPr algn="l" fontAlgn="b"/>
                      <a:r>
                        <a:rPr lang="en-US" sz="1200" u="none" strike="noStrike" dirty="0">
                          <a:effectLst/>
                        </a:rPr>
                        <a:t>Marsha and Eliot Freeman</a:t>
                      </a:r>
                      <a:endParaRPr lang="en-US" sz="1200" b="0" i="0" u="none" strike="noStrike" dirty="0">
                        <a:solidFill>
                          <a:srgbClr val="000000"/>
                        </a:solidFill>
                        <a:effectLst/>
                        <a:latin typeface="Aptos Narrow" panose="020B0004020202020204" pitchFamily="34" charset="0"/>
                      </a:endParaRPr>
                    </a:p>
                  </a:txBody>
                  <a:tcPr marL="0" marR="0" marT="0"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0" marR="0" marT="0" marB="0" anchor="b"/>
                </a:tc>
                <a:extLst>
                  <a:ext uri="{0D108BD9-81ED-4DB2-BD59-A6C34878D82A}">
                    <a16:rowId xmlns:a16="http://schemas.microsoft.com/office/drawing/2014/main" val="3099322653"/>
                  </a:ext>
                </a:extLst>
              </a:tr>
              <a:tr h="215495">
                <a:tc>
                  <a:txBody>
                    <a:bodyPr/>
                    <a:lstStyle/>
                    <a:p>
                      <a:pPr algn="l" fontAlgn="b"/>
                      <a:r>
                        <a:rPr lang="en-US" sz="1200" u="none" strike="noStrike">
                          <a:effectLst/>
                        </a:rPr>
                        <a:t>Greenwood House Senior Health Care</a:t>
                      </a:r>
                      <a:endParaRPr lang="en-US" sz="1200" b="0" i="0" u="none" strike="noStrike">
                        <a:solidFill>
                          <a:srgbClr val="000000"/>
                        </a:solidFill>
                        <a:effectLst/>
                        <a:latin typeface="Aptos Narrow" panose="020B0004020202020204" pitchFamily="34" charset="0"/>
                      </a:endParaRPr>
                    </a:p>
                  </a:txBody>
                  <a:tcPr marL="0" marR="0" marT="0"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0" marR="0" marT="0" marB="0" anchor="b"/>
                </a:tc>
                <a:extLst>
                  <a:ext uri="{0D108BD9-81ED-4DB2-BD59-A6C34878D82A}">
                    <a16:rowId xmlns:a16="http://schemas.microsoft.com/office/drawing/2014/main" val="4071556309"/>
                  </a:ext>
                </a:extLst>
              </a:tr>
              <a:tr h="215495">
                <a:tc>
                  <a:txBody>
                    <a:bodyPr/>
                    <a:lstStyle/>
                    <a:p>
                      <a:pPr algn="l" fontAlgn="b"/>
                      <a:r>
                        <a:rPr lang="en-US" sz="1200" u="none" strike="noStrike">
                          <a:effectLst/>
                        </a:rPr>
                        <a:t>Jewish Family &amp; Children's Services of Greater Mercer County</a:t>
                      </a:r>
                      <a:endParaRPr lang="en-US" sz="1200" b="0" i="0" u="none" strike="noStrike">
                        <a:solidFill>
                          <a:srgbClr val="000000"/>
                        </a:solidFill>
                        <a:effectLst/>
                        <a:latin typeface="Aptos Narrow" panose="020B0004020202020204" pitchFamily="34" charset="0"/>
                      </a:endParaRPr>
                    </a:p>
                  </a:txBody>
                  <a:tcPr marL="0" marR="0" marT="0" marB="0" anchor="b"/>
                </a:tc>
                <a:tc>
                  <a:txBody>
                    <a:bodyPr/>
                    <a:lstStyle/>
                    <a:p>
                      <a:pPr algn="l" fontAlgn="b"/>
                      <a:r>
                        <a:rPr lang="en-US" sz="1200" u="none" strike="noStrike" dirty="0">
                          <a:effectLst/>
                        </a:rPr>
                        <a:t>Sponsor</a:t>
                      </a:r>
                      <a:endParaRPr lang="en-US" sz="1200" b="0" i="0" u="none" strike="noStrike" dirty="0">
                        <a:solidFill>
                          <a:srgbClr val="000000"/>
                        </a:solidFill>
                        <a:effectLst/>
                        <a:latin typeface="Aptos Narrow" panose="020B0004020202020204" pitchFamily="34" charset="0"/>
                      </a:endParaRPr>
                    </a:p>
                  </a:txBody>
                  <a:tcPr marL="0" marR="0" marT="0" marB="0" anchor="b"/>
                </a:tc>
                <a:extLst>
                  <a:ext uri="{0D108BD9-81ED-4DB2-BD59-A6C34878D82A}">
                    <a16:rowId xmlns:a16="http://schemas.microsoft.com/office/drawing/2014/main" val="4169730804"/>
                  </a:ext>
                </a:extLst>
              </a:tr>
              <a:tr h="215495">
                <a:tc>
                  <a:txBody>
                    <a:bodyPr/>
                    <a:lstStyle/>
                    <a:p>
                      <a:pPr algn="l" fontAlgn="b"/>
                      <a:r>
                        <a:rPr lang="en-US" sz="1200" u="none" strike="noStrike">
                          <a:effectLst/>
                        </a:rPr>
                        <a:t>Jewish Federation of Princeton Mercer Bucks</a:t>
                      </a:r>
                      <a:endParaRPr lang="en-US" sz="1200" b="0" i="0" u="none" strike="noStrike">
                        <a:solidFill>
                          <a:srgbClr val="000000"/>
                        </a:solidFill>
                        <a:effectLst/>
                        <a:latin typeface="Aptos Narrow" panose="020B0004020202020204" pitchFamily="34" charset="0"/>
                      </a:endParaRPr>
                    </a:p>
                  </a:txBody>
                  <a:tcPr marL="0" marR="0" marT="0"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0" marR="0" marT="0" marB="0" anchor="b"/>
                </a:tc>
                <a:extLst>
                  <a:ext uri="{0D108BD9-81ED-4DB2-BD59-A6C34878D82A}">
                    <a16:rowId xmlns:a16="http://schemas.microsoft.com/office/drawing/2014/main" val="1677138457"/>
                  </a:ext>
                </a:extLst>
              </a:tr>
              <a:tr h="215495">
                <a:tc>
                  <a:txBody>
                    <a:bodyPr/>
                    <a:lstStyle/>
                    <a:p>
                      <a:pPr algn="l" fontAlgn="b"/>
                      <a:r>
                        <a:rPr lang="en-US" sz="1200" u="none" strike="noStrike">
                          <a:effectLst/>
                        </a:rPr>
                        <a:t>Joyce and Jerry Kalstein</a:t>
                      </a:r>
                      <a:endParaRPr lang="en-US" sz="1200" b="0" i="0" u="none" strike="noStrike">
                        <a:solidFill>
                          <a:srgbClr val="000000"/>
                        </a:solidFill>
                        <a:effectLst/>
                        <a:latin typeface="Aptos Narrow" panose="020B0004020202020204" pitchFamily="34" charset="0"/>
                      </a:endParaRPr>
                    </a:p>
                  </a:txBody>
                  <a:tcPr marL="0" marR="0" marT="0"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0" marR="0" marT="0" marB="0" anchor="b"/>
                </a:tc>
                <a:extLst>
                  <a:ext uri="{0D108BD9-81ED-4DB2-BD59-A6C34878D82A}">
                    <a16:rowId xmlns:a16="http://schemas.microsoft.com/office/drawing/2014/main" val="1937611127"/>
                  </a:ext>
                </a:extLst>
              </a:tr>
              <a:tr h="215495">
                <a:tc>
                  <a:txBody>
                    <a:bodyPr/>
                    <a:lstStyle/>
                    <a:p>
                      <a:pPr algn="l" fontAlgn="b"/>
                      <a:r>
                        <a:rPr lang="en-US" sz="1200" u="none" strike="noStrike">
                          <a:effectLst/>
                        </a:rPr>
                        <a:t>Miki and Randy Krakauer</a:t>
                      </a:r>
                      <a:endParaRPr lang="en-US" sz="1200" b="0" i="0" u="none" strike="noStrike">
                        <a:solidFill>
                          <a:srgbClr val="000000"/>
                        </a:solidFill>
                        <a:effectLst/>
                        <a:latin typeface="Aptos Narrow" panose="020B0004020202020204" pitchFamily="34" charset="0"/>
                      </a:endParaRPr>
                    </a:p>
                  </a:txBody>
                  <a:tcPr marL="0" marR="0" marT="0" marB="0" anchor="b"/>
                </a:tc>
                <a:tc>
                  <a:txBody>
                    <a:bodyPr/>
                    <a:lstStyle/>
                    <a:p>
                      <a:pPr algn="l" fontAlgn="b"/>
                      <a:r>
                        <a:rPr lang="en-US" sz="1200" u="none" strike="noStrike" dirty="0">
                          <a:effectLst/>
                        </a:rPr>
                        <a:t>Sponsor</a:t>
                      </a:r>
                      <a:endParaRPr lang="en-US" sz="1200" b="0" i="0" u="none" strike="noStrike" dirty="0">
                        <a:solidFill>
                          <a:srgbClr val="000000"/>
                        </a:solidFill>
                        <a:effectLst/>
                        <a:latin typeface="Aptos Narrow" panose="020B0004020202020204" pitchFamily="34" charset="0"/>
                      </a:endParaRPr>
                    </a:p>
                  </a:txBody>
                  <a:tcPr marL="0" marR="0" marT="0" marB="0" anchor="b"/>
                </a:tc>
                <a:extLst>
                  <a:ext uri="{0D108BD9-81ED-4DB2-BD59-A6C34878D82A}">
                    <a16:rowId xmlns:a16="http://schemas.microsoft.com/office/drawing/2014/main" val="4072925039"/>
                  </a:ext>
                </a:extLst>
              </a:tr>
            </a:tbl>
          </a:graphicData>
        </a:graphic>
      </p:graphicFrame>
      <p:graphicFrame>
        <p:nvGraphicFramePr>
          <p:cNvPr id="3" name="Table 2">
            <a:extLst>
              <a:ext uri="{FF2B5EF4-FFF2-40B4-BE49-F238E27FC236}">
                <a16:creationId xmlns:a16="http://schemas.microsoft.com/office/drawing/2014/main" id="{452B5C05-DA08-E957-425E-0E018F4468CB}"/>
              </a:ext>
            </a:extLst>
          </p:cNvPr>
          <p:cNvGraphicFramePr>
            <a:graphicFrameLocks noGrp="1"/>
          </p:cNvGraphicFramePr>
          <p:nvPr>
            <p:extLst>
              <p:ext uri="{D42A27DB-BD31-4B8C-83A1-F6EECF244321}">
                <p14:modId xmlns:p14="http://schemas.microsoft.com/office/powerpoint/2010/main" val="694984317"/>
              </p:ext>
            </p:extLst>
          </p:nvPr>
        </p:nvGraphicFramePr>
        <p:xfrm>
          <a:off x="6570593" y="1932718"/>
          <a:ext cx="5372100" cy="3037205"/>
        </p:xfrm>
        <a:graphic>
          <a:graphicData uri="http://schemas.openxmlformats.org/drawingml/2006/table">
            <a:tbl>
              <a:tblPr>
                <a:tableStyleId>{5C22544A-7EE6-4342-B048-85BDC9FD1C3A}</a:tableStyleId>
              </a:tblPr>
              <a:tblGrid>
                <a:gridCol w="3912463">
                  <a:extLst>
                    <a:ext uri="{9D8B030D-6E8A-4147-A177-3AD203B41FA5}">
                      <a16:colId xmlns:a16="http://schemas.microsoft.com/office/drawing/2014/main" val="1949916877"/>
                    </a:ext>
                  </a:extLst>
                </a:gridCol>
                <a:gridCol w="1459637">
                  <a:extLst>
                    <a:ext uri="{9D8B030D-6E8A-4147-A177-3AD203B41FA5}">
                      <a16:colId xmlns:a16="http://schemas.microsoft.com/office/drawing/2014/main" val="387987400"/>
                    </a:ext>
                  </a:extLst>
                </a:gridCol>
              </a:tblGrid>
              <a:tr h="203200">
                <a:tc>
                  <a:txBody>
                    <a:bodyPr/>
                    <a:lstStyle/>
                    <a:p>
                      <a:pPr algn="l" fontAlgn="b"/>
                      <a:r>
                        <a:rPr lang="en-US" sz="1200" u="none" strike="noStrike">
                          <a:effectLst/>
                        </a:rPr>
                        <a:t>Sandy Kurinsky and Michael Katz</a:t>
                      </a:r>
                      <a:endParaRPr lang="en-US"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969451022"/>
                  </a:ext>
                </a:extLst>
              </a:tr>
              <a:tr h="203200">
                <a:tc>
                  <a:txBody>
                    <a:bodyPr/>
                    <a:lstStyle/>
                    <a:p>
                      <a:pPr algn="l" fontAlgn="b"/>
                      <a:r>
                        <a:rPr lang="en-US" sz="1200" u="none" strike="noStrike">
                          <a:effectLst/>
                        </a:rPr>
                        <a:t>Joan Levin</a:t>
                      </a:r>
                      <a:endParaRPr lang="en-US"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567467274"/>
                  </a:ext>
                </a:extLst>
              </a:tr>
              <a:tr h="203200">
                <a:tc>
                  <a:txBody>
                    <a:bodyPr/>
                    <a:lstStyle/>
                    <a:p>
                      <a:pPr algn="l" fontAlgn="b"/>
                      <a:r>
                        <a:rPr lang="en-US" sz="1200" u="none" strike="noStrike">
                          <a:effectLst/>
                        </a:rPr>
                        <a:t>Florence Lipstein</a:t>
                      </a:r>
                      <a:endParaRPr lang="en-US"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895585232"/>
                  </a:ext>
                </a:extLst>
              </a:tr>
              <a:tr h="178904">
                <a:tc>
                  <a:txBody>
                    <a:bodyPr/>
                    <a:lstStyle/>
                    <a:p>
                      <a:pPr algn="l" fontAlgn="b"/>
                      <a:r>
                        <a:rPr lang="en-US" sz="1200" u="none" strike="noStrike">
                          <a:effectLst/>
                        </a:rPr>
                        <a:t>Judy and Chip Loeb</a:t>
                      </a:r>
                      <a:endParaRPr lang="en-US"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977044633"/>
                  </a:ext>
                </a:extLst>
              </a:tr>
              <a:tr h="203200">
                <a:tc>
                  <a:txBody>
                    <a:bodyPr/>
                    <a:lstStyle/>
                    <a:p>
                      <a:pPr algn="l" fontAlgn="b"/>
                      <a:r>
                        <a:rPr lang="en-US" sz="1200" u="none" strike="noStrike">
                          <a:effectLst/>
                        </a:rPr>
                        <a:t>Linda and Art Meisel</a:t>
                      </a:r>
                      <a:endParaRPr lang="en-US"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583572538"/>
                  </a:ext>
                </a:extLst>
              </a:tr>
              <a:tr h="203200">
                <a:tc>
                  <a:txBody>
                    <a:bodyPr/>
                    <a:lstStyle/>
                    <a:p>
                      <a:pPr algn="l" fontAlgn="b"/>
                      <a:r>
                        <a:rPr lang="en-US" sz="1200" u="none" strike="noStrike">
                          <a:effectLst/>
                        </a:rPr>
                        <a:t>Wendy and Mark Merkovitz</a:t>
                      </a:r>
                      <a:endParaRPr lang="en-US"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624621251"/>
                  </a:ext>
                </a:extLst>
              </a:tr>
              <a:tr h="203200">
                <a:tc>
                  <a:txBody>
                    <a:bodyPr/>
                    <a:lstStyle/>
                    <a:p>
                      <a:pPr algn="l" fontAlgn="b"/>
                      <a:r>
                        <a:rPr lang="en-US" sz="1200" u="none" strike="noStrike">
                          <a:effectLst/>
                        </a:rPr>
                        <a:t>Lois and Jeffrey Miller</a:t>
                      </a:r>
                      <a:endParaRPr lang="en-US"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540015480"/>
                  </a:ext>
                </a:extLst>
              </a:tr>
              <a:tr h="203200">
                <a:tc>
                  <a:txBody>
                    <a:bodyPr/>
                    <a:lstStyle/>
                    <a:p>
                      <a:pPr algn="l" fontAlgn="b"/>
                      <a:r>
                        <a:rPr lang="en-US" sz="1200" u="none" strike="noStrike">
                          <a:effectLst/>
                        </a:rPr>
                        <a:t>Michelle Napell</a:t>
                      </a:r>
                      <a:endParaRPr lang="en-US"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4139987755"/>
                  </a:ext>
                </a:extLst>
              </a:tr>
              <a:tr h="203200">
                <a:tc>
                  <a:txBody>
                    <a:bodyPr/>
                    <a:lstStyle/>
                    <a:p>
                      <a:pPr algn="l" fontAlgn="b"/>
                      <a:r>
                        <a:rPr lang="en-US" sz="1200" u="none" strike="noStrike">
                          <a:effectLst/>
                        </a:rPr>
                        <a:t>Orland's Ewing Memorial Chapel</a:t>
                      </a:r>
                      <a:endParaRPr lang="en-US"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199943688"/>
                  </a:ext>
                </a:extLst>
              </a:tr>
              <a:tr h="203200">
                <a:tc>
                  <a:txBody>
                    <a:bodyPr/>
                    <a:lstStyle/>
                    <a:p>
                      <a:pPr algn="l" fontAlgn="b"/>
                      <a:r>
                        <a:rPr lang="en-US" sz="1200" u="none" strike="noStrike">
                          <a:effectLst/>
                        </a:rPr>
                        <a:t>Alison and David Politziner</a:t>
                      </a:r>
                      <a:endParaRPr lang="en-US"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263339616"/>
                  </a:ext>
                </a:extLst>
              </a:tr>
              <a:tr h="203200">
                <a:tc>
                  <a:txBody>
                    <a:bodyPr/>
                    <a:lstStyle/>
                    <a:p>
                      <a:pPr algn="l" fontAlgn="b"/>
                      <a:r>
                        <a:rPr lang="en-US" sz="1200" u="none" strike="noStrike">
                          <a:effectLst/>
                        </a:rPr>
                        <a:t>Marion and Bob Pollack</a:t>
                      </a:r>
                      <a:endParaRPr lang="en-US"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910327732"/>
                  </a:ext>
                </a:extLst>
              </a:tr>
              <a:tr h="203200">
                <a:tc>
                  <a:txBody>
                    <a:bodyPr/>
                    <a:lstStyle/>
                    <a:p>
                      <a:pPr algn="l" fontAlgn="b"/>
                      <a:r>
                        <a:rPr lang="en-US" sz="1200" u="none" strike="noStrike">
                          <a:effectLst/>
                        </a:rPr>
                        <a:t>Judith and Martin Schwartz</a:t>
                      </a:r>
                      <a:endParaRPr lang="en-US"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381488646"/>
                  </a:ext>
                </a:extLst>
              </a:tr>
              <a:tr h="203200">
                <a:tc>
                  <a:txBody>
                    <a:bodyPr/>
                    <a:lstStyle/>
                    <a:p>
                      <a:pPr algn="l" fontAlgn="b"/>
                      <a:r>
                        <a:rPr lang="en-US" sz="1200" u="none" strike="noStrike">
                          <a:effectLst/>
                        </a:rPr>
                        <a:t>Fran and Larry Sucharow</a:t>
                      </a:r>
                      <a:endParaRPr lang="en-US"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367543743"/>
                  </a:ext>
                </a:extLst>
              </a:tr>
              <a:tr h="203200">
                <a:tc>
                  <a:txBody>
                    <a:bodyPr/>
                    <a:lstStyle/>
                    <a:p>
                      <a:pPr algn="l" fontAlgn="b"/>
                      <a:r>
                        <a:rPr lang="en-US" sz="1200" u="none" strike="noStrike">
                          <a:effectLst/>
                        </a:rPr>
                        <a:t>Robin Liebmann Wallack </a:t>
                      </a:r>
                      <a:endParaRPr lang="en-US"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en-US" sz="1200" u="none" strike="noStrike">
                          <a:effectLst/>
                        </a:rPr>
                        <a:t>Sponsor</a:t>
                      </a:r>
                      <a:endParaRPr lang="en-US" sz="12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893989224"/>
                  </a:ext>
                </a:extLst>
              </a:tr>
              <a:tr h="203200">
                <a:tc>
                  <a:txBody>
                    <a:bodyPr/>
                    <a:lstStyle/>
                    <a:p>
                      <a:pPr algn="l" fontAlgn="b"/>
                      <a:r>
                        <a:rPr lang="en-US" sz="1200" u="none" strike="noStrike">
                          <a:effectLst/>
                        </a:rPr>
                        <a:t>Amy and Eran Zacks</a:t>
                      </a:r>
                      <a:endParaRPr lang="en-US"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en-US" sz="1200" u="none" strike="noStrike" dirty="0">
                          <a:effectLst/>
                        </a:rPr>
                        <a:t>Sponsor</a:t>
                      </a:r>
                      <a:endParaRPr lang="en-US" sz="12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945580926"/>
                  </a:ext>
                </a:extLst>
              </a:tr>
            </a:tbl>
          </a:graphicData>
        </a:graphic>
      </p:graphicFrame>
      <p:sp>
        <p:nvSpPr>
          <p:cNvPr id="5" name="Rectangle 4">
            <a:extLst>
              <a:ext uri="{FF2B5EF4-FFF2-40B4-BE49-F238E27FC236}">
                <a16:creationId xmlns:a16="http://schemas.microsoft.com/office/drawing/2014/main" id="{061EE4B0-DA40-A027-A4E1-3F456207EA3C}"/>
              </a:ext>
            </a:extLst>
          </p:cNvPr>
          <p:cNvSpPr/>
          <p:nvPr/>
        </p:nvSpPr>
        <p:spPr>
          <a:xfrm rot="21200153">
            <a:off x="669429" y="5318854"/>
            <a:ext cx="10666831" cy="923330"/>
          </a:xfrm>
          <a:prstGeom prst="rect">
            <a:avLst/>
          </a:prstGeom>
          <a:noFill/>
        </p:spPr>
        <p:txBody>
          <a:bodyPr wrap="none" lIns="91440" tIns="45720" rIns="91440" bIns="45720">
            <a:spAutoFit/>
          </a:bodyPr>
          <a:lstStyle/>
          <a:p>
            <a:pPr algn="ctr"/>
            <a:r>
              <a:rPr lang="en-US" sz="5400" b="1" dirty="0">
                <a:ln w="13462">
                  <a:solidFill>
                    <a:schemeClr val="bg1"/>
                  </a:solidFill>
                  <a:prstDash val="solid"/>
                </a:ln>
                <a:solidFill>
                  <a:schemeClr val="accent2"/>
                </a:solidFill>
                <a:effectLst>
                  <a:outerShdw dist="38100" dir="2700000" algn="bl" rotWithShape="0">
                    <a:schemeClr val="accent5"/>
                  </a:outerShdw>
                </a:effectLst>
              </a:rPr>
              <a:t>THANK YOU to all of our sponsors</a:t>
            </a:r>
          </a:p>
        </p:txBody>
      </p:sp>
    </p:spTree>
    <p:extLst>
      <p:ext uri="{BB962C8B-B14F-4D97-AF65-F5344CB8AC3E}">
        <p14:creationId xmlns:p14="http://schemas.microsoft.com/office/powerpoint/2010/main" val="2097949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0BDB5-2A67-357D-2C0D-475C03990773}"/>
              </a:ext>
            </a:extLst>
          </p:cNvPr>
          <p:cNvSpPr>
            <a:spLocks noGrp="1"/>
          </p:cNvSpPr>
          <p:nvPr>
            <p:ph type="title"/>
          </p:nvPr>
        </p:nvSpPr>
        <p:spPr/>
        <p:txBody>
          <a:bodyPr/>
          <a:lstStyle/>
          <a:p>
            <a:r>
              <a:rPr lang="en-US" dirty="0"/>
              <a:t>Committee reports </a:t>
            </a:r>
          </a:p>
        </p:txBody>
      </p:sp>
      <p:sp>
        <p:nvSpPr>
          <p:cNvPr id="3" name="Content Placeholder 2">
            <a:extLst>
              <a:ext uri="{FF2B5EF4-FFF2-40B4-BE49-F238E27FC236}">
                <a16:creationId xmlns:a16="http://schemas.microsoft.com/office/drawing/2014/main" id="{7BFCF8B1-B0C3-8518-87D4-E3EEFD62A45B}"/>
              </a:ext>
            </a:extLst>
          </p:cNvPr>
          <p:cNvSpPr>
            <a:spLocks noGrp="1"/>
          </p:cNvSpPr>
          <p:nvPr>
            <p:ph idx="1"/>
          </p:nvPr>
        </p:nvSpPr>
        <p:spPr/>
        <p:txBody>
          <a:bodyPr>
            <a:normAutofit lnSpcReduction="10000"/>
          </a:bodyPr>
          <a:lstStyle/>
          <a:p>
            <a:pPr>
              <a:buFont typeface="Wingdings" panose="05000000000000000000" pitchFamily="2" charset="2"/>
              <a:buChar char="Ø"/>
            </a:pPr>
            <a:r>
              <a:rPr lang="en-US" dirty="0"/>
              <a:t>Investment committee</a:t>
            </a:r>
          </a:p>
          <a:p>
            <a:r>
              <a:rPr lang="en-US" dirty="0"/>
              <a:t> </a:t>
            </a:r>
            <a:r>
              <a:rPr lang="en-US" sz="2000" dirty="0"/>
              <a:t>The investment committee met on Monday, March 18, 2024. This was the first meeting with the newly transitioned Vanguard Institutional Services  acquired by Mercer, a business of Marsh McLennan. </a:t>
            </a:r>
          </a:p>
          <a:p>
            <a:r>
              <a:rPr lang="en-US" sz="2000" dirty="0"/>
              <a:t>Dan Voss and Lien Li transferred to Mercer, as did Chris Whitney, the day to day contact for the Foundation.</a:t>
            </a:r>
          </a:p>
          <a:p>
            <a:r>
              <a:rPr lang="en-US" sz="2000" dirty="0"/>
              <a:t>The investment portfolio is unchanged.</a:t>
            </a:r>
          </a:p>
          <a:p>
            <a:r>
              <a:rPr lang="en-US" sz="2000" dirty="0"/>
              <a:t>As of today, we do not pay a custodial fee.  Dan believes that for the near term there will be no changes.</a:t>
            </a:r>
          </a:p>
          <a:p>
            <a:r>
              <a:rPr lang="en-US" sz="2000" dirty="0"/>
              <a:t>Mercer has an “open architecture,” meaning there can be investments with firms other than Vanguard.  This could open new possibilities for Foundation investment. Dan will be researching options—this could give rise to a different approach to Foundation asset allocation. </a:t>
            </a:r>
          </a:p>
          <a:p>
            <a:endParaRPr lang="en-US" dirty="0"/>
          </a:p>
        </p:txBody>
      </p:sp>
      <p:pic>
        <p:nvPicPr>
          <p:cNvPr id="4" name="Picture 3" descr="A close-up of a logo&#10;&#10;Description automatically generated with medium confidence">
            <a:extLst>
              <a:ext uri="{FF2B5EF4-FFF2-40B4-BE49-F238E27FC236}">
                <a16:creationId xmlns:a16="http://schemas.microsoft.com/office/drawing/2014/main" id="{37F2F8FC-ED10-FFD6-DACD-C160FB0542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spTree>
    <p:extLst>
      <p:ext uri="{BB962C8B-B14F-4D97-AF65-F5344CB8AC3E}">
        <p14:creationId xmlns:p14="http://schemas.microsoft.com/office/powerpoint/2010/main" val="628148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50628-6BC1-1065-33D8-EAED7BC62428}"/>
              </a:ext>
            </a:extLst>
          </p:cNvPr>
          <p:cNvSpPr>
            <a:spLocks noGrp="1"/>
          </p:cNvSpPr>
          <p:nvPr>
            <p:ph type="title"/>
          </p:nvPr>
        </p:nvSpPr>
        <p:spPr/>
        <p:txBody>
          <a:bodyPr/>
          <a:lstStyle/>
          <a:p>
            <a:r>
              <a:rPr lang="en-US" dirty="0"/>
              <a:t>Committee reports</a:t>
            </a:r>
          </a:p>
        </p:txBody>
      </p:sp>
      <p:sp>
        <p:nvSpPr>
          <p:cNvPr id="3" name="Content Placeholder 2">
            <a:extLst>
              <a:ext uri="{FF2B5EF4-FFF2-40B4-BE49-F238E27FC236}">
                <a16:creationId xmlns:a16="http://schemas.microsoft.com/office/drawing/2014/main" id="{31251697-8318-1B44-02E6-61B1CBB54DB0}"/>
              </a:ext>
            </a:extLst>
          </p:cNvPr>
          <p:cNvSpPr>
            <a:spLocks noGrp="1"/>
          </p:cNvSpPr>
          <p:nvPr>
            <p:ph idx="1"/>
          </p:nvPr>
        </p:nvSpPr>
        <p:spPr/>
        <p:txBody>
          <a:bodyPr>
            <a:noAutofit/>
          </a:bodyPr>
          <a:lstStyle/>
          <a:p>
            <a:pPr>
              <a:buFont typeface="Wingdings" panose="05000000000000000000" pitchFamily="2" charset="2"/>
              <a:buChar char="Ø"/>
            </a:pPr>
            <a:r>
              <a:rPr lang="en-US" sz="1900" dirty="0"/>
              <a:t>Investment committee</a:t>
            </a:r>
          </a:p>
          <a:p>
            <a:r>
              <a:rPr lang="en-US" sz="1900" dirty="0"/>
              <a:t>Portfolio performance review</a:t>
            </a:r>
          </a:p>
          <a:p>
            <a:r>
              <a:rPr lang="en-US" sz="1900" dirty="0"/>
              <a:t>Current asset allocation is 65/35—a change made in 12/23. </a:t>
            </a:r>
          </a:p>
          <a:p>
            <a:r>
              <a:rPr lang="en-US" sz="1900" dirty="0"/>
              <a:t>Since 6/30/20, our start date with Vanguard, our net return has been 7.02% vs. 6.90 % for the benchmark. These numbers reflect changes in allocation.</a:t>
            </a:r>
          </a:p>
          <a:p>
            <a:r>
              <a:rPr lang="en-US" sz="1900" dirty="0"/>
              <a:t>The recent fixed income change moving our TIPS funds into Vanguard money market (short duration) and Vanguard LT Treasury Index (long duration) funds outperformed the benchmark 2.4% vs. 2.1%.</a:t>
            </a:r>
          </a:p>
          <a:p>
            <a:r>
              <a:rPr lang="en-US" sz="1900" dirty="0"/>
              <a:t>There was a general discussion on the Market and Economic outlook.</a:t>
            </a:r>
          </a:p>
          <a:p>
            <a:r>
              <a:rPr lang="en-US" sz="1900" dirty="0"/>
              <a:t>Next Steps:</a:t>
            </a:r>
          </a:p>
          <a:p>
            <a:pPr lvl="1"/>
            <a:r>
              <a:rPr lang="en-US" sz="1900" dirty="0"/>
              <a:t>There will need to be confirmation of Mercer fee structure</a:t>
            </a:r>
          </a:p>
          <a:p>
            <a:pPr lvl="1"/>
            <a:r>
              <a:rPr lang="en-US" sz="1900" dirty="0"/>
              <a:t>Dan will research options available through open architecture </a:t>
            </a:r>
          </a:p>
          <a:p>
            <a:pPr marL="0" indent="0">
              <a:buNone/>
            </a:pPr>
            <a:r>
              <a:rPr lang="en-US" sz="1900" dirty="0"/>
              <a:t>Investment committee: Harvey Fram, chair Geoff Feinstein, Michael Manning, Jerry Neumann, Mike Saul, Scott Schaefer, Marty Schwartz. </a:t>
            </a:r>
          </a:p>
          <a:p>
            <a:endParaRPr lang="en-US" sz="1900" dirty="0"/>
          </a:p>
        </p:txBody>
      </p:sp>
      <p:pic>
        <p:nvPicPr>
          <p:cNvPr id="4" name="Picture 3" descr="A close-up of a logo&#10;&#10;Description automatically generated with medium confidence">
            <a:extLst>
              <a:ext uri="{FF2B5EF4-FFF2-40B4-BE49-F238E27FC236}">
                <a16:creationId xmlns:a16="http://schemas.microsoft.com/office/drawing/2014/main" id="{F8F4C9AA-B247-8938-34A8-ED8179D845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spTree>
    <p:extLst>
      <p:ext uri="{BB962C8B-B14F-4D97-AF65-F5344CB8AC3E}">
        <p14:creationId xmlns:p14="http://schemas.microsoft.com/office/powerpoint/2010/main" val="3310714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C5C6B-4CF1-E4AC-BF5D-195BE2CCAA84}"/>
              </a:ext>
            </a:extLst>
          </p:cNvPr>
          <p:cNvSpPr>
            <a:spLocks noGrp="1"/>
          </p:cNvSpPr>
          <p:nvPr>
            <p:ph type="title"/>
          </p:nvPr>
        </p:nvSpPr>
        <p:spPr/>
        <p:txBody>
          <a:bodyPr/>
          <a:lstStyle/>
          <a:p>
            <a:r>
              <a:rPr lang="en-US" dirty="0"/>
              <a:t>Audit committee</a:t>
            </a:r>
          </a:p>
        </p:txBody>
      </p:sp>
      <p:sp>
        <p:nvSpPr>
          <p:cNvPr id="3" name="Content Placeholder 2">
            <a:extLst>
              <a:ext uri="{FF2B5EF4-FFF2-40B4-BE49-F238E27FC236}">
                <a16:creationId xmlns:a16="http://schemas.microsoft.com/office/drawing/2014/main" id="{552A4D56-8F9A-CCA4-7A68-B61238B8BB02}"/>
              </a:ext>
            </a:extLst>
          </p:cNvPr>
          <p:cNvSpPr>
            <a:spLocks noGrp="1"/>
          </p:cNvSpPr>
          <p:nvPr>
            <p:ph idx="1"/>
          </p:nvPr>
        </p:nvSpPr>
        <p:spPr/>
        <p:txBody>
          <a:bodyPr>
            <a:noAutofit/>
          </a:bodyPr>
          <a:lstStyle/>
          <a:p>
            <a:pPr>
              <a:buFont typeface="Wingdings" panose="05000000000000000000" pitchFamily="2" charset="2"/>
              <a:buChar char="Ø"/>
            </a:pPr>
            <a:r>
              <a:rPr lang="en-US" sz="2000" dirty="0"/>
              <a:t>On March 7, 2024, the Audit Committee reviewed a draft copy of the audit report as of June 30, 2023 with Diane Testa, BKC</a:t>
            </a:r>
          </a:p>
          <a:p>
            <a:r>
              <a:rPr lang="en-US" sz="2000" dirty="0"/>
              <a:t>The format of the report was largely similar to prior years, however, this time they included the June 30, 2022, numbers side by side with 2023 to assist with comparisons. The opinion issued by BKC was a clean unqualified opinion. </a:t>
            </a:r>
          </a:p>
          <a:p>
            <a:r>
              <a:rPr lang="en-US" sz="2000" dirty="0"/>
              <a:t>The audit committee accepted the draft copy as presented by BKC at that meeting. </a:t>
            </a:r>
          </a:p>
          <a:p>
            <a:r>
              <a:rPr lang="en-US" sz="2000" dirty="0"/>
              <a:t>Some internal control issues were raised which in no way affect the opinion of our financial statements.</a:t>
            </a:r>
          </a:p>
          <a:p>
            <a:r>
              <a:rPr lang="en-US" sz="2000" dirty="0"/>
              <a:t>Once BKC issues their final report, that will appear on the Board portal for all Board members to review, as we have done in prior years.</a:t>
            </a:r>
          </a:p>
          <a:p>
            <a:r>
              <a:rPr lang="en-US" sz="2000" dirty="0"/>
              <a:t>They are also completing the Foundation 990. It is required that all Board members review the 990. Once it is posted on the Board portal, an email will be sent to all board members. Please review at that time. </a:t>
            </a:r>
          </a:p>
          <a:p>
            <a:pPr marL="0" indent="0">
              <a:buNone/>
            </a:pPr>
            <a:r>
              <a:rPr lang="en-US" sz="2000" dirty="0"/>
              <a:t>Audit committee members: Marc </a:t>
            </a:r>
            <a:r>
              <a:rPr lang="en-US" sz="2000" dirty="0" err="1"/>
              <a:t>Wisotsky</a:t>
            </a:r>
            <a:r>
              <a:rPr lang="en-US" sz="2000" dirty="0"/>
              <a:t> (chair) Miki Krakauer, Josh Waldorf</a:t>
            </a:r>
          </a:p>
          <a:p>
            <a:pPr marL="0" indent="0">
              <a:buNone/>
            </a:pPr>
            <a:endParaRPr lang="en-US" sz="2000" dirty="0"/>
          </a:p>
        </p:txBody>
      </p:sp>
      <p:pic>
        <p:nvPicPr>
          <p:cNvPr id="4" name="Picture 3" descr="A close-up of a logo&#10;&#10;Description automatically generated with medium confidence">
            <a:extLst>
              <a:ext uri="{FF2B5EF4-FFF2-40B4-BE49-F238E27FC236}">
                <a16:creationId xmlns:a16="http://schemas.microsoft.com/office/drawing/2014/main" id="{A7173643-8878-F83F-E2EB-60EB2F0952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sp>
        <p:nvSpPr>
          <p:cNvPr id="5" name="Rectangle 4">
            <a:extLst>
              <a:ext uri="{FF2B5EF4-FFF2-40B4-BE49-F238E27FC236}">
                <a16:creationId xmlns:a16="http://schemas.microsoft.com/office/drawing/2014/main" id="{B121057F-25F2-4EBF-B5EC-7E9A72609A74}"/>
              </a:ext>
            </a:extLst>
          </p:cNvPr>
          <p:cNvSpPr/>
          <p:nvPr/>
        </p:nvSpPr>
        <p:spPr>
          <a:xfrm flipH="1" flipV="1">
            <a:off x="12459768" y="5585959"/>
            <a:ext cx="124537" cy="4571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Has Joyce been advised of these?  If so, these issues should be </a:t>
            </a:r>
            <a:r>
              <a:rPr lang="en-US" dirty="0" err="1"/>
              <a:t>discussed.ould</a:t>
            </a:r>
            <a:r>
              <a:rPr lang="en-US" dirty="0"/>
              <a:t> like to see the issues they raised prior to tonight’s meeting, please.</a:t>
            </a:r>
          </a:p>
        </p:txBody>
      </p:sp>
    </p:spTree>
    <p:extLst>
      <p:ext uri="{BB962C8B-B14F-4D97-AF65-F5344CB8AC3E}">
        <p14:creationId xmlns:p14="http://schemas.microsoft.com/office/powerpoint/2010/main" val="27922310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bcd16121-09d5-4edf-8f7f-b4005efdea1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000706543507748B11F4B693BFAC575" ma:contentTypeVersion="8" ma:contentTypeDescription="Create a new document." ma:contentTypeScope="" ma:versionID="e8d32a17c07516121f352c79342897ee">
  <xsd:schema xmlns:xsd="http://www.w3.org/2001/XMLSchema" xmlns:xs="http://www.w3.org/2001/XMLSchema" xmlns:p="http://schemas.microsoft.com/office/2006/metadata/properties" xmlns:ns3="bcd16121-09d5-4edf-8f7f-b4005efdea12" xmlns:ns4="935406e2-98cc-4001-999b-7c32208c7af5" targetNamespace="http://schemas.microsoft.com/office/2006/metadata/properties" ma:root="true" ma:fieldsID="efe5e4fa2e71bc6ee1ce5fca717eecb1" ns3:_="" ns4:_="">
    <xsd:import namespace="bcd16121-09d5-4edf-8f7f-b4005efdea12"/>
    <xsd:import namespace="935406e2-98cc-4001-999b-7c32208c7af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d16121-09d5-4edf-8f7f-b4005efdea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3"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35406e2-98cc-4001-999b-7c32208c7af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2A7C93-E310-4CA6-BC55-EB4AB9DDD5BF}">
  <ds:schemaRefs>
    <ds:schemaRef ds:uri="bcd16121-09d5-4edf-8f7f-b4005efdea12"/>
    <ds:schemaRef ds:uri="http://schemas.microsoft.com/office/2006/documentManagement/types"/>
    <ds:schemaRef ds:uri="http://purl.org/dc/terms/"/>
    <ds:schemaRef ds:uri="935406e2-98cc-4001-999b-7c32208c7af5"/>
    <ds:schemaRef ds:uri="http://purl.org/dc/elements/1.1/"/>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BD24CA05-35FC-4903-95AB-B512AD82DE3F}">
  <ds:schemaRefs>
    <ds:schemaRef ds:uri="http://schemas.microsoft.com/sharepoint/v3/contenttype/forms"/>
  </ds:schemaRefs>
</ds:datastoreItem>
</file>

<file path=customXml/itemProps3.xml><?xml version="1.0" encoding="utf-8"?>
<ds:datastoreItem xmlns:ds="http://schemas.openxmlformats.org/officeDocument/2006/customXml" ds:itemID="{ACAE9C00-5198-4630-8B43-B238805BAC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d16121-09d5-4edf-8f7f-b4005efdea12"/>
    <ds:schemaRef ds:uri="935406e2-98cc-4001-999b-7c32208c7a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462</TotalTime>
  <Words>1704</Words>
  <Application>Microsoft Office PowerPoint</Application>
  <PresentationFormat>Widescreen</PresentationFormat>
  <Paragraphs>193</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Aptos</vt:lpstr>
      <vt:lpstr>Aptos Display</vt:lpstr>
      <vt:lpstr>Aptos Narrow</vt:lpstr>
      <vt:lpstr>Arial</vt:lpstr>
      <vt:lpstr>Calibri</vt:lpstr>
      <vt:lpstr>Wingdings</vt:lpstr>
      <vt:lpstr>Office Theme</vt:lpstr>
      <vt:lpstr>Agenda</vt:lpstr>
      <vt:lpstr>Assets and Funds report  FY24 to date (July 1, 2023-March 22, 2024)</vt:lpstr>
      <vt:lpstr>President’s Report</vt:lpstr>
      <vt:lpstr>Treasurer’s Report </vt:lpstr>
      <vt:lpstr>Executive Director’s report </vt:lpstr>
      <vt:lpstr>60th Anniversary Sponsors  (as of March 22, 2024)</vt:lpstr>
      <vt:lpstr>Committee reports </vt:lpstr>
      <vt:lpstr>Committee reports</vt:lpstr>
      <vt:lpstr>Audit committee</vt:lpstr>
      <vt:lpstr>Committee reports:</vt:lpstr>
      <vt:lpstr>Committee reports</vt:lpstr>
      <vt:lpstr>Life &amp; Legacy </vt:lpstr>
      <vt:lpstr>Update on Ewing Property</vt:lpstr>
      <vt:lpstr>Upcoming Events</vt:lpstr>
      <vt:lpstr>Upcoming Meetings </vt:lpstr>
      <vt:lpstr>Good and Welfare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Jewish Community Foundation of Greater Mercer</dc:title>
  <dc:creator>Linda Meisel</dc:creator>
  <cp:lastModifiedBy>Linda Meisel</cp:lastModifiedBy>
  <cp:revision>21</cp:revision>
  <cp:lastPrinted>2024-03-25T23:11:04Z</cp:lastPrinted>
  <dcterms:created xsi:type="dcterms:W3CDTF">2024-03-18T18:55:47Z</dcterms:created>
  <dcterms:modified xsi:type="dcterms:W3CDTF">2024-06-05T22:52:21Z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0x010100D000706543507748B11F4B693BFAC575</vt:lpwstr>
  </property>
</Properties>
</file>