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9" r:id="rId6"/>
    <p:sldId id="262" r:id="rId7"/>
    <p:sldId id="264" r:id="rId8"/>
    <p:sldId id="263" r:id="rId9"/>
    <p:sldId id="261" r:id="rId10"/>
    <p:sldId id="265" r:id="rId11"/>
    <p:sldId id="266" r:id="rId12"/>
    <p:sldId id="275" r:id="rId13"/>
    <p:sldId id="267" r:id="rId14"/>
    <p:sldId id="273" r:id="rId15"/>
    <p:sldId id="268" r:id="rId16"/>
    <p:sldId id="274" r:id="rId17"/>
    <p:sldId id="272" r:id="rId18"/>
    <p:sldId id="269" r:id="rId19"/>
    <p:sldId id="271" r:id="rId20"/>
    <p:sldId id="270"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94"/>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2B1BAE-7B5A-4167-8B5D-D0B197E91389}"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CA2800-1248-4477-8953-558DC852F21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85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2B1BAE-7B5A-4167-8B5D-D0B197E91389}"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CA2800-1248-4477-8953-558DC852F21F}" type="slidenum">
              <a:rPr lang="en-US" smtClean="0"/>
              <a:t>‹#›</a:t>
            </a:fld>
            <a:endParaRPr lang="en-US"/>
          </a:p>
        </p:txBody>
      </p:sp>
    </p:spTree>
    <p:extLst>
      <p:ext uri="{BB962C8B-B14F-4D97-AF65-F5344CB8AC3E}">
        <p14:creationId xmlns:p14="http://schemas.microsoft.com/office/powerpoint/2010/main" val="3110545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2B1BAE-7B5A-4167-8B5D-D0B197E91389}"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CA2800-1248-4477-8953-558DC852F21F}" type="slidenum">
              <a:rPr lang="en-US" smtClean="0"/>
              <a:t>‹#›</a:t>
            </a:fld>
            <a:endParaRPr lang="en-US"/>
          </a:p>
        </p:txBody>
      </p:sp>
    </p:spTree>
    <p:extLst>
      <p:ext uri="{BB962C8B-B14F-4D97-AF65-F5344CB8AC3E}">
        <p14:creationId xmlns:p14="http://schemas.microsoft.com/office/powerpoint/2010/main" val="3117890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2B1BAE-7B5A-4167-8B5D-D0B197E91389}"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CA2800-1248-4477-8953-558DC852F21F}" type="slidenum">
              <a:rPr lang="en-US" smtClean="0"/>
              <a:t>‹#›</a:t>
            </a:fld>
            <a:endParaRPr lang="en-US"/>
          </a:p>
        </p:txBody>
      </p:sp>
    </p:spTree>
    <p:extLst>
      <p:ext uri="{BB962C8B-B14F-4D97-AF65-F5344CB8AC3E}">
        <p14:creationId xmlns:p14="http://schemas.microsoft.com/office/powerpoint/2010/main" val="3379335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2B1BAE-7B5A-4167-8B5D-D0B197E91389}" type="datetimeFigureOut">
              <a:rPr lang="en-US" smtClean="0"/>
              <a:t>6/10/2024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CA2800-1248-4477-8953-558DC852F21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3363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2B1BAE-7B5A-4167-8B5D-D0B197E91389}" type="datetimeFigureOut">
              <a:rPr lang="en-US" smtClean="0"/>
              <a:t>6/10/2024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CA2800-1248-4477-8953-558DC852F21F}" type="slidenum">
              <a:rPr lang="en-US" smtClean="0"/>
              <a:t>‹#›</a:t>
            </a:fld>
            <a:endParaRPr lang="en-US"/>
          </a:p>
        </p:txBody>
      </p:sp>
    </p:spTree>
    <p:extLst>
      <p:ext uri="{BB962C8B-B14F-4D97-AF65-F5344CB8AC3E}">
        <p14:creationId xmlns:p14="http://schemas.microsoft.com/office/powerpoint/2010/main" val="184262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2B1BAE-7B5A-4167-8B5D-D0B197E91389}" type="datetimeFigureOut">
              <a:rPr lang="en-US" smtClean="0"/>
              <a:t>6/10/2024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CA2800-1248-4477-8953-558DC852F21F}" type="slidenum">
              <a:rPr lang="en-US" smtClean="0"/>
              <a:t>‹#›</a:t>
            </a:fld>
            <a:endParaRPr lang="en-US"/>
          </a:p>
        </p:txBody>
      </p:sp>
    </p:spTree>
    <p:extLst>
      <p:ext uri="{BB962C8B-B14F-4D97-AF65-F5344CB8AC3E}">
        <p14:creationId xmlns:p14="http://schemas.microsoft.com/office/powerpoint/2010/main" val="3372831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2B1BAE-7B5A-4167-8B5D-D0B197E91389}" type="datetimeFigureOut">
              <a:rPr lang="en-US" smtClean="0"/>
              <a:t>6/10/2024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CA2800-1248-4477-8953-558DC852F21F}" type="slidenum">
              <a:rPr lang="en-US" smtClean="0"/>
              <a:t>‹#›</a:t>
            </a:fld>
            <a:endParaRPr lang="en-US"/>
          </a:p>
        </p:txBody>
      </p:sp>
    </p:spTree>
    <p:extLst>
      <p:ext uri="{BB962C8B-B14F-4D97-AF65-F5344CB8AC3E}">
        <p14:creationId xmlns:p14="http://schemas.microsoft.com/office/powerpoint/2010/main" val="1719285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B2B1BAE-7B5A-4167-8B5D-D0B197E91389}" type="datetimeFigureOut">
              <a:rPr lang="en-US" smtClean="0"/>
              <a:t>6/10/2024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5CA2800-1248-4477-8953-558DC852F21F}" type="slidenum">
              <a:rPr lang="en-US" smtClean="0"/>
              <a:t>‹#›</a:t>
            </a:fld>
            <a:endParaRPr lang="en-US"/>
          </a:p>
        </p:txBody>
      </p:sp>
    </p:spTree>
    <p:extLst>
      <p:ext uri="{BB962C8B-B14F-4D97-AF65-F5344CB8AC3E}">
        <p14:creationId xmlns:p14="http://schemas.microsoft.com/office/powerpoint/2010/main" val="165301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B2B1BAE-7B5A-4167-8B5D-D0B197E91389}" type="datetimeFigureOut">
              <a:rPr lang="en-US" smtClean="0"/>
              <a:t>6/10/2024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5CA2800-1248-4477-8953-558DC852F21F}" type="slidenum">
              <a:rPr lang="en-US" smtClean="0"/>
              <a:t>‹#›</a:t>
            </a:fld>
            <a:endParaRPr lang="en-US"/>
          </a:p>
        </p:txBody>
      </p:sp>
    </p:spTree>
    <p:extLst>
      <p:ext uri="{BB962C8B-B14F-4D97-AF65-F5344CB8AC3E}">
        <p14:creationId xmlns:p14="http://schemas.microsoft.com/office/powerpoint/2010/main" val="84624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B2B1BAE-7B5A-4167-8B5D-D0B197E91389}" type="datetimeFigureOut">
              <a:rPr lang="en-US" smtClean="0"/>
              <a:t>6/10/2024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CA2800-1248-4477-8953-558DC852F21F}" type="slidenum">
              <a:rPr lang="en-US" smtClean="0"/>
              <a:t>‹#›</a:t>
            </a:fld>
            <a:endParaRPr lang="en-US"/>
          </a:p>
        </p:txBody>
      </p:sp>
    </p:spTree>
    <p:extLst>
      <p:ext uri="{BB962C8B-B14F-4D97-AF65-F5344CB8AC3E}">
        <p14:creationId xmlns:p14="http://schemas.microsoft.com/office/powerpoint/2010/main" val="3946687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B2B1BAE-7B5A-4167-8B5D-D0B197E91389}" type="datetimeFigureOut">
              <a:rPr lang="en-US" smtClean="0"/>
              <a:t>6/10/2024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5CA2800-1248-4477-8953-558DC852F21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71177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F5F1-3D7A-F944-1C90-B7C592B47406}"/>
              </a:ext>
            </a:extLst>
          </p:cNvPr>
          <p:cNvSpPr>
            <a:spLocks noGrp="1"/>
          </p:cNvSpPr>
          <p:nvPr>
            <p:ph type="ctrTitle"/>
          </p:nvPr>
        </p:nvSpPr>
        <p:spPr>
          <a:xfrm>
            <a:off x="678730" y="3042269"/>
            <a:ext cx="10617135" cy="1095825"/>
          </a:xfrm>
        </p:spPr>
        <p:txBody>
          <a:bodyPr anchor="b">
            <a:normAutofit fontScale="90000"/>
          </a:bodyPr>
          <a:lstStyle/>
          <a:p>
            <a:pPr algn="ctr"/>
            <a:r>
              <a:rPr lang="en-US" sz="4700" dirty="0"/>
              <a:t>Jewish Community Foundation of Greater Mercer </a:t>
            </a:r>
          </a:p>
        </p:txBody>
      </p:sp>
      <p:sp>
        <p:nvSpPr>
          <p:cNvPr id="3" name="Subtitle 2">
            <a:extLst>
              <a:ext uri="{FF2B5EF4-FFF2-40B4-BE49-F238E27FC236}">
                <a16:creationId xmlns:a16="http://schemas.microsoft.com/office/drawing/2014/main" id="{ACADF875-FA3E-C405-03A8-48C9DF3275DB}"/>
              </a:ext>
            </a:extLst>
          </p:cNvPr>
          <p:cNvSpPr>
            <a:spLocks noGrp="1"/>
          </p:cNvSpPr>
          <p:nvPr>
            <p:ph type="subTitle" idx="1"/>
          </p:nvPr>
        </p:nvSpPr>
        <p:spPr>
          <a:xfrm>
            <a:off x="2619375" y="5308096"/>
            <a:ext cx="6953250" cy="862394"/>
          </a:xfrm>
        </p:spPr>
        <p:txBody>
          <a:bodyPr anchor="t">
            <a:normAutofit lnSpcReduction="10000"/>
          </a:bodyPr>
          <a:lstStyle/>
          <a:p>
            <a:r>
              <a:rPr lang="en-US" sz="2200" dirty="0"/>
              <a:t> Annual Board of Trustees meeting </a:t>
            </a:r>
          </a:p>
          <a:p>
            <a:r>
              <a:rPr lang="en-US" sz="2200" dirty="0"/>
              <a:t>June 10, 2024 </a:t>
            </a:r>
          </a:p>
        </p:txBody>
      </p:sp>
      <p:pic>
        <p:nvPicPr>
          <p:cNvPr id="4" name="Picture 3" descr="A close-up of a logo&#10;&#10;Description automatically generated with medium confidence">
            <a:extLst>
              <a:ext uri="{FF2B5EF4-FFF2-40B4-BE49-F238E27FC236}">
                <a16:creationId xmlns:a16="http://schemas.microsoft.com/office/drawing/2014/main" id="{A6787CF0-5768-58C0-7C32-2F5726D921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8859" y="662544"/>
            <a:ext cx="6773766" cy="1796754"/>
          </a:xfrm>
          <a:prstGeom prst="rect">
            <a:avLst/>
          </a:prstGeom>
        </p:spPr>
      </p:pic>
    </p:spTree>
    <p:extLst>
      <p:ext uri="{BB962C8B-B14F-4D97-AF65-F5344CB8AC3E}">
        <p14:creationId xmlns:p14="http://schemas.microsoft.com/office/powerpoint/2010/main" val="2545621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C6BE8-DF6C-4D46-A5BA-73D34259659A}"/>
              </a:ext>
            </a:extLst>
          </p:cNvPr>
          <p:cNvSpPr>
            <a:spLocks noGrp="1"/>
          </p:cNvSpPr>
          <p:nvPr>
            <p:ph type="title"/>
          </p:nvPr>
        </p:nvSpPr>
        <p:spPr/>
        <p:txBody>
          <a:bodyPr/>
          <a:lstStyle/>
          <a:p>
            <a:r>
              <a:rPr lang="en-US" dirty="0"/>
              <a:t>Succession/Search committee</a:t>
            </a:r>
          </a:p>
        </p:txBody>
      </p:sp>
      <p:sp>
        <p:nvSpPr>
          <p:cNvPr id="3" name="Content Placeholder 2">
            <a:extLst>
              <a:ext uri="{FF2B5EF4-FFF2-40B4-BE49-F238E27FC236}">
                <a16:creationId xmlns:a16="http://schemas.microsoft.com/office/drawing/2014/main" id="{4BDD10B9-3696-1C9D-7077-7F955438F39A}"/>
              </a:ext>
            </a:extLst>
          </p:cNvPr>
          <p:cNvSpPr>
            <a:spLocks noGrp="1"/>
          </p:cNvSpPr>
          <p:nvPr>
            <p:ph idx="1"/>
          </p:nvPr>
        </p:nvSpPr>
        <p:spPr/>
        <p:txBody>
          <a:bodyPr>
            <a:normAutofit fontScale="85000" lnSpcReduction="20000"/>
          </a:bodyPr>
          <a:lstStyle/>
          <a:p>
            <a:r>
              <a:rPr lang="en-US" dirty="0"/>
              <a:t>The members of the Succession/Search committee are: Joyce Kalstein, Stephanie Koren, Jill Schwartz Chevlin and Josh Waldorf</a:t>
            </a:r>
          </a:p>
          <a:p>
            <a:pPr>
              <a:buFont typeface="Wingdings" panose="05000000000000000000" pitchFamily="2" charset="2"/>
              <a:buChar char="§"/>
            </a:pPr>
            <a:r>
              <a:rPr lang="en-US" dirty="0"/>
              <a:t>The Succession committee has met 6 times via zoom since the last board meeting.</a:t>
            </a:r>
          </a:p>
          <a:p>
            <a:pPr>
              <a:buFont typeface="Wingdings" panose="05000000000000000000" pitchFamily="2" charset="2"/>
              <a:buChar char="§"/>
            </a:pPr>
            <a:r>
              <a:rPr lang="en-US" dirty="0"/>
              <a:t>The job was posted in Indeed, Jewish Staffing.com, Women in Development(NJ) Jewish Federation of North America job site, Harold Grinspoon Foundation job site, Hillel job site, </a:t>
            </a:r>
            <a:r>
              <a:rPr lang="en-US" dirty="0" err="1"/>
              <a:t>Linkedin</a:t>
            </a:r>
            <a:r>
              <a:rPr lang="en-US" dirty="0"/>
              <a:t> </a:t>
            </a:r>
          </a:p>
          <a:p>
            <a:pPr>
              <a:buFont typeface="Wingdings" panose="05000000000000000000" pitchFamily="2" charset="2"/>
              <a:buChar char="§"/>
            </a:pPr>
            <a:r>
              <a:rPr lang="en-US" dirty="0"/>
              <a:t>We received over 100 resumes</a:t>
            </a:r>
          </a:p>
          <a:p>
            <a:pPr>
              <a:buFont typeface="Wingdings" panose="05000000000000000000" pitchFamily="2" charset="2"/>
              <a:buChar char="§"/>
            </a:pPr>
            <a:r>
              <a:rPr lang="en-US" dirty="0"/>
              <a:t>The committee narrowed the pool to 6 potential candidates based on the following attributes: </a:t>
            </a:r>
          </a:p>
          <a:p>
            <a:pPr>
              <a:buFont typeface="Wingdings" panose="05000000000000000000" pitchFamily="2" charset="2"/>
              <a:buChar char="Ø"/>
            </a:pPr>
            <a:r>
              <a:rPr lang="en-US" dirty="0"/>
              <a:t>Education</a:t>
            </a:r>
          </a:p>
          <a:p>
            <a:pPr>
              <a:buFont typeface="Wingdings" panose="05000000000000000000" pitchFamily="2" charset="2"/>
              <a:buChar char="Ø"/>
            </a:pPr>
            <a:r>
              <a:rPr lang="en-US" dirty="0"/>
              <a:t>Fundraising/Development Professional</a:t>
            </a:r>
          </a:p>
          <a:p>
            <a:pPr>
              <a:buFont typeface="Wingdings" panose="05000000000000000000" pitchFamily="2" charset="2"/>
              <a:buChar char="Ø"/>
            </a:pPr>
            <a:r>
              <a:rPr lang="en-US" dirty="0"/>
              <a:t>Location</a:t>
            </a:r>
          </a:p>
          <a:p>
            <a:pPr>
              <a:buFont typeface="Wingdings" panose="05000000000000000000" pitchFamily="2" charset="2"/>
              <a:buChar char="Ø"/>
            </a:pPr>
            <a:r>
              <a:rPr lang="en-US" dirty="0"/>
              <a:t>Work Experience</a:t>
            </a:r>
          </a:p>
          <a:p>
            <a:pPr>
              <a:buFont typeface="Wingdings" panose="05000000000000000000" pitchFamily="2" charset="2"/>
              <a:buChar char="Ø"/>
            </a:pPr>
            <a:r>
              <a:rPr lang="en-US" dirty="0"/>
              <a:t>Experience working with a Volunteer Board/Committee </a:t>
            </a:r>
          </a:p>
          <a:p>
            <a:pPr marL="0" indent="0">
              <a:buNone/>
            </a:pPr>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10A51F98-6F1C-D208-DC4A-8FEAE50FA9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1362758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F307-35B5-918E-F585-0575BF7AD720}"/>
              </a:ext>
            </a:extLst>
          </p:cNvPr>
          <p:cNvSpPr>
            <a:spLocks noGrp="1"/>
          </p:cNvSpPr>
          <p:nvPr>
            <p:ph type="title"/>
          </p:nvPr>
        </p:nvSpPr>
        <p:spPr/>
        <p:txBody>
          <a:bodyPr/>
          <a:lstStyle/>
          <a:p>
            <a:r>
              <a:rPr lang="en-US" dirty="0"/>
              <a:t>Succession/Search </a:t>
            </a:r>
          </a:p>
        </p:txBody>
      </p:sp>
      <p:sp>
        <p:nvSpPr>
          <p:cNvPr id="3" name="Content Placeholder 2">
            <a:extLst>
              <a:ext uri="{FF2B5EF4-FFF2-40B4-BE49-F238E27FC236}">
                <a16:creationId xmlns:a16="http://schemas.microsoft.com/office/drawing/2014/main" id="{CFEE5857-7DFD-D87D-0EE3-76CEAE7FF10C}"/>
              </a:ext>
            </a:extLst>
          </p:cNvPr>
          <p:cNvSpPr>
            <a:spLocks noGrp="1"/>
          </p:cNvSpPr>
          <p:nvPr>
            <p:ph idx="1"/>
          </p:nvPr>
        </p:nvSpPr>
        <p:spPr/>
        <p:txBody>
          <a:bodyPr>
            <a:normAutofit fontScale="92500" lnSpcReduction="20000"/>
          </a:bodyPr>
          <a:lstStyle/>
          <a:p>
            <a:pPr marL="1471400" lvl="8" indent="0">
              <a:buNone/>
            </a:pPr>
            <a:endParaRPr lang="en-US" dirty="0"/>
          </a:p>
          <a:p>
            <a:pPr>
              <a:buFont typeface="Arial" panose="020B0604020202020204" pitchFamily="34" charset="0"/>
              <a:buChar char="•"/>
            </a:pPr>
            <a:r>
              <a:rPr lang="en-US" dirty="0"/>
              <a:t>The committee developed first round questions to conduct six interviews over three days last week.</a:t>
            </a:r>
          </a:p>
          <a:p>
            <a:pPr>
              <a:buFont typeface="Arial" panose="020B0604020202020204" pitchFamily="34" charset="0"/>
              <a:buChar char="•"/>
            </a:pPr>
            <a:r>
              <a:rPr lang="en-US" dirty="0"/>
              <a:t>The committee rated each candidate on a scale of 1-5 on the following </a:t>
            </a:r>
          </a:p>
          <a:p>
            <a:pPr>
              <a:buFont typeface="Wingdings" panose="05000000000000000000" pitchFamily="2" charset="2"/>
              <a:buChar char="Ø"/>
            </a:pPr>
            <a:r>
              <a:rPr lang="en-US" dirty="0"/>
              <a:t>Leadership skills</a:t>
            </a:r>
          </a:p>
          <a:p>
            <a:pPr>
              <a:buFont typeface="Wingdings" panose="05000000000000000000" pitchFamily="2" charset="2"/>
              <a:buChar char="Ø"/>
            </a:pPr>
            <a:r>
              <a:rPr lang="en-US" dirty="0"/>
              <a:t>Supervision/Management experience</a:t>
            </a:r>
          </a:p>
          <a:p>
            <a:pPr>
              <a:buFont typeface="Wingdings" panose="05000000000000000000" pitchFamily="2" charset="2"/>
              <a:buChar char="Ø"/>
            </a:pPr>
            <a:r>
              <a:rPr lang="en-US" dirty="0"/>
              <a:t>Fundraising Experience</a:t>
            </a:r>
          </a:p>
          <a:p>
            <a:pPr>
              <a:buFont typeface="Wingdings" panose="05000000000000000000" pitchFamily="2" charset="2"/>
              <a:buChar char="Ø"/>
            </a:pPr>
            <a:r>
              <a:rPr lang="en-US" dirty="0"/>
              <a:t>Knowledge of Planned Giving Stewardship and Life &amp; Legacy giving </a:t>
            </a:r>
          </a:p>
          <a:p>
            <a:pPr>
              <a:buFont typeface="Arial" panose="020B0604020202020204" pitchFamily="34" charset="0"/>
              <a:buChar char="•"/>
            </a:pPr>
            <a:r>
              <a:rPr lang="en-US" dirty="0"/>
              <a:t>The committee is meeting on 6/14 to narrow the field and set up the next round of interviews which will be conducted by the succession committee members and a to be determined number of Trustees </a:t>
            </a:r>
          </a:p>
          <a:p>
            <a:pPr>
              <a:buFont typeface="Arial" panose="020B0604020202020204" pitchFamily="34" charset="0"/>
              <a:buChar char="•"/>
            </a:pPr>
            <a:endParaRPr lang="en-US" dirty="0"/>
          </a:p>
          <a:p>
            <a:pPr>
              <a:buFont typeface="Arial" panose="020B0604020202020204" pitchFamily="34" charset="0"/>
              <a:buChar char="•"/>
            </a:pPr>
            <a:r>
              <a:rPr lang="en-US" dirty="0"/>
              <a:t>Succession/Search committee: Joyce Kalstein, Stephanie Koren, Jill Schwartz-Chevlin, Josh Waldorf</a:t>
            </a:r>
          </a:p>
        </p:txBody>
      </p:sp>
    </p:spTree>
    <p:extLst>
      <p:ext uri="{BB962C8B-B14F-4D97-AF65-F5344CB8AC3E}">
        <p14:creationId xmlns:p14="http://schemas.microsoft.com/office/powerpoint/2010/main" val="1088537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038DF-DA46-69B4-0433-DF93DCB9C802}"/>
              </a:ext>
            </a:extLst>
          </p:cNvPr>
          <p:cNvSpPr>
            <a:spLocks noGrp="1"/>
          </p:cNvSpPr>
          <p:nvPr>
            <p:ph type="title"/>
          </p:nvPr>
        </p:nvSpPr>
        <p:spPr/>
        <p:txBody>
          <a:bodyPr/>
          <a:lstStyle/>
          <a:p>
            <a:r>
              <a:rPr lang="en-US" dirty="0"/>
              <a:t>Nominating committee</a:t>
            </a:r>
          </a:p>
        </p:txBody>
      </p:sp>
      <p:sp>
        <p:nvSpPr>
          <p:cNvPr id="3" name="Content Placeholder 2">
            <a:extLst>
              <a:ext uri="{FF2B5EF4-FFF2-40B4-BE49-F238E27FC236}">
                <a16:creationId xmlns:a16="http://schemas.microsoft.com/office/drawing/2014/main" id="{B6DBF5F6-4816-81F9-BB0A-9C3EC632A47A}"/>
              </a:ext>
            </a:extLst>
          </p:cNvPr>
          <p:cNvSpPr>
            <a:spLocks noGrp="1"/>
          </p:cNvSpPr>
          <p:nvPr>
            <p:ph idx="1"/>
          </p:nvPr>
        </p:nvSpPr>
        <p:spPr/>
        <p:txBody>
          <a:bodyPr>
            <a:normAutofit/>
          </a:bodyPr>
          <a:lstStyle/>
          <a:p>
            <a:pPr>
              <a:buFont typeface="Wingdings" panose="05000000000000000000" pitchFamily="2" charset="2"/>
              <a:buChar char="Ø"/>
            </a:pPr>
            <a:r>
              <a:rPr lang="en-US" dirty="0"/>
              <a:t>The Nominating committee met several times in the months of April and May.</a:t>
            </a:r>
          </a:p>
          <a:p>
            <a:pPr>
              <a:buFont typeface="Wingdings" panose="05000000000000000000" pitchFamily="2" charset="2"/>
              <a:buChar char="Ø"/>
            </a:pPr>
            <a:r>
              <a:rPr lang="en-US" dirty="0"/>
              <a:t>Wally </a:t>
            </a:r>
            <a:r>
              <a:rPr lang="en-US" dirty="0" err="1"/>
              <a:t>Yosefat</a:t>
            </a:r>
            <a:r>
              <a:rPr lang="en-US" dirty="0"/>
              <a:t> and Brenda </a:t>
            </a:r>
            <a:r>
              <a:rPr lang="en-US" dirty="0" err="1"/>
              <a:t>Zlatin</a:t>
            </a:r>
            <a:r>
              <a:rPr lang="en-US" dirty="0"/>
              <a:t> will be leaving both the board and the Executive Committee</a:t>
            </a:r>
          </a:p>
          <a:p>
            <a:pPr>
              <a:buFont typeface="Wingdings" panose="05000000000000000000" pitchFamily="2" charset="2"/>
              <a:buChar char="Ø"/>
            </a:pPr>
            <a:r>
              <a:rPr lang="en-US" dirty="0"/>
              <a:t>Additionally, Steve Lieberman (West Central) and Oliver Pimley will be leaving the board. Jonathan Nemeth has filled the seat vacated by Steve Lieberman.</a:t>
            </a:r>
          </a:p>
          <a:p>
            <a:pPr>
              <a:buFont typeface="Wingdings" panose="05000000000000000000" pitchFamily="2" charset="2"/>
              <a:buChar char="Ø"/>
            </a:pPr>
            <a:r>
              <a:rPr lang="en-US" dirty="0"/>
              <a:t>Tiffany </a:t>
            </a:r>
            <a:r>
              <a:rPr lang="en-US" dirty="0" err="1"/>
              <a:t>Willner</a:t>
            </a:r>
            <a:r>
              <a:rPr lang="en-US" dirty="0"/>
              <a:t> will remain on the Executive Committee as board member at Large </a:t>
            </a:r>
          </a:p>
          <a:p>
            <a:pPr>
              <a:buFont typeface="Wingdings" panose="05000000000000000000" pitchFamily="2" charset="2"/>
              <a:buChar char="Ø"/>
            </a:pPr>
            <a:r>
              <a:rPr lang="en-US" dirty="0"/>
              <a:t>Two Trustees will be moving to the Executive Committee: James </a:t>
            </a:r>
            <a:r>
              <a:rPr lang="en-US" dirty="0" err="1"/>
              <a:t>Schragger</a:t>
            </a:r>
            <a:r>
              <a:rPr lang="en-US" dirty="0"/>
              <a:t> to Secretary and Susan Falcon as Board member at Large</a:t>
            </a:r>
          </a:p>
          <a:p>
            <a:pPr>
              <a:buFont typeface="Wingdings" panose="05000000000000000000" pitchFamily="2" charset="2"/>
              <a:buChar char="Ø"/>
            </a:pPr>
            <a:r>
              <a:rPr lang="en-US" dirty="0"/>
              <a:t>Norma Saks will join the Board. </a:t>
            </a:r>
          </a:p>
          <a:p>
            <a:pPr>
              <a:buFont typeface="Wingdings" panose="05000000000000000000" pitchFamily="2" charset="2"/>
              <a:buChar char="Ø"/>
            </a:pPr>
            <a:r>
              <a:rPr lang="en-US" dirty="0"/>
              <a:t>Jewish Federation of West-Central will notify JCFGM of their board representative</a:t>
            </a:r>
          </a:p>
          <a:p>
            <a:pPr marL="0" indent="0">
              <a:buNone/>
            </a:pPr>
            <a:endParaRPr lang="en-US" dirty="0"/>
          </a:p>
        </p:txBody>
      </p:sp>
      <p:pic>
        <p:nvPicPr>
          <p:cNvPr id="5" name="Picture 4" descr="A close-up of a logo&#10;&#10;Description automatically generated with medium confidence">
            <a:extLst>
              <a:ext uri="{FF2B5EF4-FFF2-40B4-BE49-F238E27FC236}">
                <a16:creationId xmlns:a16="http://schemas.microsoft.com/office/drawing/2014/main" id="{5D0EE158-D384-F191-5CD7-2D411526F3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3196788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E03FB-ABC5-90ED-450F-91D2921AC8EA}"/>
              </a:ext>
            </a:extLst>
          </p:cNvPr>
          <p:cNvSpPr>
            <a:spLocks noGrp="1"/>
          </p:cNvSpPr>
          <p:nvPr>
            <p:ph type="title"/>
          </p:nvPr>
        </p:nvSpPr>
        <p:spPr/>
        <p:txBody>
          <a:bodyPr/>
          <a:lstStyle/>
          <a:p>
            <a:r>
              <a:rPr lang="en-US" dirty="0"/>
              <a:t>Nominating committee</a:t>
            </a:r>
          </a:p>
        </p:txBody>
      </p:sp>
      <p:sp>
        <p:nvSpPr>
          <p:cNvPr id="3" name="Content Placeholder 2">
            <a:extLst>
              <a:ext uri="{FF2B5EF4-FFF2-40B4-BE49-F238E27FC236}">
                <a16:creationId xmlns:a16="http://schemas.microsoft.com/office/drawing/2014/main" id="{5CD0A4D2-F3CB-4039-C9FD-D083B8741F1A}"/>
              </a:ext>
            </a:extLst>
          </p:cNvPr>
          <p:cNvSpPr>
            <a:spLocks noGrp="1"/>
          </p:cNvSpPr>
          <p:nvPr>
            <p:ph idx="1"/>
          </p:nvPr>
        </p:nvSpPr>
        <p:spPr/>
        <p:txBody>
          <a:bodyPr/>
          <a:lstStyle/>
          <a:p>
            <a:pPr>
              <a:buFont typeface="Wingdings" panose="05000000000000000000" pitchFamily="2" charset="2"/>
              <a:buChar char="Ø"/>
            </a:pPr>
            <a:r>
              <a:rPr lang="en-US" dirty="0"/>
              <a:t>Vote on all members of the Executive Committee for a 1 year term</a:t>
            </a:r>
          </a:p>
          <a:p>
            <a:pPr>
              <a:buFont typeface="Wingdings" panose="05000000000000000000" pitchFamily="2" charset="2"/>
              <a:buChar char="Ø"/>
            </a:pPr>
            <a:r>
              <a:rPr lang="en-US" dirty="0"/>
              <a:t>Vote on Norma Saks for a 1 year term on the Board of Trustees</a:t>
            </a:r>
          </a:p>
          <a:p>
            <a:pPr>
              <a:buFont typeface="Wingdings" panose="05000000000000000000" pitchFamily="2" charset="2"/>
              <a:buChar char="Ø"/>
            </a:pPr>
            <a:r>
              <a:rPr lang="en-US" dirty="0"/>
              <a:t>Vote for Michael Feldstein for a 2 year term on the Board of Trustees</a:t>
            </a:r>
          </a:p>
          <a:p>
            <a:pPr>
              <a:buFont typeface="Wingdings" panose="05000000000000000000" pitchFamily="2" charset="2"/>
              <a:buChar char="Ø"/>
            </a:pPr>
            <a:r>
              <a:rPr lang="en-US" dirty="0"/>
              <a:t>Vote on the following individuals for a 3 year term on the Board of Trustees: Harvey Fram,</a:t>
            </a:r>
          </a:p>
          <a:p>
            <a:pPr marL="0" indent="0">
              <a:buNone/>
            </a:pPr>
            <a:r>
              <a:rPr lang="en-US" dirty="0"/>
              <a:t>     Joyce Kalstein, Miki Krakauer, Michael Manning, Tiffany </a:t>
            </a:r>
            <a:r>
              <a:rPr lang="en-US" dirty="0" err="1"/>
              <a:t>Willner</a:t>
            </a:r>
            <a:r>
              <a:rPr lang="en-US" dirty="0"/>
              <a:t> </a:t>
            </a:r>
          </a:p>
          <a:p>
            <a:pPr marL="0" indent="0">
              <a:buNone/>
            </a:pPr>
            <a:endParaRPr lang="en-US" dirty="0"/>
          </a:p>
          <a:p>
            <a:pPr marL="0" indent="0">
              <a:buNone/>
            </a:pPr>
            <a:endParaRPr lang="en-US" dirty="0"/>
          </a:p>
          <a:p>
            <a:pPr marL="0" indent="0">
              <a:buNone/>
            </a:pPr>
            <a:r>
              <a:rPr lang="en-US" dirty="0"/>
              <a:t>Nominating committee: Scott Schaefer, Chair, Tiffany </a:t>
            </a:r>
            <a:r>
              <a:rPr lang="en-US" dirty="0" err="1"/>
              <a:t>Willner</a:t>
            </a:r>
            <a:r>
              <a:rPr lang="en-US" dirty="0"/>
              <a:t> and Marc Wisotsky</a:t>
            </a:r>
          </a:p>
        </p:txBody>
      </p:sp>
    </p:spTree>
    <p:extLst>
      <p:ext uri="{BB962C8B-B14F-4D97-AF65-F5344CB8AC3E}">
        <p14:creationId xmlns:p14="http://schemas.microsoft.com/office/powerpoint/2010/main" val="1186600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403CA-D378-FA05-55D4-545F0C7F5662}"/>
              </a:ext>
            </a:extLst>
          </p:cNvPr>
          <p:cNvSpPr>
            <a:spLocks noGrp="1"/>
          </p:cNvSpPr>
          <p:nvPr>
            <p:ph type="title"/>
          </p:nvPr>
        </p:nvSpPr>
        <p:spPr/>
        <p:txBody>
          <a:bodyPr/>
          <a:lstStyle/>
          <a:p>
            <a:r>
              <a:rPr lang="en-US" dirty="0"/>
              <a:t>Audit committee</a:t>
            </a:r>
          </a:p>
        </p:txBody>
      </p:sp>
      <p:sp>
        <p:nvSpPr>
          <p:cNvPr id="3" name="Content Placeholder 2">
            <a:extLst>
              <a:ext uri="{FF2B5EF4-FFF2-40B4-BE49-F238E27FC236}">
                <a16:creationId xmlns:a16="http://schemas.microsoft.com/office/drawing/2014/main" id="{6AF1A552-BDB0-4473-6C88-A81C87FD831F}"/>
              </a:ext>
            </a:extLst>
          </p:cNvPr>
          <p:cNvSpPr>
            <a:spLocks noGrp="1"/>
          </p:cNvSpPr>
          <p:nvPr>
            <p:ph idx="1"/>
          </p:nvPr>
        </p:nvSpPr>
        <p:spPr/>
        <p:txBody>
          <a:bodyPr/>
          <a:lstStyle/>
          <a:p>
            <a:pPr>
              <a:buFont typeface="Wingdings" panose="05000000000000000000" pitchFamily="2" charset="2"/>
              <a:buChar char="Ø"/>
            </a:pPr>
            <a:endParaRPr lang="en-US" dirty="0"/>
          </a:p>
          <a:p>
            <a:pPr>
              <a:buFont typeface="Wingdings" panose="05000000000000000000" pitchFamily="2" charset="2"/>
              <a:buChar char="Ø"/>
            </a:pPr>
            <a:r>
              <a:rPr lang="en-US" dirty="0"/>
              <a:t>The following Board members have agreed to serve on the audit committee</a:t>
            </a:r>
          </a:p>
          <a:p>
            <a:pPr>
              <a:buFont typeface="Wingdings" panose="05000000000000000000" pitchFamily="2" charset="2"/>
              <a:buChar char="§"/>
            </a:pPr>
            <a:r>
              <a:rPr lang="en-US" dirty="0"/>
              <a:t>Chair, Marc Wisotsky</a:t>
            </a:r>
          </a:p>
          <a:p>
            <a:pPr>
              <a:buFont typeface="Wingdings" panose="05000000000000000000" pitchFamily="2" charset="2"/>
              <a:buChar char="§"/>
            </a:pPr>
            <a:r>
              <a:rPr lang="en-US" dirty="0"/>
              <a:t>Committee members</a:t>
            </a:r>
          </a:p>
          <a:p>
            <a:pPr>
              <a:buFont typeface="Arial" panose="020B0604020202020204" pitchFamily="34" charset="0"/>
              <a:buChar char="•"/>
            </a:pPr>
            <a:r>
              <a:rPr lang="en-US" dirty="0"/>
              <a:t>Josh Waldorf</a:t>
            </a:r>
          </a:p>
          <a:p>
            <a:pPr>
              <a:buFont typeface="Arial" panose="020B0604020202020204" pitchFamily="34" charset="0"/>
              <a:buChar char="•"/>
            </a:pPr>
            <a:r>
              <a:rPr lang="en-US" dirty="0"/>
              <a:t>Miki </a:t>
            </a:r>
            <a:r>
              <a:rPr lang="en-US"/>
              <a:t>Kraukauer</a:t>
            </a:r>
          </a:p>
        </p:txBody>
      </p:sp>
    </p:spTree>
    <p:extLst>
      <p:ext uri="{BB962C8B-B14F-4D97-AF65-F5344CB8AC3E}">
        <p14:creationId xmlns:p14="http://schemas.microsoft.com/office/powerpoint/2010/main" val="3050048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C0689-8397-00E8-7027-ACFB9558619F}"/>
              </a:ext>
            </a:extLst>
          </p:cNvPr>
          <p:cNvSpPr>
            <a:spLocks noGrp="1"/>
          </p:cNvSpPr>
          <p:nvPr>
            <p:ph type="title"/>
          </p:nvPr>
        </p:nvSpPr>
        <p:spPr/>
        <p:txBody>
          <a:bodyPr/>
          <a:lstStyle/>
          <a:p>
            <a:r>
              <a:rPr lang="en-US" dirty="0"/>
              <a:t>Updates</a:t>
            </a:r>
          </a:p>
        </p:txBody>
      </p:sp>
      <p:sp>
        <p:nvSpPr>
          <p:cNvPr id="3" name="Content Placeholder 2">
            <a:extLst>
              <a:ext uri="{FF2B5EF4-FFF2-40B4-BE49-F238E27FC236}">
                <a16:creationId xmlns:a16="http://schemas.microsoft.com/office/drawing/2014/main" id="{32673EC3-4CE6-7C79-9A44-52C4C8FF4AEE}"/>
              </a:ext>
            </a:extLst>
          </p:cNvPr>
          <p:cNvSpPr>
            <a:spLocks noGrp="1"/>
          </p:cNvSpPr>
          <p:nvPr>
            <p:ph idx="1"/>
          </p:nvPr>
        </p:nvSpPr>
        <p:spPr/>
        <p:txBody>
          <a:bodyPr>
            <a:normAutofit fontScale="85000" lnSpcReduction="10000"/>
          </a:bodyPr>
          <a:lstStyle/>
          <a:p>
            <a:pPr>
              <a:buFont typeface="Wingdings" panose="05000000000000000000" pitchFamily="2" charset="2"/>
              <a:buChar char="Ø"/>
            </a:pPr>
            <a:r>
              <a:rPr lang="en-US" dirty="0"/>
              <a:t>Ewing Property </a:t>
            </a:r>
          </a:p>
          <a:p>
            <a:pPr>
              <a:buFont typeface="Arial" panose="020B0604020202020204" pitchFamily="34" charset="0"/>
              <a:buChar char="•"/>
            </a:pPr>
            <a:r>
              <a:rPr lang="en-US" dirty="0"/>
              <a:t>Current committee ( Jim </a:t>
            </a:r>
            <a:r>
              <a:rPr lang="en-US" dirty="0" err="1"/>
              <a:t>Schragger</a:t>
            </a:r>
            <a:r>
              <a:rPr lang="en-US" dirty="0"/>
              <a:t>, Howard Cohen and Linda Meisel) meeting approximately every 8-10 weeks with Co trustee Fraser Pierson and family member Logan Pierson</a:t>
            </a:r>
          </a:p>
          <a:p>
            <a:pPr>
              <a:buFont typeface="Arial" panose="020B0604020202020204" pitchFamily="34" charset="0"/>
              <a:buChar char="•"/>
            </a:pPr>
            <a:r>
              <a:rPr lang="en-US" dirty="0"/>
              <a:t>The Pierson Estate is attempting to hire an environmental consultant to determine wetlands. If significant wetlands are found, additional consulting services may be needed to update wetlands maps.</a:t>
            </a:r>
          </a:p>
          <a:p>
            <a:pPr>
              <a:buFont typeface="Arial" panose="020B0604020202020204" pitchFamily="34" charset="0"/>
              <a:buChar char="•"/>
            </a:pPr>
            <a:r>
              <a:rPr lang="en-US" dirty="0"/>
              <a:t>Once wetlands are determined/changed, the value of property can be determined</a:t>
            </a:r>
          </a:p>
          <a:p>
            <a:pPr>
              <a:buFont typeface="Arial" panose="020B0604020202020204" pitchFamily="34" charset="0"/>
              <a:buChar char="•"/>
            </a:pPr>
            <a:r>
              <a:rPr lang="en-US" dirty="0"/>
              <a:t>The previous commercial broker’s listing agreement expired</a:t>
            </a:r>
          </a:p>
          <a:p>
            <a:pPr>
              <a:buFont typeface="Arial" panose="020B0604020202020204" pitchFamily="34" charset="0"/>
              <a:buChar char="•"/>
            </a:pPr>
            <a:r>
              <a:rPr lang="en-US" dirty="0"/>
              <a:t>New commercial broker is expected to be engaged once the value of the property is determined</a:t>
            </a:r>
          </a:p>
          <a:p>
            <a:pPr>
              <a:buFont typeface="Arial" panose="020B0604020202020204" pitchFamily="34" charset="0"/>
              <a:buChar char="•"/>
            </a:pPr>
            <a:r>
              <a:rPr lang="en-US" dirty="0"/>
              <a:t>Estate is in the process of terminating Wells Fargo as a co-trustee and may seek a new co-trustee. This is causing delays.</a:t>
            </a:r>
          </a:p>
          <a:p>
            <a:pPr>
              <a:buFont typeface="Arial" panose="020B0604020202020204" pitchFamily="34" charset="0"/>
              <a:buChar char="•"/>
            </a:pPr>
            <a:r>
              <a:rPr lang="en-US" dirty="0"/>
              <a:t>The Foundation has not paid expenses to-date.  Upon the sale of the property, all expenses will be taken out of any proceeds from the sale of the property before the net proceeds are divided between the beneficial owners. </a:t>
            </a:r>
          </a:p>
          <a:p>
            <a:pPr>
              <a:buFont typeface="Arial" panose="020B0604020202020204" pitchFamily="34" charset="0"/>
              <a:buChar char="•"/>
            </a:pPr>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922FDFE3-78B4-BA51-13B1-264B31584D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1854" y="635651"/>
            <a:ext cx="2663539" cy="706509"/>
          </a:xfrm>
          <a:prstGeom prst="rect">
            <a:avLst/>
          </a:prstGeom>
        </p:spPr>
      </p:pic>
    </p:spTree>
    <p:extLst>
      <p:ext uri="{BB962C8B-B14F-4D97-AF65-F5344CB8AC3E}">
        <p14:creationId xmlns:p14="http://schemas.microsoft.com/office/powerpoint/2010/main" val="1756522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BCD3-7F91-6238-5302-18695E3F5E42}"/>
              </a:ext>
            </a:extLst>
          </p:cNvPr>
          <p:cNvSpPr>
            <a:spLocks noGrp="1"/>
          </p:cNvSpPr>
          <p:nvPr>
            <p:ph type="title"/>
          </p:nvPr>
        </p:nvSpPr>
        <p:spPr/>
        <p:txBody>
          <a:bodyPr/>
          <a:lstStyle/>
          <a:p>
            <a:r>
              <a:rPr lang="en-US" dirty="0"/>
              <a:t> JCFGM Fall 2024 Community Programs</a:t>
            </a:r>
          </a:p>
        </p:txBody>
      </p:sp>
      <p:sp>
        <p:nvSpPr>
          <p:cNvPr id="3" name="Content Placeholder 2">
            <a:extLst>
              <a:ext uri="{FF2B5EF4-FFF2-40B4-BE49-F238E27FC236}">
                <a16:creationId xmlns:a16="http://schemas.microsoft.com/office/drawing/2014/main" id="{3DABD984-03EE-1135-20B4-D08DF65C57B1}"/>
              </a:ext>
            </a:extLst>
          </p:cNvPr>
          <p:cNvSpPr>
            <a:spLocks noGrp="1"/>
          </p:cNvSpPr>
          <p:nvPr>
            <p:ph idx="1"/>
          </p:nvPr>
        </p:nvSpPr>
        <p:spPr/>
        <p:txBody>
          <a:bodyPr/>
          <a:lstStyle/>
          <a:p>
            <a:pPr>
              <a:buFont typeface="Wingdings" panose="05000000000000000000" pitchFamily="2" charset="2"/>
              <a:buChar char="Ø"/>
            </a:pPr>
            <a:endParaRPr lang="en-US" dirty="0"/>
          </a:p>
          <a:p>
            <a:pPr>
              <a:buFont typeface="Wingdings" panose="05000000000000000000" pitchFamily="2" charset="2"/>
              <a:buChar char="Ø"/>
            </a:pPr>
            <a:r>
              <a:rPr lang="en-US" dirty="0"/>
              <a:t>September 29</a:t>
            </a:r>
            <a:r>
              <a:rPr lang="en-US" baseline="30000" dirty="0"/>
              <a:t>th</a:t>
            </a:r>
            <a:r>
              <a:rPr lang="en-US" dirty="0"/>
              <a:t> Princeton University Sculpture Tour: led by Sandy Kurinsky ( for  board members, fund holders and Legacy team members.)</a:t>
            </a:r>
          </a:p>
          <a:p>
            <a:pPr>
              <a:buFont typeface="Wingdings" panose="05000000000000000000" pitchFamily="2" charset="2"/>
              <a:buChar char="Ø"/>
            </a:pPr>
            <a:r>
              <a:rPr lang="en-US" dirty="0"/>
              <a:t>October 15 Legacy Letters Stewardship Program: zoom program</a:t>
            </a:r>
          </a:p>
          <a:p>
            <a:pPr>
              <a:buFont typeface="Wingdings" panose="05000000000000000000" pitchFamily="2" charset="2"/>
              <a:buChar char="Ø"/>
            </a:pPr>
            <a:r>
              <a:rPr lang="en-US" dirty="0"/>
              <a:t>October 21 Farewell to Linda and Welcome New ED in person</a:t>
            </a:r>
          </a:p>
          <a:p>
            <a:pPr>
              <a:buFont typeface="Wingdings" panose="05000000000000000000" pitchFamily="2" charset="2"/>
              <a:buChar char="Ø"/>
            </a:pPr>
            <a:r>
              <a:rPr lang="en-US" dirty="0"/>
              <a:t>October </a:t>
            </a:r>
            <a:r>
              <a:rPr lang="en-US"/>
              <a:t>28</a:t>
            </a:r>
            <a:r>
              <a:rPr lang="en-US" baseline="30000"/>
              <a:t>th</a:t>
            </a:r>
            <a:r>
              <a:rPr lang="en-US"/>
              <a:t> Savvy  </a:t>
            </a:r>
            <a:r>
              <a:rPr lang="en-US" dirty="0"/>
              <a:t>Strategies for Year End Charitable Giving featuring Chartered Philanthropy Advisor Professionals – zoom </a:t>
            </a:r>
          </a:p>
          <a:p>
            <a:pPr>
              <a:buFont typeface="Wingdings" panose="05000000000000000000" pitchFamily="2" charset="2"/>
              <a:buChar char="Ø"/>
            </a:pPr>
            <a:r>
              <a:rPr lang="en-US" dirty="0"/>
              <a:t>November 13 The Experience of Jewish GIs  featuring Deborah Dash Moore- zoom program</a:t>
            </a:r>
          </a:p>
        </p:txBody>
      </p:sp>
    </p:spTree>
    <p:extLst>
      <p:ext uri="{BB962C8B-B14F-4D97-AF65-F5344CB8AC3E}">
        <p14:creationId xmlns:p14="http://schemas.microsoft.com/office/powerpoint/2010/main" val="1361880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986B1-A3BD-4EED-91AE-382C1EFBD194}"/>
              </a:ext>
            </a:extLst>
          </p:cNvPr>
          <p:cNvSpPr>
            <a:spLocks noGrp="1"/>
          </p:cNvSpPr>
          <p:nvPr>
            <p:ph type="title"/>
          </p:nvPr>
        </p:nvSpPr>
        <p:spPr/>
        <p:txBody>
          <a:bodyPr/>
          <a:lstStyle/>
          <a:p>
            <a:r>
              <a:rPr lang="en-US" dirty="0"/>
              <a:t>Good and Welfare</a:t>
            </a:r>
          </a:p>
        </p:txBody>
      </p:sp>
      <p:sp>
        <p:nvSpPr>
          <p:cNvPr id="3" name="Content Placeholder 2">
            <a:extLst>
              <a:ext uri="{FF2B5EF4-FFF2-40B4-BE49-F238E27FC236}">
                <a16:creationId xmlns:a16="http://schemas.microsoft.com/office/drawing/2014/main" id="{B25E908A-406C-43FB-165C-3ED79B1B8984}"/>
              </a:ext>
            </a:extLst>
          </p:cNvPr>
          <p:cNvSpPr>
            <a:spLocks noGrp="1"/>
          </p:cNvSpPr>
          <p:nvPr>
            <p:ph idx="1"/>
          </p:nvPr>
        </p:nvSpPr>
        <p:spPr/>
        <p:txBody>
          <a:bodyPr>
            <a:normAutofit/>
          </a:bodyPr>
          <a:lstStyle/>
          <a:p>
            <a:pPr>
              <a:buFont typeface="Wingdings" panose="05000000000000000000" pitchFamily="2" charset="2"/>
              <a:buChar char="Ø"/>
            </a:pPr>
            <a:endParaRPr lang="en-US" dirty="0"/>
          </a:p>
          <a:p>
            <a:pPr>
              <a:buFont typeface="Wingdings" panose="05000000000000000000" pitchFamily="2" charset="2"/>
              <a:buChar char="Ø"/>
            </a:pPr>
            <a:r>
              <a:rPr lang="en-US" dirty="0"/>
              <a:t>Condolences to the Zacks family on the passing of Amy’s Dad, Michael Falk.  May his memory be for a blessing. </a:t>
            </a:r>
          </a:p>
          <a:p>
            <a:pPr>
              <a:buFont typeface="Wingdings" panose="05000000000000000000" pitchFamily="2" charset="2"/>
              <a:buChar char="Ø"/>
            </a:pPr>
            <a:r>
              <a:rPr lang="en-US" dirty="0"/>
              <a:t>Mazal tov to:</a:t>
            </a:r>
          </a:p>
          <a:p>
            <a:pPr lvl="1">
              <a:buFont typeface="Wingdings" panose="05000000000000000000" pitchFamily="2" charset="2"/>
              <a:buChar char="Ø"/>
            </a:pPr>
            <a:r>
              <a:rPr lang="en-US" sz="2000" dirty="0"/>
              <a:t>The Snow </a:t>
            </a:r>
            <a:r>
              <a:rPr lang="en-US" sz="2000" dirty="0" err="1"/>
              <a:t>Nagelberg</a:t>
            </a:r>
            <a:r>
              <a:rPr lang="en-US" sz="2000" dirty="0"/>
              <a:t> Family in honor of Ari’s graduation from the University of Pennsylvania </a:t>
            </a:r>
          </a:p>
          <a:p>
            <a:pPr lvl="1">
              <a:buFont typeface="Wingdings" panose="05000000000000000000" pitchFamily="2" charset="2"/>
              <a:buChar char="Ø"/>
            </a:pPr>
            <a:r>
              <a:rPr lang="en-US" sz="2000" dirty="0"/>
              <a:t>The Feldstein Family in honor of Carly’s graduation from Emory University</a:t>
            </a:r>
          </a:p>
          <a:p>
            <a:pPr lvl="1">
              <a:buFont typeface="Wingdings" panose="05000000000000000000" pitchFamily="2" charset="2"/>
              <a:buChar char="Ø"/>
            </a:pPr>
            <a:r>
              <a:rPr lang="en-US" sz="2000" dirty="0"/>
              <a:t>The </a:t>
            </a:r>
            <a:r>
              <a:rPr lang="en-US" sz="2000" dirty="0" err="1"/>
              <a:t>Willner</a:t>
            </a:r>
            <a:r>
              <a:rPr lang="en-US" sz="2000" dirty="0"/>
              <a:t> Family in honor of Natalie’s graduation from Princeton Day School</a:t>
            </a:r>
          </a:p>
          <a:p>
            <a:pPr lvl="1">
              <a:buFont typeface="Wingdings" panose="05000000000000000000" pitchFamily="2" charset="2"/>
              <a:buChar char="Ø"/>
            </a:pPr>
            <a:r>
              <a:rPr lang="en-US" sz="2000" dirty="0"/>
              <a:t>The Meisel family in honor of granddaughter Ava’s graduation from </a:t>
            </a:r>
            <a:r>
              <a:rPr lang="en-US" sz="2000" dirty="0" err="1"/>
              <a:t>Fieldston</a:t>
            </a:r>
            <a:r>
              <a:rPr lang="en-US" sz="2000" dirty="0"/>
              <a:t> Upper School </a:t>
            </a:r>
          </a:p>
          <a:p>
            <a:pPr marL="0" indent="0">
              <a:buNone/>
            </a:pPr>
            <a:endParaRPr lang="en-US"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09402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A425B-EAFF-C113-6826-BC8D16B28D87}"/>
              </a:ext>
            </a:extLst>
          </p:cNvPr>
          <p:cNvSpPr>
            <a:spLocks noGrp="1"/>
          </p:cNvSpPr>
          <p:nvPr>
            <p:ph type="title"/>
          </p:nvPr>
        </p:nvSpPr>
        <p:spPr/>
        <p:txBody>
          <a:bodyPr/>
          <a:lstStyle/>
          <a:p>
            <a:r>
              <a:rPr lang="en-US" dirty="0"/>
              <a:t>Mission statement</a:t>
            </a:r>
          </a:p>
        </p:txBody>
      </p:sp>
      <p:sp>
        <p:nvSpPr>
          <p:cNvPr id="3" name="Content Placeholder 2">
            <a:extLst>
              <a:ext uri="{FF2B5EF4-FFF2-40B4-BE49-F238E27FC236}">
                <a16:creationId xmlns:a16="http://schemas.microsoft.com/office/drawing/2014/main" id="{B8021B87-B340-20C4-9F7C-8FE22B144F69}"/>
              </a:ext>
            </a:extLst>
          </p:cNvPr>
          <p:cNvSpPr>
            <a:spLocks noGrp="1"/>
          </p:cNvSpPr>
          <p:nvPr>
            <p:ph idx="1"/>
          </p:nvPr>
        </p:nvSpPr>
        <p:spPr/>
        <p:txBody>
          <a:bodyPr/>
          <a:lstStyle/>
          <a:p>
            <a:pPr marL="0" indent="0">
              <a:buNone/>
            </a:pPr>
            <a:r>
              <a:rPr lang="en-US" sz="2800" dirty="0"/>
              <a:t>The Foundation is organized to promote philanthropy and to further the charitable needs of the Jewish community, other charitable institutions, and community organizations. </a:t>
            </a:r>
          </a:p>
          <a:p>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5F7766C0-761A-A2EB-C0D3-574115712B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3327641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731FB-4D39-1B99-AC6E-8E92363EFD5B}"/>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3ECBB840-03D8-32E9-68BB-2C05FE10EF6F}"/>
              </a:ext>
            </a:extLst>
          </p:cNvPr>
          <p:cNvSpPr>
            <a:spLocks noGrp="1"/>
          </p:cNvSpPr>
          <p:nvPr>
            <p:ph idx="1"/>
          </p:nvPr>
        </p:nvSpPr>
        <p:spPr/>
        <p:txBody>
          <a:bodyPr>
            <a:normAutofit fontScale="92500" lnSpcReduction="20000"/>
          </a:bodyPr>
          <a:lstStyle/>
          <a:p>
            <a:r>
              <a:rPr lang="en-US" sz="2000" dirty="0"/>
              <a:t>Call to order</a:t>
            </a:r>
          </a:p>
          <a:p>
            <a:r>
              <a:rPr lang="en-US" sz="2000" dirty="0"/>
              <a:t>Approval of Minutes 3.25.24</a:t>
            </a:r>
          </a:p>
          <a:p>
            <a:r>
              <a:rPr lang="en-US" sz="2000" dirty="0"/>
              <a:t>President’s Report </a:t>
            </a:r>
          </a:p>
          <a:p>
            <a:pPr>
              <a:buFont typeface="Wingdings" panose="05000000000000000000" pitchFamily="2" charset="2"/>
              <a:buChar char="Ø"/>
            </a:pPr>
            <a:r>
              <a:rPr lang="en-US" sz="2000" dirty="0"/>
              <a:t>Board confidentiality </a:t>
            </a:r>
          </a:p>
          <a:p>
            <a:r>
              <a:rPr lang="en-US" sz="2000" dirty="0"/>
              <a:t>Treasurer’s report</a:t>
            </a:r>
          </a:p>
          <a:p>
            <a:pPr>
              <a:buFont typeface="Wingdings" panose="05000000000000000000" pitchFamily="2" charset="2"/>
              <a:buChar char="Ø"/>
            </a:pPr>
            <a:r>
              <a:rPr lang="en-US" sz="2000" dirty="0"/>
              <a:t>YTD Budget</a:t>
            </a:r>
          </a:p>
          <a:p>
            <a:pPr>
              <a:buFont typeface="Wingdings" panose="05000000000000000000" pitchFamily="2" charset="2"/>
              <a:buChar char="Ø"/>
            </a:pPr>
            <a:r>
              <a:rPr lang="en-US" sz="2000" dirty="0"/>
              <a:t>Proposed FYE 25 Budget</a:t>
            </a:r>
          </a:p>
          <a:p>
            <a:r>
              <a:rPr lang="en-US" sz="2000" dirty="0"/>
              <a:t>Executive Director’s Report</a:t>
            </a:r>
          </a:p>
          <a:p>
            <a:r>
              <a:rPr lang="en-US" sz="2000" dirty="0"/>
              <a:t>Committee Reports </a:t>
            </a:r>
          </a:p>
          <a:p>
            <a:r>
              <a:rPr lang="en-US" sz="2000" dirty="0"/>
              <a:t> Updates </a:t>
            </a:r>
          </a:p>
          <a:p>
            <a:pPr>
              <a:buFont typeface="Wingdings" panose="05000000000000000000" pitchFamily="2" charset="2"/>
              <a:buChar char="Ø"/>
            </a:pPr>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85E15E03-5345-5EF1-0033-D44827BD0A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1805307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E314C-26A6-4118-6571-A70ED9BCD690}"/>
              </a:ext>
            </a:extLst>
          </p:cNvPr>
          <p:cNvSpPr>
            <a:spLocks noGrp="1"/>
          </p:cNvSpPr>
          <p:nvPr>
            <p:ph type="title"/>
          </p:nvPr>
        </p:nvSpPr>
        <p:spPr/>
        <p:txBody>
          <a:bodyPr/>
          <a:lstStyle/>
          <a:p>
            <a:r>
              <a:rPr lang="en-US" dirty="0"/>
              <a:t>Assets and Funds report </a:t>
            </a:r>
            <a:br>
              <a:rPr lang="en-US" dirty="0"/>
            </a:br>
            <a:r>
              <a:rPr lang="en-US" sz="2000" dirty="0"/>
              <a:t>FY24 to date (July 1, 2023 - May 31,2024)</a:t>
            </a:r>
          </a:p>
        </p:txBody>
      </p:sp>
      <p:sp>
        <p:nvSpPr>
          <p:cNvPr id="3" name="Content Placeholder 2">
            <a:extLst>
              <a:ext uri="{FF2B5EF4-FFF2-40B4-BE49-F238E27FC236}">
                <a16:creationId xmlns:a16="http://schemas.microsoft.com/office/drawing/2014/main" id="{19BC6C47-4157-3AC1-BDA3-891DCFAF6D9D}"/>
              </a:ext>
            </a:extLst>
          </p:cNvPr>
          <p:cNvSpPr>
            <a:spLocks noGrp="1"/>
          </p:cNvSpPr>
          <p:nvPr>
            <p:ph idx="1"/>
          </p:nvPr>
        </p:nvSpPr>
        <p:spPr>
          <a:xfrm>
            <a:off x="838200" y="1825625"/>
            <a:ext cx="10515600" cy="4505602"/>
          </a:xfrm>
        </p:spPr>
        <p:txBody>
          <a:bodyPr>
            <a:normAutofit fontScale="85000" lnSpcReduction="20000"/>
          </a:bodyPr>
          <a:lstStyle/>
          <a:p>
            <a:pPr>
              <a:lnSpc>
                <a:spcPct val="100000"/>
              </a:lnSpc>
              <a:spcAft>
                <a:spcPts val="0"/>
              </a:spcAft>
              <a:buFont typeface="Wingdings" panose="05000000000000000000" pitchFamily="2" charset="2"/>
              <a:buChar char="Ø"/>
            </a:pPr>
            <a:r>
              <a:rPr lang="en-US" sz="1600" b="1" dirty="0">
                <a:latin typeface="Calibri" panose="020F0502020204030204" pitchFamily="34" charset="0"/>
                <a:cs typeface="Calibri" panose="020F0502020204030204" pitchFamily="34" charset="0"/>
              </a:rPr>
              <a:t>Number of Funds</a:t>
            </a:r>
          </a:p>
          <a:p>
            <a:pPr marL="0" indent="0">
              <a:lnSpc>
                <a:spcPct val="100000"/>
              </a:lnSpc>
              <a:spcAft>
                <a:spcPts val="0"/>
              </a:spcAft>
              <a:buNone/>
            </a:pPr>
            <a:r>
              <a:rPr lang="en-US" sz="1600" dirty="0">
                <a:latin typeface="Calibri" panose="020F0502020204030204" pitchFamily="34" charset="0"/>
                <a:cs typeface="Calibri" panose="020F0502020204030204" pitchFamily="34" charset="0"/>
              </a:rPr>
              <a:t>	Foundation Funds 5</a:t>
            </a:r>
          </a:p>
          <a:p>
            <a:pPr marL="0" indent="0">
              <a:lnSpc>
                <a:spcPct val="100000"/>
              </a:lnSpc>
              <a:spcAft>
                <a:spcPts val="0"/>
              </a:spcAft>
              <a:buNone/>
            </a:pPr>
            <a:r>
              <a:rPr lang="en-US" sz="1600" dirty="0">
                <a:latin typeface="Calibri" panose="020F0502020204030204" pitchFamily="34" charset="0"/>
                <a:cs typeface="Calibri" panose="020F0502020204030204" pitchFamily="34" charset="0"/>
              </a:rPr>
              <a:t>	Custodial Funds 36</a:t>
            </a:r>
          </a:p>
          <a:p>
            <a:pPr marL="0" indent="0">
              <a:lnSpc>
                <a:spcPct val="100000"/>
              </a:lnSpc>
              <a:spcAft>
                <a:spcPts val="0"/>
              </a:spcAft>
              <a:buNone/>
            </a:pPr>
            <a:r>
              <a:rPr lang="en-US" sz="1600" dirty="0">
                <a:latin typeface="Calibri" panose="020F0502020204030204" pitchFamily="34" charset="0"/>
                <a:cs typeface="Calibri" panose="020F0502020204030204" pitchFamily="34" charset="0"/>
              </a:rPr>
              <a:t>	Restricted 33</a:t>
            </a:r>
          </a:p>
          <a:p>
            <a:pPr marL="0" indent="0">
              <a:lnSpc>
                <a:spcPct val="100000"/>
              </a:lnSpc>
              <a:spcAft>
                <a:spcPts val="0"/>
              </a:spcAft>
              <a:buNone/>
            </a:pPr>
            <a:r>
              <a:rPr lang="en-US" sz="1600" dirty="0">
                <a:latin typeface="Calibri" panose="020F0502020204030204" pitchFamily="34" charset="0"/>
                <a:cs typeface="Calibri" panose="020F0502020204030204" pitchFamily="34" charset="0"/>
              </a:rPr>
              <a:t>	Donor Advised Funds 83   </a:t>
            </a:r>
            <a:r>
              <a:rPr lang="en-US" sz="1600" i="1" dirty="0">
                <a:latin typeface="Calibri" panose="020F0502020204030204" pitchFamily="34" charset="0"/>
                <a:cs typeface="Calibri" panose="020F0502020204030204" pitchFamily="34" charset="0"/>
              </a:rPr>
              <a:t>(Note: a new Mitzvah Fund is in the processing of opening) </a:t>
            </a:r>
            <a:endParaRPr lang="en-US" sz="1600" dirty="0">
              <a:latin typeface="Calibri" panose="020F0502020204030204" pitchFamily="34" charset="0"/>
              <a:cs typeface="Calibri" panose="020F0502020204030204" pitchFamily="34" charset="0"/>
            </a:endParaRPr>
          </a:p>
          <a:p>
            <a:pPr marL="0" indent="0">
              <a:lnSpc>
                <a:spcPct val="100000"/>
              </a:lnSpc>
              <a:spcAft>
                <a:spcPts val="0"/>
              </a:spcAft>
              <a:buNone/>
            </a:pPr>
            <a:r>
              <a:rPr lang="en-US" sz="1600" b="1" dirty="0">
                <a:latin typeface="Calibri" panose="020F0502020204030204" pitchFamily="34" charset="0"/>
                <a:cs typeface="Calibri" panose="020F0502020204030204" pitchFamily="34" charset="0"/>
              </a:rPr>
              <a:t>                    	Total: 157</a:t>
            </a:r>
          </a:p>
          <a:p>
            <a:pPr>
              <a:lnSpc>
                <a:spcPct val="100000"/>
              </a:lnSpc>
              <a:spcAft>
                <a:spcPts val="0"/>
              </a:spcAft>
              <a:buFont typeface="Wingdings" panose="05000000000000000000" pitchFamily="2" charset="2"/>
              <a:buChar char="Ø"/>
            </a:pPr>
            <a:r>
              <a:rPr lang="en-US" sz="1600" b="1" dirty="0">
                <a:latin typeface="Calibri" panose="020F0502020204030204" pitchFamily="34" charset="0"/>
                <a:cs typeface="Calibri" panose="020F0502020204030204" pitchFamily="34" charset="0"/>
              </a:rPr>
              <a:t>Closed Funds: 4 </a:t>
            </a:r>
          </a:p>
          <a:p>
            <a:pPr marL="342900" marR="0" lvl="0" indent="-342900">
              <a:lnSpc>
                <a:spcPct val="107000"/>
              </a:lnSpc>
              <a:spcBef>
                <a:spcPts val="0"/>
              </a:spcBef>
              <a:spcAft>
                <a:spcPts val="0"/>
              </a:spcAft>
              <a:buFont typeface="Wingdings" panose="05000000000000000000" pitchFamily="2" charset="2"/>
              <a:buChar char=""/>
            </a:pPr>
            <a:r>
              <a:rPr lang="en-US" sz="1600" dirty="0">
                <a:latin typeface="Calibri" panose="020F0502020204030204" pitchFamily="34" charset="0"/>
                <a:cs typeface="Calibri" panose="020F0502020204030204" pitchFamily="34" charset="0"/>
              </a:rPr>
              <a:t>     </a:t>
            </a:r>
            <a:r>
              <a:rPr lang="en-US" sz="1800" b="1"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Contributions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a:lnSpc>
                <a:spcPct val="107000"/>
              </a:lnSpc>
              <a:spcBef>
                <a:spcPts val="0"/>
              </a:spcBef>
              <a:spcAft>
                <a:spcPts val="0"/>
              </a:spcAft>
            </a:pPr>
            <a:r>
              <a:rPr lang="en-US" sz="18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118 contributions to Funds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a:lnSpc>
                <a:spcPct val="107000"/>
              </a:lnSpc>
              <a:spcBef>
                <a:spcPts val="0"/>
              </a:spcBef>
              <a:spcAft>
                <a:spcPts val="0"/>
              </a:spcAft>
            </a:pPr>
            <a:r>
              <a:rPr lang="en-US" sz="1800" kern="1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Totaling $2,785,976</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0000"/>
              </a:lnSpc>
              <a:spcAft>
                <a:spcPts val="0"/>
              </a:spcAft>
              <a:buFont typeface="Wingdings" panose="05000000000000000000" pitchFamily="2" charset="2"/>
              <a:buChar char="Ø"/>
            </a:pPr>
            <a:r>
              <a:rPr lang="en-US" sz="1700" b="1" dirty="0">
                <a:latin typeface="Calibri" panose="020F0502020204030204" pitchFamily="34" charset="0"/>
                <a:cs typeface="Calibri" panose="020F0502020204030204" pitchFamily="34" charset="0"/>
              </a:rPr>
              <a:t>Grants: </a:t>
            </a:r>
          </a:p>
          <a:p>
            <a:pPr>
              <a:lnSpc>
                <a:spcPct val="100000"/>
              </a:lnSpc>
              <a:spcAft>
                <a:spcPts val="0"/>
              </a:spcAft>
            </a:pPr>
            <a:r>
              <a:rPr lang="en-US" sz="1700" b="1" dirty="0">
                <a:latin typeface="Calibri" panose="020F0502020204030204" pitchFamily="34" charset="0"/>
                <a:cs typeface="Calibri" panose="020F0502020204030204" pitchFamily="34" charset="0"/>
              </a:rPr>
              <a:t>642 Grants </a:t>
            </a:r>
          </a:p>
          <a:p>
            <a:pPr>
              <a:lnSpc>
                <a:spcPct val="100000"/>
              </a:lnSpc>
              <a:spcAft>
                <a:spcPts val="0"/>
              </a:spcAft>
            </a:pPr>
            <a:r>
              <a:rPr lang="en-US" sz="1700" b="1" dirty="0">
                <a:latin typeface="Calibri" panose="020F0502020204030204" pitchFamily="34" charset="0"/>
                <a:cs typeface="Calibri" panose="020F0502020204030204" pitchFamily="34" charset="0"/>
              </a:rPr>
              <a:t>$1,648,305</a:t>
            </a:r>
          </a:p>
          <a:p>
            <a:pPr marL="0" indent="0">
              <a:lnSpc>
                <a:spcPct val="100000"/>
              </a:lnSpc>
              <a:spcAft>
                <a:spcPts val="0"/>
              </a:spcAft>
              <a:buNone/>
            </a:pPr>
            <a:r>
              <a:rPr lang="en-US" sz="1600" b="1" dirty="0">
                <a:latin typeface="Calibri" panose="020F0502020204030204" pitchFamily="34" charset="0"/>
                <a:cs typeface="Calibri" panose="020F0502020204030204" pitchFamily="34" charset="0"/>
              </a:rPr>
              <a:t> </a:t>
            </a:r>
          </a:p>
          <a:p>
            <a:pPr>
              <a:lnSpc>
                <a:spcPct val="100000"/>
              </a:lnSpc>
              <a:spcAft>
                <a:spcPts val="0"/>
              </a:spcAft>
              <a:buFont typeface="Wingdings" panose="05000000000000000000" pitchFamily="2" charset="2"/>
              <a:buChar char="Ø"/>
            </a:pPr>
            <a:r>
              <a:rPr lang="en-US" sz="1600" b="1" dirty="0">
                <a:latin typeface="Calibri" panose="020F0502020204030204" pitchFamily="34" charset="0"/>
                <a:cs typeface="Calibri" panose="020F0502020204030204" pitchFamily="34" charset="0"/>
              </a:rPr>
              <a:t> </a:t>
            </a:r>
            <a:r>
              <a:rPr lang="en-US" sz="1600" b="1" dirty="0">
                <a:solidFill>
                  <a:srgbClr val="FF0000"/>
                </a:solidFill>
                <a:latin typeface="Calibri" panose="020F0502020204030204" pitchFamily="34" charset="0"/>
                <a:cs typeface="Calibri" panose="020F0502020204030204" pitchFamily="34" charset="0"/>
              </a:rPr>
              <a:t>$17,619,168.57 </a:t>
            </a:r>
            <a:r>
              <a:rPr lang="en-US" sz="1600" b="1" dirty="0">
                <a:latin typeface="Calibri" panose="020F0502020204030204" pitchFamily="34" charset="0"/>
                <a:cs typeface="Calibri" panose="020F0502020204030204" pitchFamily="34" charset="0"/>
              </a:rPr>
              <a:t>:  (6.10.24)</a:t>
            </a:r>
          </a:p>
          <a:p>
            <a:pPr marL="1371600" lvl="3" indent="0">
              <a:lnSpc>
                <a:spcPct val="100000"/>
              </a:lnSpc>
              <a:buNone/>
            </a:pPr>
            <a:endParaRPr lang="en-US" sz="600" b="1" dirty="0">
              <a:solidFill>
                <a:schemeClr val="tx1">
                  <a:lumMod val="85000"/>
                  <a:lumOff val="15000"/>
                </a:schemeClr>
              </a:solidFill>
              <a:latin typeface="Calibri" panose="020F0502020204030204" pitchFamily="34" charset="0"/>
              <a:cs typeface="Calibri" panose="020F0502020204030204" pitchFamily="34" charset="0"/>
            </a:endParaRPr>
          </a:p>
          <a:p>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FEDD118C-FE7A-AE5C-F72D-726321268A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65467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2DB51-D46B-44C8-41FA-E32D8BAE13A1}"/>
              </a:ext>
            </a:extLst>
          </p:cNvPr>
          <p:cNvSpPr>
            <a:spLocks noGrp="1"/>
          </p:cNvSpPr>
          <p:nvPr>
            <p:ph type="title"/>
          </p:nvPr>
        </p:nvSpPr>
        <p:spPr/>
        <p:txBody>
          <a:bodyPr/>
          <a:lstStyle/>
          <a:p>
            <a:r>
              <a:rPr lang="en-US" dirty="0"/>
              <a:t>President’s report</a:t>
            </a:r>
          </a:p>
        </p:txBody>
      </p:sp>
      <p:sp>
        <p:nvSpPr>
          <p:cNvPr id="3" name="Content Placeholder 2">
            <a:extLst>
              <a:ext uri="{FF2B5EF4-FFF2-40B4-BE49-F238E27FC236}">
                <a16:creationId xmlns:a16="http://schemas.microsoft.com/office/drawing/2014/main" id="{E62A62D7-4FF6-3391-9C18-C096966F618C}"/>
              </a:ext>
            </a:extLst>
          </p:cNvPr>
          <p:cNvSpPr>
            <a:spLocks noGrp="1"/>
          </p:cNvSpPr>
          <p:nvPr>
            <p:ph idx="1"/>
          </p:nvPr>
        </p:nvSpPr>
        <p:spPr/>
        <p:txBody>
          <a:bodyPr/>
          <a:lstStyle/>
          <a:p>
            <a:pPr>
              <a:buFont typeface="Wingdings" panose="05000000000000000000" pitchFamily="2" charset="2"/>
              <a:buChar char="Ø"/>
            </a:pPr>
            <a:endParaRPr lang="en-US" dirty="0"/>
          </a:p>
          <a:p>
            <a:pPr>
              <a:buFont typeface="Wingdings" panose="05000000000000000000" pitchFamily="2" charset="2"/>
              <a:buChar char="Ø"/>
            </a:pPr>
            <a:r>
              <a:rPr lang="en-US" dirty="0"/>
              <a:t>Board confidentiality </a:t>
            </a:r>
          </a:p>
        </p:txBody>
      </p:sp>
      <p:pic>
        <p:nvPicPr>
          <p:cNvPr id="4" name="Picture 3" descr="A close-up of a logo&#10;&#10;Description automatically generated with medium confidence">
            <a:extLst>
              <a:ext uri="{FF2B5EF4-FFF2-40B4-BE49-F238E27FC236}">
                <a16:creationId xmlns:a16="http://schemas.microsoft.com/office/drawing/2014/main" id="{E322A586-48AD-BA55-4ECE-041F81455C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2900587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F6E78-20BC-27FC-1EB0-F19C2B03C41F}"/>
              </a:ext>
            </a:extLst>
          </p:cNvPr>
          <p:cNvSpPr>
            <a:spLocks noGrp="1"/>
          </p:cNvSpPr>
          <p:nvPr>
            <p:ph type="title"/>
          </p:nvPr>
        </p:nvSpPr>
        <p:spPr/>
        <p:txBody>
          <a:bodyPr/>
          <a:lstStyle/>
          <a:p>
            <a:r>
              <a:rPr lang="en-US" dirty="0"/>
              <a:t>Treasurer’s Report</a:t>
            </a:r>
          </a:p>
        </p:txBody>
      </p:sp>
      <p:sp>
        <p:nvSpPr>
          <p:cNvPr id="3" name="Content Placeholder 2">
            <a:extLst>
              <a:ext uri="{FF2B5EF4-FFF2-40B4-BE49-F238E27FC236}">
                <a16:creationId xmlns:a16="http://schemas.microsoft.com/office/drawing/2014/main" id="{EB6AD13B-6481-BABB-175A-B45377F8EEC2}"/>
              </a:ext>
            </a:extLst>
          </p:cNvPr>
          <p:cNvSpPr>
            <a:spLocks noGrp="1"/>
          </p:cNvSpPr>
          <p:nvPr>
            <p:ph idx="1"/>
          </p:nvPr>
        </p:nvSpPr>
        <p:spPr/>
        <p:txBody>
          <a:bodyPr/>
          <a:lstStyle/>
          <a:p>
            <a:endParaRPr lang="en-US"/>
          </a:p>
        </p:txBody>
      </p:sp>
      <p:pic>
        <p:nvPicPr>
          <p:cNvPr id="4" name="Picture 3" descr="A close-up of a logo&#10;&#10;Description automatically generated with medium confidence">
            <a:extLst>
              <a:ext uri="{FF2B5EF4-FFF2-40B4-BE49-F238E27FC236}">
                <a16:creationId xmlns:a16="http://schemas.microsoft.com/office/drawing/2014/main" id="{1995E56A-1C22-977E-BF96-5C32ED538A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2667015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37C01-12F2-F927-239E-07FFC173FA5D}"/>
              </a:ext>
            </a:extLst>
          </p:cNvPr>
          <p:cNvSpPr>
            <a:spLocks noGrp="1"/>
          </p:cNvSpPr>
          <p:nvPr>
            <p:ph type="title"/>
          </p:nvPr>
        </p:nvSpPr>
        <p:spPr/>
        <p:txBody>
          <a:bodyPr/>
          <a:lstStyle/>
          <a:p>
            <a:r>
              <a:rPr lang="en-US" dirty="0"/>
              <a:t>Executive Director’s report </a:t>
            </a:r>
          </a:p>
        </p:txBody>
      </p:sp>
      <p:sp>
        <p:nvSpPr>
          <p:cNvPr id="3" name="Content Placeholder 2">
            <a:extLst>
              <a:ext uri="{FF2B5EF4-FFF2-40B4-BE49-F238E27FC236}">
                <a16:creationId xmlns:a16="http://schemas.microsoft.com/office/drawing/2014/main" id="{A03115DE-CF5F-69F9-ACB1-0D1F2BDA49DC}"/>
              </a:ext>
            </a:extLst>
          </p:cNvPr>
          <p:cNvSpPr>
            <a:spLocks noGrp="1"/>
          </p:cNvSpPr>
          <p:nvPr>
            <p:ph idx="1"/>
          </p:nvPr>
        </p:nvSpPr>
        <p:spPr/>
        <p:txBody>
          <a:bodyPr/>
          <a:lstStyle/>
          <a:p>
            <a:endParaRPr lang="en-US" dirty="0"/>
          </a:p>
          <a:p>
            <a:endParaRPr lang="en-US" dirty="0"/>
          </a:p>
          <a:p>
            <a:r>
              <a:rPr lang="en-US" dirty="0"/>
              <a:t>The Executive Director’s report was emailed to members of the Board. </a:t>
            </a:r>
          </a:p>
        </p:txBody>
      </p:sp>
      <p:pic>
        <p:nvPicPr>
          <p:cNvPr id="4" name="Picture 3" descr="A close-up of a logo&#10;&#10;Description automatically generated with medium confidence">
            <a:extLst>
              <a:ext uri="{FF2B5EF4-FFF2-40B4-BE49-F238E27FC236}">
                <a16:creationId xmlns:a16="http://schemas.microsoft.com/office/drawing/2014/main" id="{E89ADF4E-65FC-DC37-A87F-65965FDDB7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136446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8E3E1-2CE7-4A17-B355-F8FC3C95D66E}"/>
              </a:ext>
            </a:extLst>
          </p:cNvPr>
          <p:cNvSpPr>
            <a:spLocks noGrp="1"/>
          </p:cNvSpPr>
          <p:nvPr>
            <p:ph type="title"/>
          </p:nvPr>
        </p:nvSpPr>
        <p:spPr/>
        <p:txBody>
          <a:bodyPr/>
          <a:lstStyle/>
          <a:p>
            <a:r>
              <a:rPr lang="en-US" dirty="0"/>
              <a:t>Committee reports </a:t>
            </a:r>
          </a:p>
        </p:txBody>
      </p:sp>
      <p:sp>
        <p:nvSpPr>
          <p:cNvPr id="3" name="Content Placeholder 2">
            <a:extLst>
              <a:ext uri="{FF2B5EF4-FFF2-40B4-BE49-F238E27FC236}">
                <a16:creationId xmlns:a16="http://schemas.microsoft.com/office/drawing/2014/main" id="{18004C25-80B3-B552-54BA-29A9C2D8590E}"/>
              </a:ext>
            </a:extLst>
          </p:cNvPr>
          <p:cNvSpPr>
            <a:spLocks noGrp="1"/>
          </p:cNvSpPr>
          <p:nvPr>
            <p:ph idx="1"/>
          </p:nvPr>
        </p:nvSpPr>
        <p:spPr/>
        <p:txBody>
          <a:bodyPr/>
          <a:lstStyle/>
          <a:p>
            <a:r>
              <a:rPr lang="en-US" sz="2400" b="1" dirty="0"/>
              <a:t>Investment committee</a:t>
            </a:r>
          </a:p>
          <a:p>
            <a:r>
              <a:rPr lang="en-US" dirty="0"/>
              <a:t>The investment committee had explored offering multiple investment options. </a:t>
            </a:r>
            <a:r>
              <a:rPr lang="en-US" dirty="0" err="1"/>
              <a:t>FidTech</a:t>
            </a:r>
            <a:r>
              <a:rPr lang="en-US" dirty="0"/>
              <a:t> the back office provider charges $500 per month for this feature. We are going to try to ascertain what percentage of fund holders would be interested before pursing further. </a:t>
            </a:r>
          </a:p>
          <a:p>
            <a:r>
              <a:rPr lang="en-US" dirty="0"/>
              <a:t>The next Investment committee meeting is Monday, June 17</a:t>
            </a:r>
            <a:r>
              <a:rPr lang="en-US" baseline="30000" dirty="0"/>
              <a:t>th</a:t>
            </a:r>
            <a:r>
              <a:rPr lang="en-US" dirty="0"/>
              <a:t>. The committee will meet with Dan Voss, Mercer. At this point there have been no changes in the fees or systems since the acquisition of Vanguard by Mercer. </a:t>
            </a:r>
          </a:p>
          <a:p>
            <a:endParaRPr lang="en-US" dirty="0"/>
          </a:p>
          <a:p>
            <a:r>
              <a:rPr lang="en-US" dirty="0"/>
              <a:t>Investment committee: Harvey Fram, chair, Michael Manning, Marty Schwartz, Geoff Feinstein, Michael Saul, Alex Simanovsky, Jerry Neumann ex officio Chip Loeb and Joyce Kalstein </a:t>
            </a:r>
          </a:p>
        </p:txBody>
      </p:sp>
      <p:pic>
        <p:nvPicPr>
          <p:cNvPr id="4" name="Picture 3" descr="A close-up of a logo&#10;&#10;Description automatically generated with medium confidence">
            <a:extLst>
              <a:ext uri="{FF2B5EF4-FFF2-40B4-BE49-F238E27FC236}">
                <a16:creationId xmlns:a16="http://schemas.microsoft.com/office/drawing/2014/main" id="{D5D6E2C9-551D-0015-863D-B295D8A33E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3235097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808DC-63B4-7F14-EA5E-ECD2A7CEA64E}"/>
              </a:ext>
            </a:extLst>
          </p:cNvPr>
          <p:cNvSpPr>
            <a:spLocks noGrp="1"/>
          </p:cNvSpPr>
          <p:nvPr>
            <p:ph type="title"/>
          </p:nvPr>
        </p:nvSpPr>
        <p:spPr/>
        <p:txBody>
          <a:bodyPr>
            <a:normAutofit/>
          </a:bodyPr>
          <a:lstStyle/>
          <a:p>
            <a:r>
              <a:rPr lang="en-US" sz="4400" dirty="0"/>
              <a:t>Investment Committee </a:t>
            </a:r>
            <a:r>
              <a:rPr lang="en-US" sz="4400" dirty="0" err="1"/>
              <a:t>con’t</a:t>
            </a:r>
            <a:r>
              <a:rPr lang="en-US" sz="4400" dirty="0"/>
              <a:t>.</a:t>
            </a:r>
          </a:p>
        </p:txBody>
      </p:sp>
      <p:pic>
        <p:nvPicPr>
          <p:cNvPr id="6" name="Content Placeholder 5" descr="A close-up of a document&#10;&#10;Description automatically generated">
            <a:extLst>
              <a:ext uri="{FF2B5EF4-FFF2-40B4-BE49-F238E27FC236}">
                <a16:creationId xmlns:a16="http://schemas.microsoft.com/office/drawing/2014/main" id="{609B7D5C-B694-446F-B0FF-6E6D3FA88E6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7280" y="1815882"/>
            <a:ext cx="9496747" cy="4022725"/>
          </a:xfrm>
        </p:spPr>
      </p:pic>
      <p:pic>
        <p:nvPicPr>
          <p:cNvPr id="4" name="Picture 3" descr="A close-up of a logo&#10;&#10;Description automatically generated with medium confidence">
            <a:extLst>
              <a:ext uri="{FF2B5EF4-FFF2-40B4-BE49-F238E27FC236}">
                <a16:creationId xmlns:a16="http://schemas.microsoft.com/office/drawing/2014/main" id="{A7856E57-2865-AAE4-65B1-927822C362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36543" y="365125"/>
            <a:ext cx="2663539" cy="706509"/>
          </a:xfrm>
          <a:prstGeom prst="rect">
            <a:avLst/>
          </a:prstGeom>
        </p:spPr>
      </p:pic>
    </p:spTree>
    <p:extLst>
      <p:ext uri="{BB962C8B-B14F-4D97-AF65-F5344CB8AC3E}">
        <p14:creationId xmlns:p14="http://schemas.microsoft.com/office/powerpoint/2010/main" val="154044048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00706543507748B11F4B693BFAC575" ma:contentTypeVersion="9" ma:contentTypeDescription="Create a new document." ma:contentTypeScope="" ma:versionID="13e9301ab1cebc8f58c300d11de07419">
  <xsd:schema xmlns:xsd="http://www.w3.org/2001/XMLSchema" xmlns:xs="http://www.w3.org/2001/XMLSchema" xmlns:p="http://schemas.microsoft.com/office/2006/metadata/properties" xmlns:ns3="bcd16121-09d5-4edf-8f7f-b4005efdea12" xmlns:ns4="935406e2-98cc-4001-999b-7c32208c7af5" targetNamespace="http://schemas.microsoft.com/office/2006/metadata/properties" ma:root="true" ma:fieldsID="7e400e923e56d6ab78c9dac89b9bd5aa" ns3:_="" ns4:_="">
    <xsd:import namespace="bcd16121-09d5-4edf-8f7f-b4005efdea12"/>
    <xsd:import namespace="935406e2-98cc-4001-999b-7c32208c7af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d16121-09d5-4edf-8f7f-b4005efdea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5406e2-98cc-4001-999b-7c32208c7af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bcd16121-09d5-4edf-8f7f-b4005efdea1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7595739-4ABC-42A4-A5F2-6862C7E095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d16121-09d5-4edf-8f7f-b4005efdea12"/>
    <ds:schemaRef ds:uri="935406e2-98cc-4001-999b-7c32208c7a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B5E884E-537C-4B31-9F9E-368FB3A29022}">
  <ds:schemaRefs>
    <ds:schemaRef ds:uri="http://purl.org/dc/elements/1.1/"/>
    <ds:schemaRef ds:uri="http://purl.org/dc/dcmitype/"/>
    <ds:schemaRef ds:uri="bcd16121-09d5-4edf-8f7f-b4005efdea12"/>
    <ds:schemaRef ds:uri="935406e2-98cc-4001-999b-7c32208c7af5"/>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EFBD1FCF-65CB-49DA-9DF7-FB292C73B0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146</TotalTime>
  <Words>1058</Words>
  <Application>Microsoft Office PowerPoint</Application>
  <PresentationFormat>Widescreen</PresentationFormat>
  <Paragraphs>117</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Arial</vt:lpstr>
      <vt:lpstr>Calibri</vt:lpstr>
      <vt:lpstr>Calibri Light</vt:lpstr>
      <vt:lpstr>Wingdings</vt:lpstr>
      <vt:lpstr>Retrospect</vt:lpstr>
      <vt:lpstr>Jewish Community Foundation of Greater Mercer </vt:lpstr>
      <vt:lpstr>Mission statement</vt:lpstr>
      <vt:lpstr>Agenda</vt:lpstr>
      <vt:lpstr>Assets and Funds report  FY24 to date (July 1, 2023 - May 31,2024)</vt:lpstr>
      <vt:lpstr>President’s report</vt:lpstr>
      <vt:lpstr>Treasurer’s Report</vt:lpstr>
      <vt:lpstr>Executive Director’s report </vt:lpstr>
      <vt:lpstr>Committee reports </vt:lpstr>
      <vt:lpstr>Investment Committee con’t.</vt:lpstr>
      <vt:lpstr>Succession/Search committee</vt:lpstr>
      <vt:lpstr>Succession/Search </vt:lpstr>
      <vt:lpstr>Nominating committee</vt:lpstr>
      <vt:lpstr>Nominating committee</vt:lpstr>
      <vt:lpstr>Audit committee</vt:lpstr>
      <vt:lpstr>Updates</vt:lpstr>
      <vt:lpstr> JCFGM Fall 2024 Community Programs</vt:lpstr>
      <vt:lpstr>Good and Welfare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Linda Meisel</dc:creator>
  <cp:lastModifiedBy>Linda Meisel</cp:lastModifiedBy>
  <cp:revision>13</cp:revision>
  <cp:lastPrinted>2024-06-06T00:00:47Z</cp:lastPrinted>
  <dcterms:created xsi:type="dcterms:W3CDTF">2024-06-05T15:59:39Z</dcterms:created>
  <dcterms:modified xsi:type="dcterms:W3CDTF">2024-06-10T19:22:22Z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0x010100D000706543507748B11F4B693BFAC575</vt:lpwstr>
  </property>
</Properties>
</file>