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62" r:id="rId5"/>
    <p:sldId id="263" r:id="rId6"/>
    <p:sldId id="266" r:id="rId7"/>
    <p:sldId id="265" r:id="rId8"/>
    <p:sldId id="267" r:id="rId9"/>
    <p:sldId id="268" r:id="rId10"/>
    <p:sldId id="272" r:id="rId11"/>
    <p:sldId id="276" r:id="rId12"/>
    <p:sldId id="269" r:id="rId13"/>
    <p:sldId id="270" r:id="rId14"/>
    <p:sldId id="271" r:id="rId15"/>
    <p:sldId id="277" r:id="rId16"/>
    <p:sldId id="273" r:id="rId17"/>
    <p:sldId id="274" r:id="rId18"/>
    <p:sldId id="275" r:id="rId19"/>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12" d="100"/>
          <a:sy n="112" d="100"/>
        </p:scale>
        <p:origin x="55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F3489C-D587-43A4-818B-7330CACB1C3F}" type="datetimeFigureOut">
              <a:rPr lang="en-US" smtClean="0"/>
              <a:t>3/27/2023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00430D-5F82-4B77-A207-6239AE9DA3DD}"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3540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F3489C-D587-43A4-818B-7330CACB1C3F}" type="datetimeFigureOut">
              <a:rPr lang="en-US" smtClean="0"/>
              <a:t>3/27/2023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00430D-5F82-4B77-A207-6239AE9DA3DD}" type="slidenum">
              <a:rPr lang="en-US" smtClean="0"/>
              <a:t>‹#›</a:t>
            </a:fld>
            <a:endParaRPr lang="en-US"/>
          </a:p>
        </p:txBody>
      </p:sp>
    </p:spTree>
    <p:extLst>
      <p:ext uri="{BB962C8B-B14F-4D97-AF65-F5344CB8AC3E}">
        <p14:creationId xmlns:p14="http://schemas.microsoft.com/office/powerpoint/2010/main" val="2340475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F3489C-D587-43A4-818B-7330CACB1C3F}" type="datetimeFigureOut">
              <a:rPr lang="en-US" smtClean="0"/>
              <a:t>3/27/2023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00430D-5F82-4B77-A207-6239AE9DA3DD}" type="slidenum">
              <a:rPr lang="en-US" smtClean="0"/>
              <a:t>‹#›</a:t>
            </a:fld>
            <a:endParaRPr lang="en-US"/>
          </a:p>
        </p:txBody>
      </p:sp>
    </p:spTree>
    <p:extLst>
      <p:ext uri="{BB962C8B-B14F-4D97-AF65-F5344CB8AC3E}">
        <p14:creationId xmlns:p14="http://schemas.microsoft.com/office/powerpoint/2010/main" val="533245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F3489C-D587-43A4-818B-7330CACB1C3F}" type="datetimeFigureOut">
              <a:rPr lang="en-US" smtClean="0"/>
              <a:t>3/27/2023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00430D-5F82-4B77-A207-6239AE9DA3DD}" type="slidenum">
              <a:rPr lang="en-US" smtClean="0"/>
              <a:t>‹#›</a:t>
            </a:fld>
            <a:endParaRPr lang="en-US"/>
          </a:p>
        </p:txBody>
      </p:sp>
    </p:spTree>
    <p:extLst>
      <p:ext uri="{BB962C8B-B14F-4D97-AF65-F5344CB8AC3E}">
        <p14:creationId xmlns:p14="http://schemas.microsoft.com/office/powerpoint/2010/main" val="1273603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F3489C-D587-43A4-818B-7330CACB1C3F}" type="datetimeFigureOut">
              <a:rPr lang="en-US" smtClean="0"/>
              <a:t>3/27/2023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00430D-5F82-4B77-A207-6239AE9DA3DD}"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6610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F3489C-D587-43A4-818B-7330CACB1C3F}" type="datetimeFigureOut">
              <a:rPr lang="en-US" smtClean="0"/>
              <a:t>3/27/2023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00430D-5F82-4B77-A207-6239AE9DA3DD}" type="slidenum">
              <a:rPr lang="en-US" smtClean="0"/>
              <a:t>‹#›</a:t>
            </a:fld>
            <a:endParaRPr lang="en-US"/>
          </a:p>
        </p:txBody>
      </p:sp>
    </p:spTree>
    <p:extLst>
      <p:ext uri="{BB962C8B-B14F-4D97-AF65-F5344CB8AC3E}">
        <p14:creationId xmlns:p14="http://schemas.microsoft.com/office/powerpoint/2010/main" val="870570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F3489C-D587-43A4-818B-7330CACB1C3F}" type="datetimeFigureOut">
              <a:rPr lang="en-US" smtClean="0"/>
              <a:t>3/27/2023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00430D-5F82-4B77-A207-6239AE9DA3DD}" type="slidenum">
              <a:rPr lang="en-US" smtClean="0"/>
              <a:t>‹#›</a:t>
            </a:fld>
            <a:endParaRPr lang="en-US"/>
          </a:p>
        </p:txBody>
      </p:sp>
    </p:spTree>
    <p:extLst>
      <p:ext uri="{BB962C8B-B14F-4D97-AF65-F5344CB8AC3E}">
        <p14:creationId xmlns:p14="http://schemas.microsoft.com/office/powerpoint/2010/main" val="2014073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F3489C-D587-43A4-818B-7330CACB1C3F}" type="datetimeFigureOut">
              <a:rPr lang="en-US" smtClean="0"/>
              <a:t>3/27/2023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00430D-5F82-4B77-A207-6239AE9DA3DD}" type="slidenum">
              <a:rPr lang="en-US" smtClean="0"/>
              <a:t>‹#›</a:t>
            </a:fld>
            <a:endParaRPr lang="en-US"/>
          </a:p>
        </p:txBody>
      </p:sp>
    </p:spTree>
    <p:extLst>
      <p:ext uri="{BB962C8B-B14F-4D97-AF65-F5344CB8AC3E}">
        <p14:creationId xmlns:p14="http://schemas.microsoft.com/office/powerpoint/2010/main" val="1684453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9F3489C-D587-43A4-818B-7330CACB1C3F}" type="datetimeFigureOut">
              <a:rPr lang="en-US" smtClean="0"/>
              <a:t>3/27/2023</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8A00430D-5F82-4B77-A207-6239AE9DA3DD}" type="slidenum">
              <a:rPr lang="en-US" smtClean="0"/>
              <a:t>‹#›</a:t>
            </a:fld>
            <a:endParaRPr lang="en-US"/>
          </a:p>
        </p:txBody>
      </p:sp>
    </p:spTree>
    <p:extLst>
      <p:ext uri="{BB962C8B-B14F-4D97-AF65-F5344CB8AC3E}">
        <p14:creationId xmlns:p14="http://schemas.microsoft.com/office/powerpoint/2010/main" val="317304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9F3489C-D587-43A4-818B-7330CACB1C3F}" type="datetimeFigureOut">
              <a:rPr lang="en-US" smtClean="0"/>
              <a:t>3/27/2023</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A00430D-5F82-4B77-A207-6239AE9DA3DD}" type="slidenum">
              <a:rPr lang="en-US" smtClean="0"/>
              <a:t>‹#›</a:t>
            </a:fld>
            <a:endParaRPr lang="en-US"/>
          </a:p>
        </p:txBody>
      </p:sp>
    </p:spTree>
    <p:extLst>
      <p:ext uri="{BB962C8B-B14F-4D97-AF65-F5344CB8AC3E}">
        <p14:creationId xmlns:p14="http://schemas.microsoft.com/office/powerpoint/2010/main" val="2796252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9F3489C-D587-43A4-818B-7330CACB1C3F}" type="datetimeFigureOut">
              <a:rPr lang="en-US" smtClean="0"/>
              <a:t>3/27/2023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00430D-5F82-4B77-A207-6239AE9DA3DD}" type="slidenum">
              <a:rPr lang="en-US" smtClean="0"/>
              <a:t>‹#›</a:t>
            </a:fld>
            <a:endParaRPr lang="en-US"/>
          </a:p>
        </p:txBody>
      </p:sp>
    </p:spTree>
    <p:extLst>
      <p:ext uri="{BB962C8B-B14F-4D97-AF65-F5344CB8AC3E}">
        <p14:creationId xmlns:p14="http://schemas.microsoft.com/office/powerpoint/2010/main" val="9385725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9F3489C-D587-43A4-818B-7330CACB1C3F}" type="datetimeFigureOut">
              <a:rPr lang="en-US" smtClean="0"/>
              <a:t>3/27/2023</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8A00430D-5F82-4B77-A207-6239AE9DA3DD}"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03539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9D3E0-4C0F-4CC7-AFD8-41A36DD72AAB}"/>
              </a:ext>
            </a:extLst>
          </p:cNvPr>
          <p:cNvSpPr>
            <a:spLocks noGrp="1"/>
          </p:cNvSpPr>
          <p:nvPr>
            <p:ph type="title"/>
          </p:nvPr>
        </p:nvSpPr>
        <p:spPr>
          <a:xfrm>
            <a:off x="1066800" y="137427"/>
            <a:ext cx="10058400" cy="1450757"/>
          </a:xfrm>
        </p:spPr>
        <p:txBody>
          <a:bodyPr>
            <a:normAutofit/>
          </a:bodyPr>
          <a:lstStyle/>
          <a:p>
            <a:br>
              <a:rPr lang="en-US" sz="1600" dirty="0"/>
            </a:br>
            <a:br>
              <a:rPr lang="en-US" sz="1600" dirty="0"/>
            </a:br>
            <a:endParaRPr lang="en-US" sz="1600" dirty="0"/>
          </a:p>
        </p:txBody>
      </p:sp>
      <p:sp>
        <p:nvSpPr>
          <p:cNvPr id="3" name="Content Placeholder 2">
            <a:extLst>
              <a:ext uri="{FF2B5EF4-FFF2-40B4-BE49-F238E27FC236}">
                <a16:creationId xmlns:a16="http://schemas.microsoft.com/office/drawing/2014/main" id="{41B773F3-DE91-4AD6-A2E2-D057F1786E6C}"/>
              </a:ext>
            </a:extLst>
          </p:cNvPr>
          <p:cNvSpPr>
            <a:spLocks noGrp="1"/>
          </p:cNvSpPr>
          <p:nvPr>
            <p:ph idx="1"/>
          </p:nvPr>
        </p:nvSpPr>
        <p:spPr>
          <a:xfrm>
            <a:off x="1182757" y="1886318"/>
            <a:ext cx="9942444" cy="4290645"/>
          </a:xfrm>
        </p:spPr>
        <p:txBody>
          <a:bodyPr>
            <a:noAutofit/>
          </a:bodyPr>
          <a:lstStyle/>
          <a:p>
            <a:pPr marL="0" indent="0">
              <a:lnSpc>
                <a:spcPct val="100000"/>
              </a:lnSpc>
              <a:spcBef>
                <a:spcPts val="0"/>
              </a:spcBef>
              <a:spcAft>
                <a:spcPts val="0"/>
              </a:spcAft>
              <a:buNone/>
            </a:pPr>
            <a:endParaRPr lang="en-US" sz="1400" b="1" dirty="0">
              <a:solidFill>
                <a:schemeClr val="tx1"/>
              </a:solidFill>
            </a:endParaRPr>
          </a:p>
          <a:p>
            <a:pPr marL="0" indent="0">
              <a:lnSpc>
                <a:spcPct val="100000"/>
              </a:lnSpc>
              <a:spcBef>
                <a:spcPts val="0"/>
              </a:spcBef>
              <a:spcAft>
                <a:spcPts val="0"/>
              </a:spcAft>
              <a:buNone/>
            </a:pPr>
            <a:endParaRPr lang="en-US" sz="1400" b="1" dirty="0"/>
          </a:p>
          <a:p>
            <a:pPr marL="0" indent="0">
              <a:lnSpc>
                <a:spcPct val="100000"/>
              </a:lnSpc>
              <a:spcBef>
                <a:spcPts val="0"/>
              </a:spcBef>
              <a:spcAft>
                <a:spcPts val="0"/>
              </a:spcAft>
              <a:buNone/>
            </a:pPr>
            <a:endParaRPr lang="en-US" sz="1400" dirty="0">
              <a:solidFill>
                <a:schemeClr val="tx1"/>
              </a:solidFill>
            </a:endParaRPr>
          </a:p>
          <a:p>
            <a:pPr marL="0" indent="0" algn="ctr">
              <a:lnSpc>
                <a:spcPct val="100000"/>
              </a:lnSpc>
              <a:spcBef>
                <a:spcPts val="0"/>
              </a:spcBef>
              <a:spcAft>
                <a:spcPts val="0"/>
              </a:spcAft>
              <a:buNone/>
            </a:pPr>
            <a:r>
              <a:rPr lang="en-US" sz="3600" dirty="0"/>
              <a:t>Jewish Community Foundation of Greater Mercer </a:t>
            </a:r>
          </a:p>
          <a:p>
            <a:pPr marL="0" indent="0" algn="ctr">
              <a:lnSpc>
                <a:spcPct val="100000"/>
              </a:lnSpc>
              <a:spcBef>
                <a:spcPts val="0"/>
              </a:spcBef>
              <a:spcAft>
                <a:spcPts val="0"/>
              </a:spcAft>
              <a:buNone/>
            </a:pPr>
            <a:r>
              <a:rPr lang="en-US" sz="3600" dirty="0"/>
              <a:t> Board of Trustees Meeting  </a:t>
            </a:r>
          </a:p>
          <a:p>
            <a:pPr marL="0" indent="0" algn="ctr">
              <a:lnSpc>
                <a:spcPct val="100000"/>
              </a:lnSpc>
              <a:spcBef>
                <a:spcPts val="0"/>
              </a:spcBef>
              <a:spcAft>
                <a:spcPts val="0"/>
              </a:spcAft>
              <a:buNone/>
            </a:pPr>
            <a:r>
              <a:rPr lang="en-US" sz="3600" dirty="0"/>
              <a:t>March 27, 2023</a:t>
            </a:r>
          </a:p>
          <a:p>
            <a:pPr marL="0" indent="0">
              <a:lnSpc>
                <a:spcPct val="100000"/>
              </a:lnSpc>
              <a:spcBef>
                <a:spcPts val="0"/>
              </a:spcBef>
              <a:spcAft>
                <a:spcPts val="0"/>
              </a:spcAft>
              <a:buNone/>
            </a:pPr>
            <a:endParaRPr lang="en-US" sz="3600" dirty="0"/>
          </a:p>
          <a:p>
            <a:pPr marL="0" indent="0">
              <a:lnSpc>
                <a:spcPct val="100000"/>
              </a:lnSpc>
              <a:spcBef>
                <a:spcPts val="0"/>
              </a:spcBef>
              <a:spcAft>
                <a:spcPts val="0"/>
              </a:spcAft>
              <a:buNone/>
            </a:pPr>
            <a:endParaRPr lang="en-US" sz="1400" b="1" dirty="0">
              <a:solidFill>
                <a:schemeClr val="tx1"/>
              </a:solidFill>
            </a:endParaRPr>
          </a:p>
          <a:p>
            <a:pPr marL="0" indent="0">
              <a:lnSpc>
                <a:spcPct val="100000"/>
              </a:lnSpc>
              <a:spcBef>
                <a:spcPts val="0"/>
              </a:spcBef>
              <a:spcAft>
                <a:spcPts val="0"/>
              </a:spcAft>
              <a:buNone/>
            </a:pPr>
            <a:endParaRPr lang="en-US" sz="1400" b="1" dirty="0">
              <a:solidFill>
                <a:schemeClr val="tx1"/>
              </a:solidFill>
            </a:endParaRPr>
          </a:p>
        </p:txBody>
      </p:sp>
      <p:sp>
        <p:nvSpPr>
          <p:cNvPr id="4" name="TextBox 3">
            <a:extLst>
              <a:ext uri="{FF2B5EF4-FFF2-40B4-BE49-F238E27FC236}">
                <a16:creationId xmlns:a16="http://schemas.microsoft.com/office/drawing/2014/main" id="{D6F3E63B-6037-8C4F-64BB-D64AE289515F}"/>
              </a:ext>
            </a:extLst>
          </p:cNvPr>
          <p:cNvSpPr txBox="1"/>
          <p:nvPr/>
        </p:nvSpPr>
        <p:spPr>
          <a:xfrm>
            <a:off x="8279296" y="834887"/>
            <a:ext cx="184731" cy="369332"/>
          </a:xfrm>
          <a:prstGeom prst="rect">
            <a:avLst/>
          </a:prstGeom>
          <a:noFill/>
        </p:spPr>
        <p:txBody>
          <a:bodyPr wrap="none" rtlCol="0">
            <a:spAutoFit/>
          </a:bodyPr>
          <a:lstStyle/>
          <a:p>
            <a:endParaRPr lang="en-US" dirty="0"/>
          </a:p>
        </p:txBody>
      </p:sp>
      <p:pic>
        <p:nvPicPr>
          <p:cNvPr id="5" name="Picture 4" descr="Image">
            <a:extLst>
              <a:ext uri="{FF2B5EF4-FFF2-40B4-BE49-F238E27FC236}">
                <a16:creationId xmlns:a16="http://schemas.microsoft.com/office/drawing/2014/main" id="{F5A78819-850E-47CC-80B0-408C1D53412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17306" y="585194"/>
            <a:ext cx="3757387" cy="1002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67554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EDE51-EADD-4FC5-A5B1-568555254755}"/>
              </a:ext>
            </a:extLst>
          </p:cNvPr>
          <p:cNvSpPr>
            <a:spLocks noGrp="1"/>
          </p:cNvSpPr>
          <p:nvPr>
            <p:ph type="title"/>
          </p:nvPr>
        </p:nvSpPr>
        <p:spPr/>
        <p:txBody>
          <a:bodyPr/>
          <a:lstStyle/>
          <a:p>
            <a:r>
              <a:rPr lang="en-US" dirty="0"/>
              <a:t>Committee reports</a:t>
            </a:r>
          </a:p>
        </p:txBody>
      </p:sp>
      <p:sp>
        <p:nvSpPr>
          <p:cNvPr id="3" name="Content Placeholder 2">
            <a:extLst>
              <a:ext uri="{FF2B5EF4-FFF2-40B4-BE49-F238E27FC236}">
                <a16:creationId xmlns:a16="http://schemas.microsoft.com/office/drawing/2014/main" id="{97017F2B-5743-B698-9D8B-276F4F11293A}"/>
              </a:ext>
            </a:extLst>
          </p:cNvPr>
          <p:cNvSpPr>
            <a:spLocks noGrp="1"/>
          </p:cNvSpPr>
          <p:nvPr>
            <p:ph idx="1"/>
          </p:nvPr>
        </p:nvSpPr>
        <p:spPr/>
        <p:txBody>
          <a:bodyPr>
            <a:normAutofit lnSpcReduction="10000"/>
          </a:bodyPr>
          <a:lstStyle/>
          <a:p>
            <a:pPr>
              <a:buFont typeface="Wingdings" panose="05000000000000000000" pitchFamily="2" charset="2"/>
              <a:buChar char="Ø"/>
            </a:pPr>
            <a:r>
              <a:rPr lang="en-US" dirty="0"/>
              <a:t>Audit committee:</a:t>
            </a:r>
          </a:p>
          <a:p>
            <a:pPr>
              <a:buFont typeface="Wingdings" panose="05000000000000000000" pitchFamily="2" charset="2"/>
              <a:buChar char="Ø"/>
            </a:pPr>
            <a:r>
              <a:rPr lang="en-US" dirty="0"/>
              <a:t>The Audit Committee met with the Audit team on Feb. 16, 2023 to review the Audit Financials. </a:t>
            </a:r>
          </a:p>
          <a:p>
            <a:pPr>
              <a:buFont typeface="Wingdings" panose="05000000000000000000" pitchFamily="2" charset="2"/>
              <a:buChar char="§"/>
            </a:pPr>
            <a:r>
              <a:rPr lang="en-US" dirty="0"/>
              <a:t>    There were several questions regarding the format of the audit including the request of the committee to include the prior year in the Audit presentation going forward. </a:t>
            </a:r>
          </a:p>
          <a:p>
            <a:pPr>
              <a:buFont typeface="Wingdings" panose="05000000000000000000" pitchFamily="2" charset="2"/>
              <a:buChar char="§"/>
            </a:pPr>
            <a:r>
              <a:rPr lang="en-US" dirty="0"/>
              <a:t> The audit materials were fully reviewed. It was a clean opinion. </a:t>
            </a:r>
          </a:p>
          <a:p>
            <a:pPr>
              <a:buFont typeface="Wingdings" panose="05000000000000000000" pitchFamily="2" charset="2"/>
              <a:buChar char="§"/>
            </a:pPr>
            <a:r>
              <a:rPr lang="en-US" dirty="0"/>
              <a:t>The audited financials are now posted in the Board portal. Board members may review them and if there are any questions, please contact me. </a:t>
            </a:r>
          </a:p>
          <a:p>
            <a:pPr>
              <a:buFont typeface="Wingdings" panose="05000000000000000000" pitchFamily="2" charset="2"/>
              <a:buChar char="§"/>
            </a:pPr>
            <a:r>
              <a:rPr lang="en-US" dirty="0"/>
              <a:t>The 990 is completed and will be posted on the Board portal next week. All Trustees are required to review the 990. Please do so and send an email to Linda that you have completed the review.       </a:t>
            </a:r>
          </a:p>
          <a:p>
            <a:pPr marL="0" indent="0">
              <a:buNone/>
            </a:pPr>
            <a:r>
              <a:rPr lang="en-US" dirty="0"/>
              <a:t> </a:t>
            </a:r>
          </a:p>
        </p:txBody>
      </p:sp>
      <p:pic>
        <p:nvPicPr>
          <p:cNvPr id="4" name="Picture 3" descr="Image">
            <a:extLst>
              <a:ext uri="{FF2B5EF4-FFF2-40B4-BE49-F238E27FC236}">
                <a16:creationId xmlns:a16="http://schemas.microsoft.com/office/drawing/2014/main" id="{F5A78819-850E-47CC-80B0-408C1D53412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01305" y="488472"/>
            <a:ext cx="3254375" cy="8687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66179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6AFA6-9FB2-82D8-430E-49CE7A84EA05}"/>
              </a:ext>
            </a:extLst>
          </p:cNvPr>
          <p:cNvSpPr>
            <a:spLocks noGrp="1"/>
          </p:cNvSpPr>
          <p:nvPr>
            <p:ph type="title"/>
          </p:nvPr>
        </p:nvSpPr>
        <p:spPr/>
        <p:txBody>
          <a:bodyPr/>
          <a:lstStyle/>
          <a:p>
            <a:r>
              <a:rPr lang="en-US" dirty="0"/>
              <a:t>Committee reports</a:t>
            </a:r>
          </a:p>
        </p:txBody>
      </p:sp>
      <p:sp>
        <p:nvSpPr>
          <p:cNvPr id="3" name="Content Placeholder 2">
            <a:extLst>
              <a:ext uri="{FF2B5EF4-FFF2-40B4-BE49-F238E27FC236}">
                <a16:creationId xmlns:a16="http://schemas.microsoft.com/office/drawing/2014/main" id="{E8FB681A-BB88-6E01-8135-ED156121D3C4}"/>
              </a:ext>
            </a:extLst>
          </p:cNvPr>
          <p:cNvSpPr>
            <a:spLocks noGrp="1"/>
          </p:cNvSpPr>
          <p:nvPr>
            <p:ph idx="1"/>
          </p:nvPr>
        </p:nvSpPr>
        <p:spPr/>
        <p:txBody>
          <a:bodyPr>
            <a:normAutofit fontScale="85000" lnSpcReduction="20000"/>
          </a:bodyPr>
          <a:lstStyle/>
          <a:p>
            <a:pPr marL="0" indent="0">
              <a:buNone/>
            </a:pPr>
            <a:r>
              <a:rPr lang="en-US" b="1" dirty="0"/>
              <a:t>Book Awards</a:t>
            </a:r>
          </a:p>
          <a:p>
            <a:pPr>
              <a:buFont typeface="Wingdings" panose="05000000000000000000" pitchFamily="2" charset="2"/>
              <a:buChar char="Ø"/>
            </a:pPr>
            <a:r>
              <a:rPr lang="en-US" dirty="0"/>
              <a:t>Book Award committee met on March 23, 2023. Stephanie Koren will be joining Michael Manning and Jeff Miller on the committee. We hope this will strengthen JFEDSHAW ties </a:t>
            </a:r>
          </a:p>
          <a:p>
            <a:pPr>
              <a:buFont typeface="Wingdings" panose="05000000000000000000" pitchFamily="2" charset="2"/>
              <a:buChar char="Ø"/>
            </a:pPr>
            <a:r>
              <a:rPr lang="en-US" dirty="0"/>
              <a:t>Set new priorities for award criteria: </a:t>
            </a:r>
            <a:r>
              <a:rPr lang="en-US" b="1" dirty="0"/>
              <a:t>The JCFGM Book Awards seeks to recognize students who are contributing and leading in the Jewish community locally and beyond </a:t>
            </a:r>
          </a:p>
          <a:p>
            <a:pPr>
              <a:buFont typeface="Wingdings" panose="05000000000000000000" pitchFamily="2" charset="2"/>
              <a:buChar char="§"/>
            </a:pPr>
            <a:r>
              <a:rPr lang="en-US" dirty="0"/>
              <a:t>Jewish Community contribution and leadership</a:t>
            </a:r>
          </a:p>
          <a:p>
            <a:pPr>
              <a:buFont typeface="Wingdings" panose="05000000000000000000" pitchFamily="2" charset="2"/>
              <a:buChar char="§"/>
            </a:pPr>
            <a:r>
              <a:rPr lang="en-US" dirty="0"/>
              <a:t>Financial need</a:t>
            </a:r>
          </a:p>
          <a:p>
            <a:pPr>
              <a:buFont typeface="Wingdings" panose="05000000000000000000" pitchFamily="2" charset="2"/>
              <a:buChar char="§"/>
            </a:pPr>
            <a:r>
              <a:rPr lang="en-US" dirty="0"/>
              <a:t>Academic Strength </a:t>
            </a:r>
          </a:p>
          <a:p>
            <a:pPr>
              <a:buFont typeface="Wingdings" panose="05000000000000000000" pitchFamily="2" charset="2"/>
              <a:buChar char="§"/>
            </a:pPr>
            <a:r>
              <a:rPr lang="en-US" dirty="0"/>
              <a:t>Starting the Award process earlier to allow for additional time to communicate with students, guidance counselors, clergy, camps etc. </a:t>
            </a:r>
          </a:p>
          <a:p>
            <a:pPr>
              <a:buFont typeface="Wingdings" panose="05000000000000000000" pitchFamily="2" charset="2"/>
              <a:buChar char="Ø"/>
            </a:pPr>
            <a:r>
              <a:rPr lang="en-US" dirty="0"/>
              <a:t>Board members are encouraged to let their community network know about the availability of the Book Awards. An email with the information will be sent to each board member.  </a:t>
            </a:r>
          </a:p>
          <a:p>
            <a:pPr marL="0" indent="0">
              <a:buNone/>
            </a:pPr>
            <a:r>
              <a:rPr lang="en-US" dirty="0"/>
              <a:t> </a:t>
            </a:r>
          </a:p>
        </p:txBody>
      </p:sp>
      <p:pic>
        <p:nvPicPr>
          <p:cNvPr id="4" name="Picture 3" descr="Image">
            <a:extLst>
              <a:ext uri="{FF2B5EF4-FFF2-40B4-BE49-F238E27FC236}">
                <a16:creationId xmlns:a16="http://schemas.microsoft.com/office/drawing/2014/main" id="{F5A78819-850E-47CC-80B0-408C1D53412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01305" y="554547"/>
            <a:ext cx="3254375" cy="8687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22032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29D8B-A78D-503D-DE84-94CF287BA31D}"/>
              </a:ext>
            </a:extLst>
          </p:cNvPr>
          <p:cNvSpPr>
            <a:spLocks noGrp="1"/>
          </p:cNvSpPr>
          <p:nvPr>
            <p:ph type="title"/>
          </p:nvPr>
        </p:nvSpPr>
        <p:spPr/>
        <p:txBody>
          <a:bodyPr/>
          <a:lstStyle/>
          <a:p>
            <a:r>
              <a:rPr lang="en-US" dirty="0"/>
              <a:t>Committee reports</a:t>
            </a:r>
          </a:p>
        </p:txBody>
      </p:sp>
      <p:sp>
        <p:nvSpPr>
          <p:cNvPr id="3" name="Content Placeholder 2">
            <a:extLst>
              <a:ext uri="{FF2B5EF4-FFF2-40B4-BE49-F238E27FC236}">
                <a16:creationId xmlns:a16="http://schemas.microsoft.com/office/drawing/2014/main" id="{B1E3B13B-4928-4509-7E90-015628201327}"/>
              </a:ext>
            </a:extLst>
          </p:cNvPr>
          <p:cNvSpPr>
            <a:spLocks noGrp="1"/>
          </p:cNvSpPr>
          <p:nvPr>
            <p:ph idx="1"/>
          </p:nvPr>
        </p:nvSpPr>
        <p:spPr/>
        <p:txBody>
          <a:bodyPr/>
          <a:lstStyle/>
          <a:p>
            <a:pPr marL="0" indent="0">
              <a:buNone/>
            </a:pPr>
            <a:r>
              <a:rPr lang="en-US" b="1" dirty="0"/>
              <a:t>Personnel: Committee members: Josh Waldorf, Chair, Miki Krakauer, Stephanie Koren</a:t>
            </a:r>
            <a:endParaRPr lang="en-US" dirty="0"/>
          </a:p>
          <a:p>
            <a:pPr>
              <a:buFont typeface="Wingdings" panose="05000000000000000000" pitchFamily="2" charset="2"/>
              <a:buChar char="Ø"/>
            </a:pPr>
            <a:r>
              <a:rPr lang="en-US" dirty="0"/>
              <a:t>Staff evaluations for Kim and Amy are completed. Linda’s evaluation is in process</a:t>
            </a:r>
          </a:p>
          <a:p>
            <a:pPr>
              <a:buFont typeface="Wingdings" panose="05000000000000000000" pitchFamily="2" charset="2"/>
              <a:buChar char="Ø"/>
            </a:pPr>
            <a:r>
              <a:rPr lang="en-US" dirty="0"/>
              <a:t>The Personnel manual was last reviewed in 2019. Committee will review and update as needed. </a:t>
            </a:r>
          </a:p>
          <a:p>
            <a:r>
              <a:rPr lang="en-US" b="1" dirty="0"/>
              <a:t>Nominating committee: Scott Shaefer, Chair, Alex Simanovsky, Tiffany </a:t>
            </a:r>
            <a:r>
              <a:rPr lang="en-US" b="1" dirty="0" err="1"/>
              <a:t>Willner</a:t>
            </a:r>
            <a:r>
              <a:rPr lang="en-US" b="1" dirty="0"/>
              <a:t> </a:t>
            </a:r>
          </a:p>
          <a:p>
            <a:pPr>
              <a:buFont typeface="Wingdings" panose="05000000000000000000" pitchFamily="2" charset="2"/>
              <a:buChar char="Ø"/>
            </a:pPr>
            <a:r>
              <a:rPr lang="en-US" dirty="0"/>
              <a:t>The Nominating committee will be meeting in the next few weeks to review the board roster and those board members whose term </a:t>
            </a:r>
            <a:r>
              <a:rPr lang="en-US"/>
              <a:t>ends in 2023 </a:t>
            </a:r>
            <a:r>
              <a:rPr lang="en-US" dirty="0"/>
              <a:t>and the Executive committee. </a:t>
            </a:r>
          </a:p>
          <a:p>
            <a:endParaRPr lang="en-US" dirty="0"/>
          </a:p>
          <a:p>
            <a:endParaRPr lang="en-US" dirty="0"/>
          </a:p>
        </p:txBody>
      </p:sp>
    </p:spTree>
    <p:extLst>
      <p:ext uri="{BB962C8B-B14F-4D97-AF65-F5344CB8AC3E}">
        <p14:creationId xmlns:p14="http://schemas.microsoft.com/office/powerpoint/2010/main" val="2726012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93809-CE41-6877-D87A-258E4CA288AF}"/>
              </a:ext>
            </a:extLst>
          </p:cNvPr>
          <p:cNvSpPr>
            <a:spLocks noGrp="1"/>
          </p:cNvSpPr>
          <p:nvPr>
            <p:ph type="title"/>
          </p:nvPr>
        </p:nvSpPr>
        <p:spPr/>
        <p:txBody>
          <a:bodyPr/>
          <a:lstStyle/>
          <a:p>
            <a:r>
              <a:rPr lang="en-US" dirty="0"/>
              <a:t>JCFGM Programs/Events </a:t>
            </a:r>
          </a:p>
        </p:txBody>
      </p:sp>
      <p:sp>
        <p:nvSpPr>
          <p:cNvPr id="3" name="Content Placeholder 2">
            <a:extLst>
              <a:ext uri="{FF2B5EF4-FFF2-40B4-BE49-F238E27FC236}">
                <a16:creationId xmlns:a16="http://schemas.microsoft.com/office/drawing/2014/main" id="{B235E959-20D2-0B41-FF39-A7068442D6FA}"/>
              </a:ext>
            </a:extLst>
          </p:cNvPr>
          <p:cNvSpPr>
            <a:spLocks noGrp="1"/>
          </p:cNvSpPr>
          <p:nvPr>
            <p:ph idx="1"/>
          </p:nvPr>
        </p:nvSpPr>
        <p:spPr/>
        <p:txBody>
          <a:bodyPr>
            <a:normAutofit fontScale="70000" lnSpcReduction="20000"/>
          </a:bodyPr>
          <a:lstStyle/>
          <a:p>
            <a:pPr>
              <a:lnSpc>
                <a:spcPct val="100000"/>
              </a:lnSpc>
              <a:spcBef>
                <a:spcPts val="0"/>
              </a:spcBef>
              <a:spcAft>
                <a:spcPts val="0"/>
              </a:spcAft>
            </a:pPr>
            <a:r>
              <a:rPr lang="en-US" dirty="0">
                <a:solidFill>
                  <a:schemeClr val="tx1"/>
                </a:solidFill>
              </a:rPr>
              <a:t>April 24 – The State of Anti-Jewish and Anti-Hindu Hate Crimes in NJ, presented by the Hindu-Jewish Coalition and AJC New Jersey, JCFGM is a co-sponsor, 7pm Location received upon registration </a:t>
            </a:r>
          </a:p>
          <a:p>
            <a:pPr>
              <a:lnSpc>
                <a:spcPct val="100000"/>
              </a:lnSpc>
              <a:spcBef>
                <a:spcPts val="0"/>
              </a:spcBef>
              <a:spcAft>
                <a:spcPts val="0"/>
              </a:spcAft>
            </a:pPr>
            <a:endParaRPr lang="en-US" dirty="0">
              <a:solidFill>
                <a:schemeClr val="tx1"/>
              </a:solidFill>
            </a:endParaRPr>
          </a:p>
          <a:p>
            <a:pPr>
              <a:lnSpc>
                <a:spcPct val="100000"/>
              </a:lnSpc>
              <a:spcBef>
                <a:spcPts val="0"/>
              </a:spcBef>
              <a:spcAft>
                <a:spcPts val="0"/>
              </a:spcAft>
            </a:pPr>
            <a:r>
              <a:rPr lang="en-US" dirty="0">
                <a:solidFill>
                  <a:schemeClr val="tx1"/>
                </a:solidFill>
              </a:rPr>
              <a:t>May 1 – </a:t>
            </a:r>
            <a:r>
              <a:rPr lang="en-US" i="1" dirty="0">
                <a:solidFill>
                  <a:schemeClr val="tx1"/>
                </a:solidFill>
              </a:rPr>
              <a:t>Streets of Gold: America’s Untold Story of Immigrant Success - Zoom webinar</a:t>
            </a:r>
          </a:p>
          <a:p>
            <a:pPr>
              <a:lnSpc>
                <a:spcPct val="100000"/>
              </a:lnSpc>
              <a:spcBef>
                <a:spcPts val="0"/>
              </a:spcBef>
              <a:spcAft>
                <a:spcPts val="0"/>
              </a:spcAft>
            </a:pPr>
            <a:r>
              <a:rPr lang="en-US" dirty="0">
                <a:solidFill>
                  <a:schemeClr val="tx1"/>
                </a:solidFill>
              </a:rPr>
              <a:t>Featuring Leah </a:t>
            </a:r>
            <a:r>
              <a:rPr lang="en-US" dirty="0" err="1">
                <a:solidFill>
                  <a:schemeClr val="tx1"/>
                </a:solidFill>
              </a:rPr>
              <a:t>Boustan</a:t>
            </a:r>
            <a:r>
              <a:rPr lang="en-US" dirty="0">
                <a:solidFill>
                  <a:schemeClr val="tx1"/>
                </a:solidFill>
              </a:rPr>
              <a:t>, Princeton University</a:t>
            </a:r>
          </a:p>
          <a:p>
            <a:pPr>
              <a:lnSpc>
                <a:spcPct val="100000"/>
              </a:lnSpc>
              <a:spcBef>
                <a:spcPts val="0"/>
              </a:spcBef>
              <a:spcAft>
                <a:spcPts val="0"/>
              </a:spcAft>
            </a:pPr>
            <a:r>
              <a:rPr lang="en-US" dirty="0" err="1">
                <a:solidFill>
                  <a:schemeClr val="tx1"/>
                </a:solidFill>
              </a:rPr>
              <a:t>JFedShaw</a:t>
            </a:r>
            <a:r>
              <a:rPr lang="en-US" dirty="0">
                <a:solidFill>
                  <a:schemeClr val="tx1"/>
                </a:solidFill>
              </a:rPr>
              <a:t> is co-sponsor</a:t>
            </a:r>
          </a:p>
          <a:p>
            <a:pPr>
              <a:lnSpc>
                <a:spcPct val="100000"/>
              </a:lnSpc>
              <a:spcBef>
                <a:spcPts val="0"/>
              </a:spcBef>
              <a:spcAft>
                <a:spcPts val="0"/>
              </a:spcAft>
            </a:pPr>
            <a:endParaRPr lang="en-US" dirty="0">
              <a:solidFill>
                <a:schemeClr val="tx1"/>
              </a:solidFill>
            </a:endParaRPr>
          </a:p>
          <a:p>
            <a:pPr>
              <a:lnSpc>
                <a:spcPct val="100000"/>
              </a:lnSpc>
              <a:spcBef>
                <a:spcPts val="0"/>
              </a:spcBef>
              <a:spcAft>
                <a:spcPts val="0"/>
              </a:spcAft>
            </a:pPr>
            <a:r>
              <a:rPr lang="en-US" dirty="0">
                <a:solidFill>
                  <a:schemeClr val="tx1"/>
                </a:solidFill>
              </a:rPr>
              <a:t>May 7-9 – LIFE &amp; LEGACY Annual Conference</a:t>
            </a:r>
          </a:p>
          <a:p>
            <a:pPr>
              <a:lnSpc>
                <a:spcPct val="100000"/>
              </a:lnSpc>
              <a:spcBef>
                <a:spcPts val="0"/>
              </a:spcBef>
              <a:spcAft>
                <a:spcPts val="0"/>
              </a:spcAft>
            </a:pPr>
            <a:r>
              <a:rPr lang="en-US" dirty="0">
                <a:solidFill>
                  <a:schemeClr val="tx1"/>
                </a:solidFill>
              </a:rPr>
              <a:t>Hosted by Harold Grinspoon Foundation, Springfield, MA</a:t>
            </a:r>
          </a:p>
          <a:p>
            <a:pPr>
              <a:lnSpc>
                <a:spcPct val="100000"/>
              </a:lnSpc>
              <a:spcBef>
                <a:spcPts val="0"/>
              </a:spcBef>
              <a:spcAft>
                <a:spcPts val="0"/>
              </a:spcAft>
            </a:pPr>
            <a:endParaRPr lang="en-US" dirty="0">
              <a:solidFill>
                <a:schemeClr val="tx1"/>
              </a:solidFill>
            </a:endParaRPr>
          </a:p>
          <a:p>
            <a:pPr marL="0" indent="0">
              <a:lnSpc>
                <a:spcPct val="100000"/>
              </a:lnSpc>
              <a:spcBef>
                <a:spcPts val="0"/>
              </a:spcBef>
              <a:spcAft>
                <a:spcPts val="0"/>
              </a:spcAft>
              <a:buNone/>
            </a:pPr>
            <a:r>
              <a:rPr lang="en-US" dirty="0">
                <a:solidFill>
                  <a:schemeClr val="tx1"/>
                </a:solidFill>
              </a:rPr>
              <a:t>  May 10 – Jewish Voices of Princeton, Princeton Public Library exhibit and reception, 3-5pm</a:t>
            </a:r>
          </a:p>
          <a:p>
            <a:pPr marL="0" indent="0">
              <a:lnSpc>
                <a:spcPct val="100000"/>
              </a:lnSpc>
              <a:spcBef>
                <a:spcPts val="0"/>
              </a:spcBef>
              <a:spcAft>
                <a:spcPts val="0"/>
              </a:spcAft>
              <a:buNone/>
            </a:pPr>
            <a:r>
              <a:rPr lang="en-US" dirty="0">
                <a:solidFill>
                  <a:schemeClr val="tx1"/>
                </a:solidFill>
              </a:rPr>
              <a:t>  JCFGM is a co-sponsor</a:t>
            </a:r>
          </a:p>
          <a:p>
            <a:pPr>
              <a:lnSpc>
                <a:spcPct val="100000"/>
              </a:lnSpc>
              <a:spcBef>
                <a:spcPts val="0"/>
              </a:spcBef>
              <a:spcAft>
                <a:spcPts val="0"/>
              </a:spcAft>
            </a:pPr>
            <a:endParaRPr lang="en-US" dirty="0">
              <a:solidFill>
                <a:schemeClr val="tx1"/>
              </a:solidFill>
            </a:endParaRPr>
          </a:p>
          <a:p>
            <a:pPr>
              <a:lnSpc>
                <a:spcPct val="100000"/>
              </a:lnSpc>
              <a:spcBef>
                <a:spcPts val="0"/>
              </a:spcBef>
              <a:spcAft>
                <a:spcPts val="0"/>
              </a:spcAft>
            </a:pPr>
            <a:r>
              <a:rPr lang="en-US" dirty="0">
                <a:solidFill>
                  <a:schemeClr val="tx1"/>
                </a:solidFill>
              </a:rPr>
              <a:t>May 21 – Jewish American Heritage Month Festival Music and Food- Hinds Plaza in front of the Princeton Public Library</a:t>
            </a:r>
          </a:p>
          <a:p>
            <a:pPr>
              <a:lnSpc>
                <a:spcPct val="100000"/>
              </a:lnSpc>
              <a:spcBef>
                <a:spcPts val="0"/>
              </a:spcBef>
              <a:spcAft>
                <a:spcPts val="0"/>
              </a:spcAft>
            </a:pPr>
            <a:r>
              <a:rPr lang="en-US" dirty="0">
                <a:solidFill>
                  <a:schemeClr val="tx1"/>
                </a:solidFill>
              </a:rPr>
              <a:t>Sponsored by Jewish Federation PMB</a:t>
            </a:r>
          </a:p>
          <a:p>
            <a:pPr>
              <a:lnSpc>
                <a:spcPct val="100000"/>
              </a:lnSpc>
              <a:spcBef>
                <a:spcPts val="0"/>
              </a:spcBef>
              <a:spcAft>
                <a:spcPts val="0"/>
              </a:spcAft>
            </a:pPr>
            <a:endParaRPr lang="en-US" dirty="0">
              <a:solidFill>
                <a:schemeClr val="tx1"/>
              </a:solidFill>
            </a:endParaRPr>
          </a:p>
          <a:p>
            <a:pPr>
              <a:lnSpc>
                <a:spcPct val="100000"/>
              </a:lnSpc>
              <a:spcBef>
                <a:spcPts val="0"/>
              </a:spcBef>
              <a:spcAft>
                <a:spcPts val="0"/>
              </a:spcAft>
            </a:pPr>
            <a:r>
              <a:rPr lang="en-US" dirty="0">
                <a:solidFill>
                  <a:schemeClr val="tx1"/>
                </a:solidFill>
              </a:rPr>
              <a:t>May 23 – LIFE &amp; LEGACY Spring Celebration – </a:t>
            </a:r>
            <a:r>
              <a:rPr lang="en-US" i="1" dirty="0">
                <a:solidFill>
                  <a:schemeClr val="tx1"/>
                </a:solidFill>
              </a:rPr>
              <a:t>New Location!</a:t>
            </a:r>
            <a:endParaRPr lang="en-US" dirty="0">
              <a:solidFill>
                <a:schemeClr val="tx1"/>
              </a:solidFill>
            </a:endParaRPr>
          </a:p>
          <a:p>
            <a:pPr>
              <a:lnSpc>
                <a:spcPct val="100000"/>
              </a:lnSpc>
              <a:spcBef>
                <a:spcPts val="0"/>
              </a:spcBef>
              <a:spcAft>
                <a:spcPts val="0"/>
              </a:spcAft>
            </a:pPr>
            <a:r>
              <a:rPr lang="en-US" dirty="0">
                <a:solidFill>
                  <a:schemeClr val="tx1"/>
                </a:solidFill>
              </a:rPr>
              <a:t>Congregation Beth Chaim, 5-7pm</a:t>
            </a:r>
          </a:p>
          <a:p>
            <a:pPr>
              <a:lnSpc>
                <a:spcPct val="100000"/>
              </a:lnSpc>
              <a:spcBef>
                <a:spcPts val="0"/>
              </a:spcBef>
              <a:spcAft>
                <a:spcPts val="0"/>
              </a:spcAft>
            </a:pPr>
            <a:endParaRPr lang="en-US" dirty="0">
              <a:solidFill>
                <a:schemeClr val="tx1"/>
              </a:solidFill>
            </a:endParaRPr>
          </a:p>
          <a:p>
            <a:pPr>
              <a:lnSpc>
                <a:spcPct val="100000"/>
              </a:lnSpc>
              <a:spcBef>
                <a:spcPts val="0"/>
              </a:spcBef>
              <a:spcAft>
                <a:spcPts val="0"/>
              </a:spcAft>
            </a:pPr>
            <a:r>
              <a:rPr lang="en-US" dirty="0">
                <a:solidFill>
                  <a:schemeClr val="tx1"/>
                </a:solidFill>
              </a:rPr>
              <a:t>June 13 – Annual Investment Summit – </a:t>
            </a:r>
            <a:r>
              <a:rPr lang="en-US" i="1" dirty="0">
                <a:solidFill>
                  <a:schemeClr val="tx1"/>
                </a:solidFill>
              </a:rPr>
              <a:t>Zoom meeting</a:t>
            </a:r>
          </a:p>
          <a:p>
            <a:pPr>
              <a:lnSpc>
                <a:spcPct val="100000"/>
              </a:lnSpc>
              <a:spcBef>
                <a:spcPts val="0"/>
              </a:spcBef>
              <a:spcAft>
                <a:spcPts val="0"/>
              </a:spcAft>
            </a:pPr>
            <a:r>
              <a:rPr lang="en-US" dirty="0">
                <a:solidFill>
                  <a:schemeClr val="tx1"/>
                </a:solidFill>
              </a:rPr>
              <a:t>Featuring Dan Voss, Vanguard</a:t>
            </a:r>
          </a:p>
          <a:p>
            <a:pPr>
              <a:lnSpc>
                <a:spcPct val="100000"/>
              </a:lnSpc>
              <a:spcBef>
                <a:spcPts val="0"/>
              </a:spcBef>
              <a:spcAft>
                <a:spcPts val="0"/>
              </a:spcAft>
            </a:pPr>
            <a:endParaRPr lang="en-US" dirty="0">
              <a:solidFill>
                <a:schemeClr val="tx1"/>
              </a:solidFill>
            </a:endParaRPr>
          </a:p>
          <a:p>
            <a:pPr>
              <a:lnSpc>
                <a:spcPct val="100000"/>
              </a:lnSpc>
              <a:spcBef>
                <a:spcPts val="0"/>
              </a:spcBef>
              <a:spcAft>
                <a:spcPts val="0"/>
              </a:spcAft>
            </a:pPr>
            <a:endParaRPr lang="en-US" dirty="0">
              <a:solidFill>
                <a:schemeClr val="tx1"/>
              </a:solidFill>
            </a:endParaRPr>
          </a:p>
        </p:txBody>
      </p:sp>
      <p:pic>
        <p:nvPicPr>
          <p:cNvPr id="4" name="Picture 3" descr="Image">
            <a:extLst>
              <a:ext uri="{FF2B5EF4-FFF2-40B4-BE49-F238E27FC236}">
                <a16:creationId xmlns:a16="http://schemas.microsoft.com/office/drawing/2014/main" id="{F5A78819-850E-47CC-80B0-408C1D53412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01305" y="488472"/>
            <a:ext cx="3254375" cy="8687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28403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26545-113B-37AD-348A-B842EB4C8438}"/>
              </a:ext>
            </a:extLst>
          </p:cNvPr>
          <p:cNvSpPr>
            <a:spLocks noGrp="1"/>
          </p:cNvSpPr>
          <p:nvPr>
            <p:ph type="title"/>
          </p:nvPr>
        </p:nvSpPr>
        <p:spPr/>
        <p:txBody>
          <a:bodyPr/>
          <a:lstStyle/>
          <a:p>
            <a:r>
              <a:rPr lang="en-US" dirty="0"/>
              <a:t>JCFGM Meetings </a:t>
            </a:r>
          </a:p>
        </p:txBody>
      </p:sp>
      <p:sp>
        <p:nvSpPr>
          <p:cNvPr id="3" name="Content Placeholder 2">
            <a:extLst>
              <a:ext uri="{FF2B5EF4-FFF2-40B4-BE49-F238E27FC236}">
                <a16:creationId xmlns:a16="http://schemas.microsoft.com/office/drawing/2014/main" id="{FC540C08-B3B1-C98A-F2A5-42C83ADBAEFA}"/>
              </a:ext>
            </a:extLst>
          </p:cNvPr>
          <p:cNvSpPr>
            <a:spLocks noGrp="1"/>
          </p:cNvSpPr>
          <p:nvPr>
            <p:ph idx="1"/>
          </p:nvPr>
        </p:nvSpPr>
        <p:spPr/>
        <p:txBody>
          <a:bodyPr/>
          <a:lstStyle/>
          <a:p>
            <a:pPr>
              <a:buFont typeface="Wingdings" panose="05000000000000000000" pitchFamily="2" charset="2"/>
              <a:buChar char="Ø"/>
            </a:pPr>
            <a:r>
              <a:rPr lang="en-US" dirty="0">
                <a:solidFill>
                  <a:schemeClr val="bg2">
                    <a:lumMod val="25000"/>
                  </a:schemeClr>
                </a:solidFill>
              </a:rPr>
              <a:t>JCFGM EC Meeting	  	Tuesday</a:t>
            </a:r>
            <a:r>
              <a:rPr lang="en-US">
                <a:solidFill>
                  <a:schemeClr val="bg2">
                    <a:lumMod val="25000"/>
                  </a:schemeClr>
                </a:solidFill>
              </a:rPr>
              <a:t>, April 25, </a:t>
            </a:r>
            <a:r>
              <a:rPr lang="en-US" dirty="0">
                <a:solidFill>
                  <a:schemeClr val="bg2">
                    <a:lumMod val="25000"/>
                  </a:schemeClr>
                </a:solidFill>
              </a:rPr>
              <a:t>2023</a:t>
            </a:r>
          </a:p>
          <a:p>
            <a:pPr>
              <a:buFont typeface="Wingdings" panose="05000000000000000000" pitchFamily="2" charset="2"/>
              <a:buChar char="Ø"/>
            </a:pPr>
            <a:r>
              <a:rPr lang="en-US" dirty="0">
                <a:solidFill>
                  <a:schemeClr val="bg2">
                    <a:lumMod val="25000"/>
                  </a:schemeClr>
                </a:solidFill>
              </a:rPr>
              <a:t>JCFGM Annual Meeting 		Monday, June 19, 2023</a:t>
            </a:r>
          </a:p>
          <a:p>
            <a:endParaRPr lang="en-US" dirty="0"/>
          </a:p>
        </p:txBody>
      </p:sp>
      <p:pic>
        <p:nvPicPr>
          <p:cNvPr id="4" name="Picture 3" descr="Image">
            <a:extLst>
              <a:ext uri="{FF2B5EF4-FFF2-40B4-BE49-F238E27FC236}">
                <a16:creationId xmlns:a16="http://schemas.microsoft.com/office/drawing/2014/main" id="{F5A78819-850E-47CC-80B0-408C1D53412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40345" y="577622"/>
            <a:ext cx="3254375" cy="8687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2497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28ADF-B06E-81EA-9B66-BE42D8B407DA}"/>
              </a:ext>
            </a:extLst>
          </p:cNvPr>
          <p:cNvSpPr>
            <a:spLocks noGrp="1"/>
          </p:cNvSpPr>
          <p:nvPr>
            <p:ph type="title"/>
          </p:nvPr>
        </p:nvSpPr>
        <p:spPr/>
        <p:txBody>
          <a:bodyPr/>
          <a:lstStyle/>
          <a:p>
            <a:r>
              <a:rPr lang="en-US" dirty="0"/>
              <a:t>Good </a:t>
            </a:r>
            <a:r>
              <a:rPr lang="en-US"/>
              <a:t>and Welfare </a:t>
            </a:r>
          </a:p>
        </p:txBody>
      </p:sp>
      <p:sp>
        <p:nvSpPr>
          <p:cNvPr id="3" name="Content Placeholder 2">
            <a:extLst>
              <a:ext uri="{FF2B5EF4-FFF2-40B4-BE49-F238E27FC236}">
                <a16:creationId xmlns:a16="http://schemas.microsoft.com/office/drawing/2014/main" id="{5EE799B0-6647-65C1-D2B3-6C0DA8EC8C53}"/>
              </a:ext>
            </a:extLst>
          </p:cNvPr>
          <p:cNvSpPr>
            <a:spLocks noGrp="1"/>
          </p:cNvSpPr>
          <p:nvPr>
            <p:ph idx="1"/>
          </p:nvPr>
        </p:nvSpPr>
        <p:spPr/>
        <p:txBody>
          <a:bodyPr/>
          <a:lstStyle/>
          <a:p>
            <a:endParaRPr lang="en-US" dirty="0"/>
          </a:p>
        </p:txBody>
      </p:sp>
      <p:pic>
        <p:nvPicPr>
          <p:cNvPr id="4" name="Picture 3" descr="Image">
            <a:extLst>
              <a:ext uri="{FF2B5EF4-FFF2-40B4-BE49-F238E27FC236}">
                <a16:creationId xmlns:a16="http://schemas.microsoft.com/office/drawing/2014/main" id="{F5A78819-850E-47CC-80B0-408C1D53412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48460" y="577622"/>
            <a:ext cx="3254375" cy="8687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5540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F9E39-AABB-770E-4E14-9B2A91FF761D}"/>
              </a:ext>
            </a:extLst>
          </p:cNvPr>
          <p:cNvSpPr>
            <a:spLocks noGrp="1"/>
          </p:cNvSpPr>
          <p:nvPr>
            <p:ph type="title"/>
          </p:nvPr>
        </p:nvSpPr>
        <p:spPr/>
        <p:txBody>
          <a:bodyPr/>
          <a:lstStyle/>
          <a:p>
            <a:r>
              <a:rPr lang="en-US" dirty="0"/>
              <a:t>Mission statement</a:t>
            </a:r>
          </a:p>
        </p:txBody>
      </p:sp>
      <p:sp>
        <p:nvSpPr>
          <p:cNvPr id="3" name="Content Placeholder 2">
            <a:extLst>
              <a:ext uri="{FF2B5EF4-FFF2-40B4-BE49-F238E27FC236}">
                <a16:creationId xmlns:a16="http://schemas.microsoft.com/office/drawing/2014/main" id="{492F0253-ADC1-EBE5-2B85-C0FCE8A48F88}"/>
              </a:ext>
            </a:extLst>
          </p:cNvPr>
          <p:cNvSpPr>
            <a:spLocks noGrp="1"/>
          </p:cNvSpPr>
          <p:nvPr>
            <p:ph idx="1"/>
          </p:nvPr>
        </p:nvSpPr>
        <p:spPr/>
        <p:txBody>
          <a:bodyPr/>
          <a:lstStyle/>
          <a:p>
            <a:r>
              <a:rPr lang="en-US" sz="2000" dirty="0"/>
              <a:t>The Foundation is organized to promote philanthropy and to further the charitable needs of the Jewish community, other charitable institutions, and community organizations. </a:t>
            </a:r>
          </a:p>
          <a:p>
            <a:endParaRPr lang="en-US" dirty="0"/>
          </a:p>
        </p:txBody>
      </p:sp>
      <p:pic>
        <p:nvPicPr>
          <p:cNvPr id="4" name="Picture 3" descr="Image">
            <a:extLst>
              <a:ext uri="{FF2B5EF4-FFF2-40B4-BE49-F238E27FC236}">
                <a16:creationId xmlns:a16="http://schemas.microsoft.com/office/drawing/2014/main" id="{F5A78819-850E-47CC-80B0-408C1D53412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718050" y="286603"/>
            <a:ext cx="3254375" cy="8687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1741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2240688-86AF-5CFD-01E8-0742B9C77080}"/>
              </a:ext>
            </a:extLst>
          </p:cNvPr>
          <p:cNvSpPr>
            <a:spLocks noGrp="1"/>
          </p:cNvSpPr>
          <p:nvPr>
            <p:ph type="title"/>
          </p:nvPr>
        </p:nvSpPr>
        <p:spPr/>
        <p:txBody>
          <a:bodyPr/>
          <a:lstStyle/>
          <a:p>
            <a:r>
              <a:rPr lang="en-US" dirty="0"/>
              <a:t>Agenda</a:t>
            </a:r>
          </a:p>
        </p:txBody>
      </p:sp>
      <p:sp>
        <p:nvSpPr>
          <p:cNvPr id="5" name="Content Placeholder 4">
            <a:extLst>
              <a:ext uri="{FF2B5EF4-FFF2-40B4-BE49-F238E27FC236}">
                <a16:creationId xmlns:a16="http://schemas.microsoft.com/office/drawing/2014/main" id="{A1053DEF-C94D-513D-2EE9-61DFC2FBB896}"/>
              </a:ext>
            </a:extLst>
          </p:cNvPr>
          <p:cNvSpPr>
            <a:spLocks noGrp="1"/>
          </p:cNvSpPr>
          <p:nvPr>
            <p:ph sz="half" idx="1"/>
          </p:nvPr>
        </p:nvSpPr>
        <p:spPr/>
        <p:txBody>
          <a:bodyPr/>
          <a:lstStyle/>
          <a:p>
            <a:pPr marL="230188" indent="-230188">
              <a:buFont typeface="Wingdings" panose="05000000000000000000" pitchFamily="2" charset="2"/>
              <a:buChar char="Ø"/>
            </a:pPr>
            <a:r>
              <a:rPr lang="en-US" dirty="0"/>
              <a:t>Call to order</a:t>
            </a:r>
          </a:p>
          <a:p>
            <a:pPr marL="230188" indent="-230188">
              <a:buFont typeface="Wingdings" panose="05000000000000000000" pitchFamily="2" charset="2"/>
              <a:buChar char="Ø"/>
            </a:pPr>
            <a:r>
              <a:rPr lang="en-US" dirty="0"/>
              <a:t>Approval of Minutes from the January Board of Trustees meeting </a:t>
            </a:r>
          </a:p>
          <a:p>
            <a:pPr marL="230188" indent="-230188">
              <a:buFont typeface="Wingdings" panose="05000000000000000000" pitchFamily="2" charset="2"/>
              <a:buChar char="Ø"/>
            </a:pPr>
            <a:r>
              <a:rPr lang="en-US" dirty="0"/>
              <a:t>President’s Report</a:t>
            </a:r>
          </a:p>
          <a:p>
            <a:pPr marL="461963" indent="-231775">
              <a:buFont typeface="Wingdings" panose="05000000000000000000" pitchFamily="2" charset="2"/>
              <a:buChar char="§"/>
            </a:pPr>
            <a:r>
              <a:rPr lang="en-US" dirty="0"/>
              <a:t>Assets and Fund Activity</a:t>
            </a:r>
          </a:p>
          <a:p>
            <a:pPr marL="461963" indent="-231775">
              <a:buFont typeface="Wingdings" panose="05000000000000000000" pitchFamily="2" charset="2"/>
              <a:buChar char="§"/>
            </a:pPr>
            <a:r>
              <a:rPr lang="en-US" dirty="0"/>
              <a:t>Discussions with Jewish Federation PMB</a:t>
            </a:r>
          </a:p>
          <a:p>
            <a:pPr marL="230188" indent="-230188">
              <a:buFont typeface="Wingdings" panose="05000000000000000000" pitchFamily="2" charset="2"/>
              <a:buChar char="Ø"/>
            </a:pPr>
            <a:r>
              <a:rPr lang="en-US" dirty="0"/>
              <a:t>Treasurer’s Report </a:t>
            </a:r>
          </a:p>
          <a:p>
            <a:pPr marL="230188" indent="-230188">
              <a:buFont typeface="Wingdings" panose="05000000000000000000" pitchFamily="2" charset="2"/>
              <a:buChar char="Ø"/>
            </a:pPr>
            <a:r>
              <a:rPr lang="en-US" dirty="0"/>
              <a:t>Executive Director’s Report </a:t>
            </a:r>
          </a:p>
        </p:txBody>
      </p:sp>
      <p:sp>
        <p:nvSpPr>
          <p:cNvPr id="6" name="Content Placeholder 5">
            <a:extLst>
              <a:ext uri="{FF2B5EF4-FFF2-40B4-BE49-F238E27FC236}">
                <a16:creationId xmlns:a16="http://schemas.microsoft.com/office/drawing/2014/main" id="{3B3CC8B4-5654-A0CC-AE87-B7F64628098E}"/>
              </a:ext>
            </a:extLst>
          </p:cNvPr>
          <p:cNvSpPr>
            <a:spLocks noGrp="1"/>
          </p:cNvSpPr>
          <p:nvPr>
            <p:ph sz="half" idx="2"/>
          </p:nvPr>
        </p:nvSpPr>
        <p:spPr/>
        <p:txBody>
          <a:bodyPr/>
          <a:lstStyle/>
          <a:p>
            <a:pPr marL="461963" indent="-461963">
              <a:buFont typeface="Wingdings" panose="05000000000000000000" pitchFamily="2" charset="2"/>
              <a:buChar char="Ø"/>
            </a:pPr>
            <a:r>
              <a:rPr lang="en-US" dirty="0"/>
              <a:t>Committee reports</a:t>
            </a:r>
          </a:p>
          <a:p>
            <a:pPr marL="461963" indent="-231775">
              <a:buFont typeface="Wingdings" panose="05000000000000000000" pitchFamily="2" charset="2"/>
              <a:buChar char="§"/>
            </a:pPr>
            <a:r>
              <a:rPr lang="en-US" dirty="0"/>
              <a:t>Strategic Planning</a:t>
            </a:r>
          </a:p>
          <a:p>
            <a:pPr marL="461963" indent="-231775">
              <a:buFont typeface="Wingdings" panose="05000000000000000000" pitchFamily="2" charset="2"/>
              <a:buChar char="§"/>
            </a:pPr>
            <a:r>
              <a:rPr lang="en-US" dirty="0"/>
              <a:t>Investment Committee</a:t>
            </a:r>
          </a:p>
          <a:p>
            <a:pPr marL="461963" indent="-231775">
              <a:buFont typeface="Wingdings" panose="05000000000000000000" pitchFamily="2" charset="2"/>
              <a:buChar char="§"/>
            </a:pPr>
            <a:r>
              <a:rPr lang="en-US" dirty="0"/>
              <a:t>Audit Committee</a:t>
            </a:r>
          </a:p>
          <a:p>
            <a:pPr marL="461963" indent="-231775">
              <a:buFont typeface="Wingdings" panose="05000000000000000000" pitchFamily="2" charset="2"/>
              <a:buChar char="§"/>
            </a:pPr>
            <a:r>
              <a:rPr lang="en-US" dirty="0"/>
              <a:t>Book Awards </a:t>
            </a:r>
          </a:p>
          <a:p>
            <a:pPr marL="461963" indent="-461963">
              <a:buFont typeface="Wingdings" panose="05000000000000000000" pitchFamily="2" charset="2"/>
              <a:buChar char="Ø"/>
            </a:pPr>
            <a:r>
              <a:rPr lang="en-US" dirty="0"/>
              <a:t>JCFGM Programs and Events</a:t>
            </a:r>
          </a:p>
          <a:p>
            <a:pPr marL="461963" indent="-461963">
              <a:buFont typeface="Wingdings" panose="05000000000000000000" pitchFamily="2" charset="2"/>
              <a:buChar char="Ø"/>
            </a:pPr>
            <a:r>
              <a:rPr lang="en-US" dirty="0"/>
              <a:t>JCFGM Meetings </a:t>
            </a:r>
          </a:p>
          <a:p>
            <a:pPr marL="461963" indent="-461963">
              <a:buFont typeface="Wingdings" panose="05000000000000000000" pitchFamily="2" charset="2"/>
              <a:buChar char="Ø"/>
            </a:pPr>
            <a:r>
              <a:rPr lang="en-US" dirty="0"/>
              <a:t>Good and Welfare </a:t>
            </a:r>
          </a:p>
          <a:p>
            <a:pPr marL="230188" indent="-230188">
              <a:buNone/>
            </a:pPr>
            <a:endParaRPr lang="en-US" dirty="0"/>
          </a:p>
        </p:txBody>
      </p:sp>
      <p:pic>
        <p:nvPicPr>
          <p:cNvPr id="2" name="Picture 1" descr="Image">
            <a:extLst>
              <a:ext uri="{FF2B5EF4-FFF2-40B4-BE49-F238E27FC236}">
                <a16:creationId xmlns:a16="http://schemas.microsoft.com/office/drawing/2014/main" id="{F5A78819-850E-47CC-80B0-408C1D53412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40345" y="554546"/>
            <a:ext cx="3254375" cy="8687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3832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17B11-4E6E-5282-33F3-A8B0C892A70A}"/>
              </a:ext>
            </a:extLst>
          </p:cNvPr>
          <p:cNvSpPr>
            <a:spLocks noGrp="1"/>
          </p:cNvSpPr>
          <p:nvPr>
            <p:ph type="title"/>
          </p:nvPr>
        </p:nvSpPr>
        <p:spPr/>
        <p:txBody>
          <a:bodyPr>
            <a:normAutofit/>
          </a:bodyPr>
          <a:lstStyle/>
          <a:p>
            <a:r>
              <a:rPr lang="en-US" sz="4000" dirty="0"/>
              <a:t>Funds and Assets </a:t>
            </a:r>
            <a:br>
              <a:rPr lang="en-US" sz="4000" dirty="0"/>
            </a:br>
            <a:r>
              <a:rPr lang="en-US" sz="4000" dirty="0"/>
              <a:t>(FY23 through March 20, 2023)</a:t>
            </a:r>
          </a:p>
        </p:txBody>
      </p:sp>
      <p:sp>
        <p:nvSpPr>
          <p:cNvPr id="3" name="Content Placeholder 2">
            <a:extLst>
              <a:ext uri="{FF2B5EF4-FFF2-40B4-BE49-F238E27FC236}">
                <a16:creationId xmlns:a16="http://schemas.microsoft.com/office/drawing/2014/main" id="{DF4B0EE9-A8F0-5F06-8B00-22674C452285}"/>
              </a:ext>
            </a:extLst>
          </p:cNvPr>
          <p:cNvSpPr>
            <a:spLocks noGrp="1"/>
          </p:cNvSpPr>
          <p:nvPr>
            <p:ph idx="1"/>
          </p:nvPr>
        </p:nvSpPr>
        <p:spPr/>
        <p:txBody>
          <a:bodyPr>
            <a:normAutofit fontScale="85000" lnSpcReduction="20000"/>
          </a:bodyPr>
          <a:lstStyle/>
          <a:p>
            <a:pPr marL="0" indent="0">
              <a:lnSpc>
                <a:spcPct val="100000"/>
              </a:lnSpc>
              <a:spcBef>
                <a:spcPts val="0"/>
              </a:spcBef>
              <a:spcAft>
                <a:spcPts val="0"/>
              </a:spcAft>
              <a:buNone/>
            </a:pPr>
            <a:r>
              <a:rPr lang="en-US" sz="2000" b="1" dirty="0">
                <a:solidFill>
                  <a:schemeClr val="tx1"/>
                </a:solidFill>
              </a:rPr>
              <a:t>Number of Funds </a:t>
            </a:r>
          </a:p>
          <a:p>
            <a:pPr marL="0" indent="0">
              <a:lnSpc>
                <a:spcPct val="100000"/>
              </a:lnSpc>
              <a:spcBef>
                <a:spcPts val="0"/>
              </a:spcBef>
              <a:spcAft>
                <a:spcPts val="0"/>
              </a:spcAft>
              <a:buNone/>
            </a:pPr>
            <a:r>
              <a:rPr lang="en-US" sz="2000" b="1" dirty="0">
                <a:solidFill>
                  <a:schemeClr val="tx1"/>
                </a:solidFill>
              </a:rPr>
              <a:t>	</a:t>
            </a:r>
            <a:r>
              <a:rPr lang="en-US" sz="2000" dirty="0">
                <a:solidFill>
                  <a:schemeClr val="tx1"/>
                </a:solidFill>
              </a:rPr>
              <a:t>Permanently Restricted	22	</a:t>
            </a:r>
          </a:p>
          <a:p>
            <a:pPr marL="0" indent="0">
              <a:lnSpc>
                <a:spcPct val="100000"/>
              </a:lnSpc>
              <a:spcBef>
                <a:spcPts val="0"/>
              </a:spcBef>
              <a:spcAft>
                <a:spcPts val="0"/>
              </a:spcAft>
              <a:buNone/>
            </a:pPr>
            <a:r>
              <a:rPr lang="en-US" sz="2000" dirty="0">
                <a:solidFill>
                  <a:schemeClr val="tx1"/>
                </a:solidFill>
              </a:rPr>
              <a:t>	Temporarily Restricted	11	</a:t>
            </a:r>
          </a:p>
          <a:p>
            <a:pPr marL="0" indent="0">
              <a:lnSpc>
                <a:spcPct val="100000"/>
              </a:lnSpc>
              <a:spcBef>
                <a:spcPts val="0"/>
              </a:spcBef>
              <a:spcAft>
                <a:spcPts val="0"/>
              </a:spcAft>
              <a:buNone/>
            </a:pPr>
            <a:r>
              <a:rPr lang="en-US" sz="2000" dirty="0">
                <a:solidFill>
                  <a:schemeClr val="tx1"/>
                </a:solidFill>
              </a:rPr>
              <a:t>	Custodial Funds		31		</a:t>
            </a:r>
            <a:endParaRPr lang="en-US" sz="1800" dirty="0">
              <a:solidFill>
                <a:schemeClr val="tx1"/>
              </a:solidFill>
            </a:endParaRPr>
          </a:p>
          <a:p>
            <a:pPr marL="0" indent="0">
              <a:lnSpc>
                <a:spcPct val="100000"/>
              </a:lnSpc>
              <a:spcBef>
                <a:spcPts val="0"/>
              </a:spcBef>
              <a:spcAft>
                <a:spcPts val="0"/>
              </a:spcAft>
              <a:buNone/>
            </a:pPr>
            <a:r>
              <a:rPr lang="en-US" sz="2000" dirty="0">
                <a:solidFill>
                  <a:schemeClr val="tx1"/>
                </a:solidFill>
              </a:rPr>
              <a:t>	Donor Advised Funds	81 (including 2 mitzvah funds)	</a:t>
            </a:r>
          </a:p>
          <a:p>
            <a:pPr marL="0" indent="0">
              <a:lnSpc>
                <a:spcPct val="100000"/>
              </a:lnSpc>
              <a:spcBef>
                <a:spcPts val="0"/>
              </a:spcBef>
              <a:spcAft>
                <a:spcPts val="0"/>
              </a:spcAft>
              <a:buNone/>
            </a:pPr>
            <a:r>
              <a:rPr lang="en-US" sz="2000" dirty="0">
                <a:solidFill>
                  <a:schemeClr val="tx1"/>
                </a:solidFill>
              </a:rPr>
              <a:t>	Foundation Funds	  	  5	 </a:t>
            </a:r>
          </a:p>
          <a:p>
            <a:pPr marL="0" indent="0">
              <a:lnSpc>
                <a:spcPct val="100000"/>
              </a:lnSpc>
              <a:spcBef>
                <a:spcPts val="0"/>
              </a:spcBef>
              <a:spcAft>
                <a:spcPts val="0"/>
              </a:spcAft>
              <a:buNone/>
            </a:pPr>
            <a:r>
              <a:rPr lang="en-US" sz="2000" dirty="0">
                <a:solidFill>
                  <a:schemeClr val="tx1"/>
                </a:solidFill>
              </a:rPr>
              <a:t>	</a:t>
            </a:r>
            <a:r>
              <a:rPr lang="en-US" sz="2000" b="1" dirty="0">
                <a:solidFill>
                  <a:schemeClr val="tx1"/>
                </a:solidFill>
              </a:rPr>
              <a:t>Total	                                   150                     </a:t>
            </a:r>
          </a:p>
          <a:p>
            <a:pPr marL="0" indent="0">
              <a:lnSpc>
                <a:spcPct val="100000"/>
              </a:lnSpc>
              <a:spcBef>
                <a:spcPts val="0"/>
              </a:spcBef>
              <a:spcAft>
                <a:spcPts val="0"/>
              </a:spcAft>
              <a:buNone/>
            </a:pPr>
            <a:r>
              <a:rPr lang="en-US" sz="2000" b="1" dirty="0">
                <a:solidFill>
                  <a:schemeClr val="tx1"/>
                </a:solidFill>
              </a:rPr>
              <a:t>			</a:t>
            </a:r>
            <a:r>
              <a:rPr lang="en-US" sz="2000" dirty="0">
                <a:solidFill>
                  <a:schemeClr val="tx1"/>
                </a:solidFill>
              </a:rPr>
              <a:t>	</a:t>
            </a:r>
          </a:p>
          <a:p>
            <a:pPr marL="0" indent="0">
              <a:lnSpc>
                <a:spcPct val="100000"/>
              </a:lnSpc>
              <a:spcBef>
                <a:spcPts val="0"/>
              </a:spcBef>
              <a:spcAft>
                <a:spcPts val="0"/>
              </a:spcAft>
              <a:buNone/>
            </a:pPr>
            <a:r>
              <a:rPr lang="en-US" sz="2000" b="1" dirty="0">
                <a:solidFill>
                  <a:schemeClr val="tx1"/>
                </a:solidFill>
              </a:rPr>
              <a:t>New Funds </a:t>
            </a:r>
            <a:r>
              <a:rPr lang="en-US" sz="2000" dirty="0">
                <a:solidFill>
                  <a:schemeClr val="tx1"/>
                </a:solidFill>
              </a:rPr>
              <a:t>		9 – 1 custodial, 2 mitzvah and 1 pending, 6 DAFs </a:t>
            </a:r>
          </a:p>
          <a:p>
            <a:pPr marL="0" indent="0">
              <a:lnSpc>
                <a:spcPct val="100000"/>
              </a:lnSpc>
              <a:spcBef>
                <a:spcPts val="0"/>
              </a:spcBef>
              <a:spcAft>
                <a:spcPts val="0"/>
              </a:spcAft>
              <a:buNone/>
            </a:pPr>
            <a:endParaRPr lang="en-US" sz="2000" dirty="0">
              <a:solidFill>
                <a:schemeClr val="tx1"/>
              </a:solidFill>
            </a:endParaRPr>
          </a:p>
          <a:p>
            <a:pPr marL="0" indent="0">
              <a:lnSpc>
                <a:spcPct val="100000"/>
              </a:lnSpc>
              <a:spcBef>
                <a:spcPts val="0"/>
              </a:spcBef>
              <a:spcAft>
                <a:spcPts val="0"/>
              </a:spcAft>
              <a:buNone/>
            </a:pPr>
            <a:r>
              <a:rPr lang="en-US" sz="2000" b="1" dirty="0">
                <a:solidFill>
                  <a:schemeClr val="tx1"/>
                </a:solidFill>
              </a:rPr>
              <a:t>Closed Funds 		</a:t>
            </a:r>
            <a:r>
              <a:rPr lang="en-US" sz="2000" dirty="0">
                <a:solidFill>
                  <a:schemeClr val="tx1"/>
                </a:solidFill>
              </a:rPr>
              <a:t>4 – 2 DAFs, 2 permanently restricted</a:t>
            </a:r>
            <a:endParaRPr lang="en-US" sz="2000" b="1" dirty="0">
              <a:solidFill>
                <a:schemeClr val="tx1"/>
              </a:solidFill>
            </a:endParaRPr>
          </a:p>
          <a:p>
            <a:pPr marL="0" indent="0">
              <a:lnSpc>
                <a:spcPct val="100000"/>
              </a:lnSpc>
              <a:spcBef>
                <a:spcPts val="0"/>
              </a:spcBef>
              <a:spcAft>
                <a:spcPts val="0"/>
              </a:spcAft>
              <a:buNone/>
            </a:pPr>
            <a:endParaRPr lang="en-US" sz="2000" dirty="0">
              <a:solidFill>
                <a:schemeClr val="tx1"/>
              </a:solidFill>
            </a:endParaRPr>
          </a:p>
          <a:p>
            <a:pPr marL="0" indent="0">
              <a:lnSpc>
                <a:spcPct val="100000"/>
              </a:lnSpc>
              <a:spcBef>
                <a:spcPts val="0"/>
              </a:spcBef>
              <a:spcAft>
                <a:spcPts val="0"/>
              </a:spcAft>
              <a:buNone/>
            </a:pPr>
            <a:r>
              <a:rPr lang="en-US" sz="2000" b="1" dirty="0">
                <a:solidFill>
                  <a:schemeClr val="tx1"/>
                </a:solidFill>
              </a:rPr>
              <a:t>Contributions 		</a:t>
            </a:r>
            <a:r>
              <a:rPr lang="en-US" sz="2000" dirty="0">
                <a:solidFill>
                  <a:schemeClr val="tx1"/>
                </a:solidFill>
              </a:rPr>
              <a:t>$1,328,874</a:t>
            </a:r>
            <a:r>
              <a:rPr lang="en-US" sz="2000" b="1" dirty="0">
                <a:solidFill>
                  <a:schemeClr val="tx1"/>
                </a:solidFill>
              </a:rPr>
              <a:t>	</a:t>
            </a:r>
          </a:p>
          <a:p>
            <a:pPr marL="0" indent="0">
              <a:lnSpc>
                <a:spcPct val="100000"/>
              </a:lnSpc>
              <a:spcBef>
                <a:spcPts val="0"/>
              </a:spcBef>
              <a:spcAft>
                <a:spcPts val="0"/>
              </a:spcAft>
              <a:buNone/>
            </a:pPr>
            <a:endParaRPr lang="en-US" sz="2000" b="1" dirty="0">
              <a:solidFill>
                <a:schemeClr val="tx1"/>
              </a:solidFill>
            </a:endParaRPr>
          </a:p>
          <a:p>
            <a:pPr marL="0" indent="0">
              <a:lnSpc>
                <a:spcPct val="100000"/>
              </a:lnSpc>
              <a:spcBef>
                <a:spcPts val="0"/>
              </a:spcBef>
              <a:spcAft>
                <a:spcPts val="0"/>
              </a:spcAft>
              <a:buNone/>
            </a:pPr>
            <a:r>
              <a:rPr lang="en-US" sz="2000" b="1" dirty="0">
                <a:solidFill>
                  <a:schemeClr val="tx1"/>
                </a:solidFill>
              </a:rPr>
              <a:t>Grants 	</a:t>
            </a:r>
            <a:r>
              <a:rPr lang="en-US" sz="2000" dirty="0">
                <a:solidFill>
                  <a:schemeClr val="tx1"/>
                </a:solidFill>
              </a:rPr>
              <a:t>		$1,282,277</a:t>
            </a:r>
          </a:p>
          <a:p>
            <a:pPr marL="0" indent="0">
              <a:lnSpc>
                <a:spcPct val="100000"/>
              </a:lnSpc>
              <a:spcBef>
                <a:spcPts val="0"/>
              </a:spcBef>
              <a:spcAft>
                <a:spcPts val="0"/>
              </a:spcAft>
              <a:buNone/>
            </a:pPr>
            <a:endParaRPr lang="en-US" sz="2000" b="1" dirty="0">
              <a:solidFill>
                <a:schemeClr val="tx1"/>
              </a:solidFill>
            </a:endParaRPr>
          </a:p>
          <a:p>
            <a:pPr marL="0" indent="0">
              <a:lnSpc>
                <a:spcPct val="100000"/>
              </a:lnSpc>
              <a:spcBef>
                <a:spcPts val="0"/>
              </a:spcBef>
              <a:spcAft>
                <a:spcPts val="0"/>
              </a:spcAft>
              <a:buNone/>
            </a:pPr>
            <a:r>
              <a:rPr lang="en-US" sz="2000" b="1" dirty="0">
                <a:solidFill>
                  <a:schemeClr val="tx1"/>
                </a:solidFill>
              </a:rPr>
              <a:t>Assets: </a:t>
            </a:r>
            <a:r>
              <a:rPr lang="en-US" b="1" dirty="0">
                <a:solidFill>
                  <a:schemeClr val="tx1">
                    <a:lumMod val="95000"/>
                    <a:lumOff val="5000"/>
                  </a:schemeClr>
                </a:solidFill>
              </a:rPr>
              <a:t>$13.961.488.09</a:t>
            </a:r>
            <a:endParaRPr lang="en-US" sz="2000" b="1" dirty="0">
              <a:solidFill>
                <a:schemeClr val="tx1">
                  <a:lumMod val="95000"/>
                  <a:lumOff val="5000"/>
                </a:schemeClr>
              </a:solidFill>
            </a:endParaRPr>
          </a:p>
          <a:p>
            <a:endParaRPr lang="en-US" dirty="0"/>
          </a:p>
          <a:p>
            <a:endParaRPr lang="en-US" dirty="0"/>
          </a:p>
          <a:p>
            <a:endParaRPr lang="en-US" dirty="0"/>
          </a:p>
          <a:p>
            <a:endParaRPr lang="en-US" dirty="0"/>
          </a:p>
          <a:p>
            <a:pPr marL="0" indent="0">
              <a:buNone/>
            </a:pPr>
            <a:endParaRPr lang="en-US" dirty="0"/>
          </a:p>
        </p:txBody>
      </p:sp>
      <p:pic>
        <p:nvPicPr>
          <p:cNvPr id="4" name="Picture 3" descr="Image">
            <a:extLst>
              <a:ext uri="{FF2B5EF4-FFF2-40B4-BE49-F238E27FC236}">
                <a16:creationId xmlns:a16="http://schemas.microsoft.com/office/drawing/2014/main" id="{F5A78819-850E-47CC-80B0-408C1D53412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01305" y="488472"/>
            <a:ext cx="3254375" cy="8687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9976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1938992-3318-1D74-04C3-004AC5D08B1C}"/>
              </a:ext>
            </a:extLst>
          </p:cNvPr>
          <p:cNvSpPr>
            <a:spLocks noGrp="1"/>
          </p:cNvSpPr>
          <p:nvPr>
            <p:ph type="title"/>
          </p:nvPr>
        </p:nvSpPr>
        <p:spPr/>
        <p:txBody>
          <a:bodyPr/>
          <a:lstStyle/>
          <a:p>
            <a:r>
              <a:rPr lang="en-US" dirty="0"/>
              <a:t>President’s Report </a:t>
            </a:r>
          </a:p>
        </p:txBody>
      </p:sp>
      <p:sp>
        <p:nvSpPr>
          <p:cNvPr id="5" name="Content Placeholder 4">
            <a:extLst>
              <a:ext uri="{FF2B5EF4-FFF2-40B4-BE49-F238E27FC236}">
                <a16:creationId xmlns:a16="http://schemas.microsoft.com/office/drawing/2014/main" id="{62E8491C-FFB3-0548-98DC-A2649F961D30}"/>
              </a:ext>
            </a:extLst>
          </p:cNvPr>
          <p:cNvSpPr>
            <a:spLocks noGrp="1"/>
          </p:cNvSpPr>
          <p:nvPr>
            <p:ph idx="1"/>
          </p:nvPr>
        </p:nvSpPr>
        <p:spPr/>
        <p:txBody>
          <a:bodyPr/>
          <a:lstStyle/>
          <a:p>
            <a:endParaRPr lang="en-US" dirty="0"/>
          </a:p>
          <a:p>
            <a:pPr>
              <a:buFont typeface="Wingdings" panose="05000000000000000000" pitchFamily="2" charset="2"/>
              <a:buChar char="Ø"/>
            </a:pPr>
            <a:r>
              <a:rPr lang="en-US" dirty="0"/>
              <a:t>Discussions with the Jewish Federation of Princeton Mercer Bucks </a:t>
            </a:r>
          </a:p>
        </p:txBody>
      </p:sp>
      <p:pic>
        <p:nvPicPr>
          <p:cNvPr id="2" name="Picture 1" descr="Image">
            <a:extLst>
              <a:ext uri="{FF2B5EF4-FFF2-40B4-BE49-F238E27FC236}">
                <a16:creationId xmlns:a16="http://schemas.microsoft.com/office/drawing/2014/main" id="{F5A78819-850E-47CC-80B0-408C1D53412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01305" y="488472"/>
            <a:ext cx="3254375" cy="8687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6374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BF55A-FB19-0813-0D3A-AF3E92D6C6DF}"/>
              </a:ext>
            </a:extLst>
          </p:cNvPr>
          <p:cNvSpPr>
            <a:spLocks noGrp="1"/>
          </p:cNvSpPr>
          <p:nvPr>
            <p:ph type="title"/>
          </p:nvPr>
        </p:nvSpPr>
        <p:spPr/>
        <p:txBody>
          <a:bodyPr/>
          <a:lstStyle/>
          <a:p>
            <a:r>
              <a:rPr lang="en-US" dirty="0"/>
              <a:t>Treasurer’s Report</a:t>
            </a:r>
          </a:p>
        </p:txBody>
      </p:sp>
      <p:sp>
        <p:nvSpPr>
          <p:cNvPr id="3" name="Content Placeholder 2">
            <a:extLst>
              <a:ext uri="{FF2B5EF4-FFF2-40B4-BE49-F238E27FC236}">
                <a16:creationId xmlns:a16="http://schemas.microsoft.com/office/drawing/2014/main" id="{4A593D75-58E6-7514-7DBD-1FE74857FF5B}"/>
              </a:ext>
            </a:extLst>
          </p:cNvPr>
          <p:cNvSpPr>
            <a:spLocks noGrp="1"/>
          </p:cNvSpPr>
          <p:nvPr>
            <p:ph idx="1"/>
          </p:nvPr>
        </p:nvSpPr>
        <p:spPr/>
        <p:txBody>
          <a:bodyPr/>
          <a:lstStyle/>
          <a:p>
            <a:endParaRPr lang="en-US"/>
          </a:p>
        </p:txBody>
      </p:sp>
      <p:pic>
        <p:nvPicPr>
          <p:cNvPr id="4" name="Picture 3" descr="Image">
            <a:extLst>
              <a:ext uri="{FF2B5EF4-FFF2-40B4-BE49-F238E27FC236}">
                <a16:creationId xmlns:a16="http://schemas.microsoft.com/office/drawing/2014/main" id="{F5A78819-850E-47CC-80B0-408C1D53412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01305" y="577622"/>
            <a:ext cx="3254375" cy="8687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79879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CC4FE-CF73-7529-0C74-D08532953800}"/>
              </a:ext>
            </a:extLst>
          </p:cNvPr>
          <p:cNvSpPr>
            <a:spLocks noGrp="1"/>
          </p:cNvSpPr>
          <p:nvPr>
            <p:ph type="title"/>
          </p:nvPr>
        </p:nvSpPr>
        <p:spPr/>
        <p:txBody>
          <a:bodyPr/>
          <a:lstStyle/>
          <a:p>
            <a:r>
              <a:rPr lang="en-US" dirty="0"/>
              <a:t>Executive Director’s report </a:t>
            </a:r>
          </a:p>
        </p:txBody>
      </p:sp>
      <p:sp>
        <p:nvSpPr>
          <p:cNvPr id="3" name="Content Placeholder 2">
            <a:extLst>
              <a:ext uri="{FF2B5EF4-FFF2-40B4-BE49-F238E27FC236}">
                <a16:creationId xmlns:a16="http://schemas.microsoft.com/office/drawing/2014/main" id="{21C3EAA6-480F-B478-8EF9-73760AA74C0D}"/>
              </a:ext>
            </a:extLst>
          </p:cNvPr>
          <p:cNvSpPr>
            <a:spLocks noGrp="1"/>
          </p:cNvSpPr>
          <p:nvPr>
            <p:ph idx="1"/>
          </p:nvPr>
        </p:nvSpPr>
        <p:spPr/>
        <p:txBody>
          <a:bodyPr>
            <a:normAutofit fontScale="85000" lnSpcReduction="10000"/>
          </a:bodyPr>
          <a:lstStyle/>
          <a:p>
            <a:pPr>
              <a:buFont typeface="Wingdings" panose="05000000000000000000" pitchFamily="2" charset="2"/>
              <a:buChar char="Ø"/>
            </a:pPr>
            <a:r>
              <a:rPr lang="en-US" b="1" dirty="0"/>
              <a:t>Technology</a:t>
            </a:r>
            <a:r>
              <a:rPr lang="en-US" dirty="0"/>
              <a:t>: There continue to be weekly meetings with the </a:t>
            </a:r>
            <a:r>
              <a:rPr lang="en-US" dirty="0" err="1"/>
              <a:t>FidTech</a:t>
            </a:r>
            <a:r>
              <a:rPr lang="en-US" dirty="0"/>
              <a:t> team. At this point, Ren has provided all the data needed and </a:t>
            </a:r>
            <a:r>
              <a:rPr lang="en-US" dirty="0" err="1"/>
              <a:t>FidTech</a:t>
            </a:r>
            <a:r>
              <a:rPr lang="en-US" dirty="0"/>
              <a:t> is developing the working sandbox. </a:t>
            </a:r>
          </a:p>
          <a:p>
            <a:pPr>
              <a:buFont typeface="Wingdings" panose="05000000000000000000" pitchFamily="2" charset="2"/>
              <a:buChar char="Ø"/>
            </a:pPr>
            <a:r>
              <a:rPr lang="en-US" b="1" dirty="0"/>
              <a:t>Voices of Princeton</a:t>
            </a:r>
            <a:r>
              <a:rPr lang="en-US" dirty="0"/>
              <a:t>: The Jewish Community Foundation in collaboration with both the Princeton Public Library and Historical Society of Princeton is working on a Jewish Legacy project of oral Jewish histories. The Voices program has created a library of personal stories of individuals connected to Princeton. For May Jewish American Heritage month (JAHM), there will be a series of personal stories from members of the Princeton Jewish community (past and present). Quotes from the stories will be on display in the community room for our May 10</a:t>
            </a:r>
            <a:r>
              <a:rPr lang="en-US" baseline="30000" dirty="0"/>
              <a:t>th  </a:t>
            </a:r>
            <a:r>
              <a:rPr lang="en-US" dirty="0"/>
              <a:t>reception at the Princeton Public Library from 3-5 PM, and during the JAHM festival on May 21</a:t>
            </a:r>
            <a:r>
              <a:rPr lang="en-US" baseline="30000" dirty="0"/>
              <a:t>st</a:t>
            </a:r>
            <a:r>
              <a:rPr lang="en-US" dirty="0"/>
              <a:t>.  The Historical Society will maintain the oral histories on their website in perpetuity. </a:t>
            </a:r>
          </a:p>
          <a:p>
            <a:pPr>
              <a:buFont typeface="Wingdings" panose="05000000000000000000" pitchFamily="2" charset="2"/>
              <a:buChar char="Ø"/>
            </a:pPr>
            <a:r>
              <a:rPr lang="en-US" b="1" dirty="0"/>
              <a:t>Life &amp; Legacy Plus</a:t>
            </a:r>
            <a:r>
              <a:rPr lang="en-US" dirty="0"/>
              <a:t>: Year 1 concludes on May 31 and the L&amp;L partners are working hard to meet their goals and achieve the incentive grant of $1,800. We are supporting teams as they do outreach and seek Promises. A spring celebration event, similar to last year, is planned for May 23, 5-7pm at Beth Chaim. Light dinner and musical entertainment are planned. </a:t>
            </a:r>
          </a:p>
          <a:p>
            <a:pPr marL="0" indent="0">
              <a:buNone/>
            </a:pPr>
            <a:r>
              <a:rPr lang="en-US" dirty="0"/>
              <a:t>We are also working with the L&amp;L teams in Somerset, Hunterdon &amp; Warren – encouraging them to do more marketing and solicitation. This past week, Linda and Amy presented to the board of the JFS in Somerset. </a:t>
            </a:r>
          </a:p>
          <a:p>
            <a:pPr>
              <a:buFont typeface="Wingdings" panose="05000000000000000000" pitchFamily="2" charset="2"/>
              <a:buChar char="Ø"/>
            </a:pPr>
            <a:endParaRPr lang="en-US" dirty="0"/>
          </a:p>
        </p:txBody>
      </p:sp>
      <p:pic>
        <p:nvPicPr>
          <p:cNvPr id="4" name="Picture 3" descr="Image">
            <a:extLst>
              <a:ext uri="{FF2B5EF4-FFF2-40B4-BE49-F238E27FC236}">
                <a16:creationId xmlns:a16="http://schemas.microsoft.com/office/drawing/2014/main" id="{F5A78819-850E-47CC-80B0-408C1D53412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01305" y="577622"/>
            <a:ext cx="3254375" cy="8687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81357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8E121-61D3-2CF0-2D0A-B6E5D9EA329D}"/>
              </a:ext>
            </a:extLst>
          </p:cNvPr>
          <p:cNvSpPr>
            <a:spLocks noGrp="1"/>
          </p:cNvSpPr>
          <p:nvPr>
            <p:ph type="title"/>
          </p:nvPr>
        </p:nvSpPr>
        <p:spPr/>
        <p:txBody>
          <a:bodyPr/>
          <a:lstStyle/>
          <a:p>
            <a:r>
              <a:rPr lang="en-US" dirty="0"/>
              <a:t>Committee Report </a:t>
            </a:r>
          </a:p>
        </p:txBody>
      </p:sp>
      <p:sp>
        <p:nvSpPr>
          <p:cNvPr id="3" name="Content Placeholder 2">
            <a:extLst>
              <a:ext uri="{FF2B5EF4-FFF2-40B4-BE49-F238E27FC236}">
                <a16:creationId xmlns:a16="http://schemas.microsoft.com/office/drawing/2014/main" id="{D115C158-DBD6-905A-F1F6-D5EF8E4DD634}"/>
              </a:ext>
            </a:extLst>
          </p:cNvPr>
          <p:cNvSpPr>
            <a:spLocks noGrp="1"/>
          </p:cNvSpPr>
          <p:nvPr>
            <p:ph idx="1"/>
          </p:nvPr>
        </p:nvSpPr>
        <p:spPr/>
        <p:txBody>
          <a:bodyPr>
            <a:normAutofit fontScale="92500" lnSpcReduction="20000"/>
          </a:bodyPr>
          <a:lstStyle/>
          <a:p>
            <a:pPr marL="0" indent="0">
              <a:buNone/>
            </a:pPr>
            <a:r>
              <a:rPr lang="en-US" b="1" dirty="0"/>
              <a:t>   Investment committee</a:t>
            </a:r>
          </a:p>
          <a:p>
            <a:pPr>
              <a:buFont typeface="Wingdings" panose="05000000000000000000" pitchFamily="2" charset="2"/>
              <a:buChar char="Ø"/>
            </a:pPr>
            <a:r>
              <a:rPr lang="en-US" dirty="0"/>
              <a:t>The Investment committee held it’s quarterly meeting via zoom on Monday, March 20</a:t>
            </a:r>
            <a:r>
              <a:rPr lang="en-US" baseline="30000" dirty="0"/>
              <a:t>th </a:t>
            </a:r>
          </a:p>
          <a:p>
            <a:pPr>
              <a:buFont typeface="Wingdings" panose="05000000000000000000" pitchFamily="2" charset="2"/>
              <a:buChar char="Ø"/>
            </a:pPr>
            <a:r>
              <a:rPr lang="en-US" sz="2200" baseline="30000" dirty="0"/>
              <a:t>Dan Voss, Vanguard investment professional attended the meeting and began with a presentation on the status of the JCFGM account</a:t>
            </a:r>
          </a:p>
          <a:p>
            <a:pPr>
              <a:buFont typeface="Wingdings" panose="05000000000000000000" pitchFamily="2" charset="2"/>
              <a:buChar char="Ø"/>
            </a:pPr>
            <a:r>
              <a:rPr lang="en-US" sz="2200" baseline="30000" dirty="0"/>
              <a:t>For the year to date (to the end of February) our portfolio has returned 3.4% compared to 3.17% for the benchmark</a:t>
            </a:r>
          </a:p>
          <a:p>
            <a:pPr>
              <a:buFont typeface="Wingdings" panose="05000000000000000000" pitchFamily="2" charset="2"/>
              <a:buChar char="Ø"/>
            </a:pPr>
            <a:r>
              <a:rPr lang="en-US" sz="2200" baseline="30000" dirty="0"/>
              <a:t>Our fixed income portfolio has a shorter duration than the benchmark, and once again that helped our relative performance. Shorter term yields are significantly higher than those of long term bonds. In addition, our actively managed international funds performed well in the first two months.</a:t>
            </a:r>
          </a:p>
          <a:p>
            <a:pPr>
              <a:buFont typeface="Wingdings" panose="05000000000000000000" pitchFamily="2" charset="2"/>
              <a:buChar char="Ø"/>
            </a:pPr>
            <a:r>
              <a:rPr lang="en-US" sz="2200" baseline="30000" dirty="0"/>
              <a:t>We continue to slowly move out of our Inflation Protected bond position into the Short=-Term Treasury fund. </a:t>
            </a:r>
          </a:p>
          <a:p>
            <a:pPr marL="0" indent="0">
              <a:buNone/>
            </a:pPr>
            <a:endParaRPr lang="en-US" sz="2200" baseline="30000" dirty="0"/>
          </a:p>
          <a:p>
            <a:pPr>
              <a:buFont typeface="Wingdings" panose="05000000000000000000" pitchFamily="2" charset="2"/>
              <a:buChar char="Ø"/>
            </a:pPr>
            <a:r>
              <a:rPr lang="en-US" sz="2200" baseline="30000" dirty="0"/>
              <a:t>JCFGM has used Vanguard as our manager for 2 2/3 years the returns are in line with the benchmark at 3.64</a:t>
            </a:r>
            <a:r>
              <a:rPr lang="en-US" sz="2200" b="1" baseline="30000" dirty="0"/>
              <a:t>% </a:t>
            </a:r>
            <a:r>
              <a:rPr lang="en-US" sz="2200" b="1" baseline="30000" dirty="0">
                <a:highlight>
                  <a:srgbClr val="FFFF00"/>
                </a:highlight>
              </a:rPr>
              <a:t> </a:t>
            </a:r>
          </a:p>
          <a:p>
            <a:pPr>
              <a:buFont typeface="Wingdings" panose="05000000000000000000" pitchFamily="2" charset="2"/>
              <a:buChar char="Ø"/>
            </a:pPr>
            <a:endParaRPr lang="en-US" sz="2400" baseline="30000" dirty="0"/>
          </a:p>
          <a:p>
            <a:pPr>
              <a:buFont typeface="Wingdings" panose="05000000000000000000" pitchFamily="2" charset="2"/>
              <a:buChar char="Ø"/>
            </a:pPr>
            <a:r>
              <a:rPr lang="en-US" sz="1900" baseline="30000" dirty="0"/>
              <a:t>Investment Committee: Harvey Fram, chair, Alex Simanovsky, Scott Schaefer, Geoff Feinstein(</a:t>
            </a:r>
            <a:r>
              <a:rPr lang="en-US" sz="1900" baseline="30000" dirty="0" err="1"/>
              <a:t>JFedShaw</a:t>
            </a:r>
            <a:r>
              <a:rPr lang="en-US" sz="1900" baseline="30000" dirty="0"/>
              <a:t>)</a:t>
            </a:r>
          </a:p>
          <a:p>
            <a:pPr marL="0" indent="0">
              <a:buNone/>
            </a:pPr>
            <a:r>
              <a:rPr lang="en-US" sz="1900" baseline="30000" dirty="0"/>
              <a:t> Michael Saul(</a:t>
            </a:r>
            <a:r>
              <a:rPr lang="en-US" sz="1900" baseline="30000" dirty="0" err="1"/>
              <a:t>JFedShaw</a:t>
            </a:r>
            <a:r>
              <a:rPr lang="en-US" sz="1900" baseline="30000" dirty="0"/>
              <a:t>) Jerry Neumann, Michael Manning, Marty Schwartz, Joyce Kalstein  </a:t>
            </a:r>
            <a:endParaRPr lang="en-US" sz="1900" dirty="0"/>
          </a:p>
        </p:txBody>
      </p:sp>
    </p:spTree>
    <p:extLst>
      <p:ext uri="{BB962C8B-B14F-4D97-AF65-F5344CB8AC3E}">
        <p14:creationId xmlns:p14="http://schemas.microsoft.com/office/powerpoint/2010/main" val="11171439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6FC0D-831A-F408-61BB-1FF66D6DA99C}"/>
              </a:ext>
            </a:extLst>
          </p:cNvPr>
          <p:cNvSpPr>
            <a:spLocks noGrp="1"/>
          </p:cNvSpPr>
          <p:nvPr>
            <p:ph type="title"/>
          </p:nvPr>
        </p:nvSpPr>
        <p:spPr/>
        <p:txBody>
          <a:bodyPr/>
          <a:lstStyle/>
          <a:p>
            <a:r>
              <a:rPr lang="en-US" dirty="0"/>
              <a:t>Committee Reports </a:t>
            </a:r>
          </a:p>
        </p:txBody>
      </p:sp>
      <p:sp>
        <p:nvSpPr>
          <p:cNvPr id="3" name="Content Placeholder 2">
            <a:extLst>
              <a:ext uri="{FF2B5EF4-FFF2-40B4-BE49-F238E27FC236}">
                <a16:creationId xmlns:a16="http://schemas.microsoft.com/office/drawing/2014/main" id="{1F64AEA2-B882-D7D0-D1F1-B09B258C964C}"/>
              </a:ext>
            </a:extLst>
          </p:cNvPr>
          <p:cNvSpPr>
            <a:spLocks noGrp="1"/>
          </p:cNvSpPr>
          <p:nvPr>
            <p:ph idx="1"/>
          </p:nvPr>
        </p:nvSpPr>
        <p:spPr/>
        <p:txBody>
          <a:bodyPr>
            <a:normAutofit/>
          </a:bodyPr>
          <a:lstStyle/>
          <a:p>
            <a:pPr marL="0" indent="0">
              <a:buNone/>
            </a:pPr>
            <a:r>
              <a:rPr lang="en-US" dirty="0"/>
              <a:t>  Strategic Planning </a:t>
            </a:r>
          </a:p>
          <a:p>
            <a:pPr marL="0" indent="0">
              <a:buNone/>
            </a:pPr>
            <a:r>
              <a:rPr lang="en-US" dirty="0"/>
              <a:t> The Strategic Planning committee met on March 21, 2023 to review the following:</a:t>
            </a:r>
          </a:p>
          <a:p>
            <a:pPr>
              <a:buFont typeface="Wingdings" panose="05000000000000000000" pitchFamily="2" charset="2"/>
              <a:buChar char="§"/>
            </a:pPr>
            <a:r>
              <a:rPr lang="en-US" dirty="0"/>
              <a:t>The information gathered in interviews with other Foundations</a:t>
            </a:r>
          </a:p>
          <a:p>
            <a:pPr>
              <a:buFont typeface="Wingdings" panose="05000000000000000000" pitchFamily="2" charset="2"/>
              <a:buChar char="§"/>
            </a:pPr>
            <a:r>
              <a:rPr lang="en-US" dirty="0"/>
              <a:t>The information gathered from Key informant Interviews</a:t>
            </a:r>
          </a:p>
          <a:p>
            <a:pPr>
              <a:buFont typeface="Wingdings" panose="05000000000000000000" pitchFamily="2" charset="2"/>
              <a:buChar char="§"/>
            </a:pPr>
            <a:r>
              <a:rPr lang="en-US" dirty="0"/>
              <a:t>The report of the Talent Management staff task force</a:t>
            </a:r>
          </a:p>
          <a:p>
            <a:pPr>
              <a:buFont typeface="Wingdings" panose="05000000000000000000" pitchFamily="2" charset="2"/>
              <a:buChar char="§"/>
            </a:pPr>
            <a:r>
              <a:rPr lang="en-US" dirty="0"/>
              <a:t>The report of the Talent Management Board task force</a:t>
            </a:r>
          </a:p>
          <a:p>
            <a:pPr>
              <a:buFont typeface="Wingdings" panose="05000000000000000000" pitchFamily="2" charset="2"/>
              <a:buChar char="§"/>
            </a:pPr>
            <a:r>
              <a:rPr lang="en-US" dirty="0"/>
              <a:t>Next steps: Continued meetings of the task forces and strategic planning committee </a:t>
            </a:r>
          </a:p>
          <a:p>
            <a:pPr>
              <a:buFont typeface="Wingdings" panose="05000000000000000000" pitchFamily="2" charset="2"/>
              <a:buChar char="§"/>
            </a:pPr>
            <a:r>
              <a:rPr lang="en-US" dirty="0"/>
              <a:t>Strategic planning committee members: Susan Falcon, Michael Feldstein,  Steve Lieberman, Jeff Miller, Joanne Snow, Wally </a:t>
            </a:r>
            <a:r>
              <a:rPr lang="en-US" dirty="0" err="1"/>
              <a:t>Yosefat</a:t>
            </a:r>
            <a:r>
              <a:rPr lang="en-US" dirty="0"/>
              <a:t>, Brenda Zlatin- Chip Loeb, Joyce Kalstein ex officio </a:t>
            </a:r>
          </a:p>
        </p:txBody>
      </p:sp>
      <p:pic>
        <p:nvPicPr>
          <p:cNvPr id="4" name="Picture 3" descr="Image">
            <a:extLst>
              <a:ext uri="{FF2B5EF4-FFF2-40B4-BE49-F238E27FC236}">
                <a16:creationId xmlns:a16="http://schemas.microsoft.com/office/drawing/2014/main" id="{F5A78819-850E-47CC-80B0-408C1D53412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40345" y="488472"/>
            <a:ext cx="3254375" cy="8687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7605153"/>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000706543507748B11F4B693BFAC575" ma:contentTypeVersion="2" ma:contentTypeDescription="Create a new document." ma:contentTypeScope="" ma:versionID="c96d9d97a2331ae039ef6d75706859f4">
  <xsd:schema xmlns:xsd="http://www.w3.org/2001/XMLSchema" xmlns:xs="http://www.w3.org/2001/XMLSchema" xmlns:p="http://schemas.microsoft.com/office/2006/metadata/properties" xmlns:ns3="bcd16121-09d5-4edf-8f7f-b4005efdea12" targetNamespace="http://schemas.microsoft.com/office/2006/metadata/properties" ma:root="true" ma:fieldsID="6d6a1e84f7f051eeb91b881646a8d048" ns3:_="">
    <xsd:import namespace="bcd16121-09d5-4edf-8f7f-b4005efdea12"/>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d16121-09d5-4edf-8f7f-b4005efdea1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1E6D7D7-A4C6-4886-B7EF-B03CE3DAAC5A}">
  <ds:schemaRefs>
    <ds:schemaRef ds:uri="http://schemas.microsoft.com/office/2006/documentManagement/types"/>
    <ds:schemaRef ds:uri="http://purl.org/dc/dcmitype/"/>
    <ds:schemaRef ds:uri="http://schemas.microsoft.com/office/2006/metadata/properties"/>
    <ds:schemaRef ds:uri="http://schemas.openxmlformats.org/package/2006/metadata/core-properties"/>
    <ds:schemaRef ds:uri="http://purl.org/dc/elements/1.1/"/>
    <ds:schemaRef ds:uri="bcd16121-09d5-4edf-8f7f-b4005efdea12"/>
    <ds:schemaRef ds:uri="http://schemas.microsoft.com/office/infopath/2007/PartnerControls"/>
    <ds:schemaRef ds:uri="http://www.w3.org/XML/1998/namespace"/>
    <ds:schemaRef ds:uri="http://purl.org/dc/terms/"/>
  </ds:schemaRefs>
</ds:datastoreItem>
</file>

<file path=customXml/itemProps2.xml><?xml version="1.0" encoding="utf-8"?>
<ds:datastoreItem xmlns:ds="http://schemas.openxmlformats.org/officeDocument/2006/customXml" ds:itemID="{987E7C35-8D1B-44DD-88A2-9D284E422923}">
  <ds:schemaRefs>
    <ds:schemaRef ds:uri="http://schemas.microsoft.com/sharepoint/v3/contenttype/forms"/>
  </ds:schemaRefs>
</ds:datastoreItem>
</file>

<file path=customXml/itemProps3.xml><?xml version="1.0" encoding="utf-8"?>
<ds:datastoreItem xmlns:ds="http://schemas.openxmlformats.org/officeDocument/2006/customXml" ds:itemID="{066FA7CD-06AA-440C-AE24-2D792841F16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d16121-09d5-4edf-8f7f-b4005efdea1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Retrospect</Template>
  <TotalTime>287</TotalTime>
  <Words>1329</Words>
  <Application>Microsoft Office PowerPoint</Application>
  <PresentationFormat>Widescreen</PresentationFormat>
  <Paragraphs>126</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Calibri</vt:lpstr>
      <vt:lpstr>Calibri Light</vt:lpstr>
      <vt:lpstr>Wingdings</vt:lpstr>
      <vt:lpstr>Retrospect</vt:lpstr>
      <vt:lpstr>  </vt:lpstr>
      <vt:lpstr>Mission statement</vt:lpstr>
      <vt:lpstr>Agenda</vt:lpstr>
      <vt:lpstr>Funds and Assets  (FY23 through March 20, 2023)</vt:lpstr>
      <vt:lpstr>President’s Report </vt:lpstr>
      <vt:lpstr>Treasurer’s Report</vt:lpstr>
      <vt:lpstr>Executive Director’s report </vt:lpstr>
      <vt:lpstr>Committee Report </vt:lpstr>
      <vt:lpstr>Committee Reports </vt:lpstr>
      <vt:lpstr>Committee reports</vt:lpstr>
      <vt:lpstr>Committee reports</vt:lpstr>
      <vt:lpstr>Committee reports</vt:lpstr>
      <vt:lpstr>JCFGM Programs/Events </vt:lpstr>
      <vt:lpstr>JCFGM Meetings </vt:lpstr>
      <vt:lpstr>Good and Welfare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Linda Meisel</dc:creator>
  <cp:lastModifiedBy>Linda Meisel</cp:lastModifiedBy>
  <cp:revision>10</cp:revision>
  <cp:lastPrinted>2023-03-23T19:04:14Z</cp:lastPrinted>
  <dcterms:created xsi:type="dcterms:W3CDTF">2023-03-23T00:54:16Z</dcterms:created>
  <dcterms:modified xsi:type="dcterms:W3CDTF">2023-03-27T16:43:07Z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0x010100D000706543507748B11F4B693BFAC575</vt:lpwstr>
  </property>
</Properties>
</file>