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0" r:id="rId7"/>
    <p:sldId id="263" r:id="rId8"/>
    <p:sldId id="261" r:id="rId9"/>
    <p:sldId id="262" r:id="rId10"/>
    <p:sldId id="264" r:id="rId11"/>
    <p:sldId id="278" r:id="rId12"/>
    <p:sldId id="275" r:id="rId13"/>
    <p:sldId id="273" r:id="rId14"/>
    <p:sldId id="279" r:id="rId15"/>
    <p:sldId id="276" r:id="rId16"/>
    <p:sldId id="280" r:id="rId17"/>
    <p:sldId id="266" r:id="rId18"/>
    <p:sldId id="267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8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7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2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6B330E-EC69-4CF2-83DC-CBE2E61A202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FD0378-6099-454A-85BE-33BB9819E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3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8BDD-2505-58B3-54D8-6CCAD8005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Jewish Community Foundation </a:t>
            </a:r>
            <a:br>
              <a:rPr lang="en-US" sz="5400" dirty="0"/>
            </a:br>
            <a:r>
              <a:rPr lang="en-US" sz="5400" dirty="0"/>
              <a:t>of Greater Mercer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80B8B-1D1F-661D-6080-3F9DEC90B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3200" dirty="0"/>
          </a:p>
          <a:p>
            <a:pPr algn="ctr"/>
            <a:r>
              <a:rPr lang="en-US" sz="3200" dirty="0"/>
              <a:t>Board  of Trustees meeting </a:t>
            </a:r>
          </a:p>
          <a:p>
            <a:pPr algn="ctr"/>
            <a:r>
              <a:rPr lang="en-US" sz="3200" dirty="0"/>
              <a:t>November 27, 2023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EA841600-645A-6821-0A71-C73138A2E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07" y="1055328"/>
            <a:ext cx="3869585" cy="10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1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paper with text&#10;&#10;Description automatically generated">
            <a:extLst>
              <a:ext uri="{FF2B5EF4-FFF2-40B4-BE49-F238E27FC236}">
                <a16:creationId xmlns:a16="http://schemas.microsoft.com/office/drawing/2014/main" id="{4FF771A7-D810-9D68-6D78-49B00BA49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21" y="59056"/>
            <a:ext cx="5206157" cy="6739887"/>
          </a:xfrm>
        </p:spPr>
      </p:pic>
    </p:spTree>
    <p:extLst>
      <p:ext uri="{BB962C8B-B14F-4D97-AF65-F5344CB8AC3E}">
        <p14:creationId xmlns:p14="http://schemas.microsoft.com/office/powerpoint/2010/main" val="33508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and purple card with text&#10;&#10;Description automatically generated">
            <a:extLst>
              <a:ext uri="{FF2B5EF4-FFF2-40B4-BE49-F238E27FC236}">
                <a16:creationId xmlns:a16="http://schemas.microsoft.com/office/drawing/2014/main" id="{A5F0B34F-3C1E-91EB-E22A-AA41541FF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26" y="99053"/>
            <a:ext cx="5330547" cy="665989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FE9EB8-293A-B14C-C47D-9291F7D528CE}"/>
              </a:ext>
            </a:extLst>
          </p:cNvPr>
          <p:cNvSpPr txBox="1">
            <a:spLocks/>
          </p:cNvSpPr>
          <p:nvPr/>
        </p:nvSpPr>
        <p:spPr>
          <a:xfrm flipH="1">
            <a:off x="9034272" y="798667"/>
            <a:ext cx="157276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8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0C2F-1803-64C0-49C0-244A622D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&amp; 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4074-66A7-6D1F-4CF3-041964E4E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845733"/>
            <a:ext cx="5433847" cy="44079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Federation PMB Funding $10,000 to fund training and workshops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Fall Partner Meetings – We are meeting quarterly with each team and collectively with the West Central organizations.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December 6, 2023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Zoom Workshop featuring Powerhouse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Legacy Shabbats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</a:t>
            </a:r>
            <a:r>
              <a:rPr lang="en-US" sz="1400" dirty="0" err="1"/>
              <a:t>Kehilat</a:t>
            </a:r>
            <a:r>
              <a:rPr lang="en-US" sz="1400" dirty="0"/>
              <a:t> </a:t>
            </a:r>
            <a:r>
              <a:rPr lang="en-US" sz="1400" dirty="0" err="1"/>
              <a:t>Hanahar</a:t>
            </a:r>
            <a:r>
              <a:rPr lang="en-US" sz="1400" dirty="0"/>
              <a:t> – Dec 14 (Hanukkah)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Beth El Synagogue – Jan 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Adath Israel – Feb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Beth Chaim – Feb 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  The Jewish Center – Mar 9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Board members who are members of these organizations are asked to join us at these events.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 Tu </a:t>
            </a:r>
            <a:r>
              <a:rPr lang="en-US" sz="1400" dirty="0" err="1"/>
              <a:t>Bishvat</a:t>
            </a:r>
            <a:r>
              <a:rPr lang="en-US" sz="1400" dirty="0"/>
              <a:t> – Digital listing of all L&amp;L donors community wide on Jan 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/>
              <a:t>L&amp;L Celebration will be combined with the 60</a:t>
            </a:r>
            <a:r>
              <a:rPr lang="en-US" sz="1400" baseline="30000" dirty="0"/>
              <a:t>th</a:t>
            </a:r>
            <a:r>
              <a:rPr lang="en-US" sz="1400" dirty="0"/>
              <a:t> Anniversary gathering on May 23 and will feature a digital Book of Life – more details to come!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   </a:t>
            </a:r>
          </a:p>
        </p:txBody>
      </p:sp>
      <p:pic>
        <p:nvPicPr>
          <p:cNvPr id="5" name="Content Placeholder 4" descr="A screenshot of a poster&#10;&#10;Description automatically generated">
            <a:extLst>
              <a:ext uri="{FF2B5EF4-FFF2-40B4-BE49-F238E27FC236}">
                <a16:creationId xmlns:a16="http://schemas.microsoft.com/office/drawing/2014/main" id="{77B548D2-AD21-2174-791C-F4ABCDEF5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27" y="0"/>
            <a:ext cx="5336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9C75-CCE2-C439-0694-44DBDCEE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2999-541A-5E08-C6A4-D288736C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the calendar year to date (to the end of October) the portfolio has returned 4.18% compared to 3.37% for the benchmark (calculated by Vanguard) September return-2.50%,ahead of the benchmark thanks to the actively managed international allocation.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For the 3 yrs. 4 months JCFGM has used Vanguard as the fund manager, returns of 3.31% net of all Vanguard and mutual fund fees are ahead of the benchmark (3.03% annualized)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During September, the investment committee voted to make a major change to the fixed income portfolio to take advantage of a recent anomaly in bond yields where each of long-term government bonds has a higher yield than the benchmark. As a result, the fixed income portfolio is now made up of the Vanguard Federal Money Market Fund (60%) and the Vanguard Long-term Treasury Index Fund (40%)where that ration has the same duration risk (interest rate sensitivity) as the benchmark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are looking into offering Conservative and Aggressive Portfolio Allocation options, in addition to our current Moderate Portfolio Allocation option. 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B35AA7A0-64BF-2E3E-BE93-9F38331AE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C34E-A562-5021-CCA3-A3D2F522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review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8821-4161-3974-BCFB-C23BD371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Annual Insurance review meeting was on August 17, 2023. Board Trustees Jim </a:t>
            </a:r>
            <a:r>
              <a:rPr lang="en-US" dirty="0" err="1"/>
              <a:t>Schragger</a:t>
            </a:r>
            <a:r>
              <a:rPr lang="en-US" dirty="0"/>
              <a:t> and Marc Wisotsky, represented the board, Linda </a:t>
            </a:r>
            <a:r>
              <a:rPr lang="en-US" dirty="0" err="1"/>
              <a:t>Miesel</a:t>
            </a:r>
            <a:r>
              <a:rPr lang="en-US" dirty="0"/>
              <a:t> was present as staff. CBIZ was represented by Jeff Perlman and Brian Anstock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Brian presented the current packet of insurance coverage which includes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Officers and Directors insurance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General Liability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Cyber and Crime Coverage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Both Jeff and Brian advised that the current coverage is appropriate for an organization the size of the Foundation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copy of the insurance packet is available for view by Board members on the Board portal under institutional documents.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C82747EC-F825-EDE8-4758-9092ACDF5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FD8D-AF55-897D-080D-19BFA624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0537-FF0C-9C19-405F-11F415BD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Ewing Property update: We were scheduled to meet on November 30, 2023 at 12 noon via zoom. </a:t>
            </a:r>
          </a:p>
          <a:p>
            <a:r>
              <a:rPr lang="en-US" dirty="0"/>
              <a:t>Audit Committee: The audit Field work is scheduled to be completed by December 31, 2023.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733E8BC6-BDAD-C564-75F7-D9BDE7A1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5226-A502-A833-2A17-BDCDDB6F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Upcoming Foundation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9550-80B2-15EC-0605-4F9D99B5F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3, 2023, 10:30-11:30am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Mothers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Featuring Dr. Leonard Rutgers, American trained Dutch archaeologist who will offer new insights into the history and ancestry of Ashkenazi Jews. Co-sponsored by the Jewish Federation of West-Central New Jersey.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12, 2024, 7-8pm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be Top of Mind for the Jewish Community in the 2024 Election Season?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Featuring Dr. Benjamin Dworkin, Founding Director of the Rowan Institute for Public Policy, and Citizenship (RIPPAC) at Rowan University. Co-sponsored by the Jewish Federations of Princeton Mercer Bucks and West-Central New Jersey.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4, 2024, 7-8pm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Jewish Life on College Campuses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featuring student representatives, Rabbi Gil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Steinlauf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Center for Jewish Life at Princeton University, and Rabbi Esther Reed, Hillel at Rutgers University. Co-sponsored by the Jewish Federation of Princeton Mercer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Bucks.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23, 2024, 5-7pm –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DATE!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Jewish Community Foundation of Greater Mercer 60</a:t>
            </a:r>
            <a:r>
              <a:rPr lang="en-US" sz="18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Anniversary Celebration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In-Person Cocktail Reception</a:t>
            </a:r>
          </a:p>
          <a:p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AE57B79-3B43-7573-7E1C-FB6C91979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60" y="42518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4F31-9C8E-B462-06C6-AAE62C6C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Upcoming Foundation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9B45-C97F-21D4-617F-FEC911B2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December 4, 2023 at 7 PM Succession committee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December 11, 2023 at 7 PM  Investment committee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December Executive committee is in the process of being scheduled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January 29, 2024 Board of Trustees meeting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February </a:t>
            </a: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6527F35-79BF-CCCC-A18B-F25099FF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78" y="409286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3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AD47-2716-4AD4-6BED-8F9D902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Welfare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7365-1F2B-BF3A-8911-1B83BAD0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Mazel Tov to Jeff and Lois Miller IHO the engagement of their daughter Haley to Martin</a:t>
            </a:r>
          </a:p>
          <a:p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3584410-2B26-4B8B-7760-59030DD6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B7C9-2ABD-9FC4-406D-AFD81740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Hanukkah </a:t>
            </a:r>
          </a:p>
        </p:txBody>
      </p:sp>
      <p:pic>
        <p:nvPicPr>
          <p:cNvPr id="5" name="Content Placeholder 4" descr="A blue background with text and colorful objects&#10;&#10;Description automatically generated">
            <a:extLst>
              <a:ext uri="{FF2B5EF4-FFF2-40B4-BE49-F238E27FC236}">
                <a16:creationId xmlns:a16="http://schemas.microsoft.com/office/drawing/2014/main" id="{0EAA316C-13CB-2970-5BDC-55F7E2224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10" y="1959736"/>
            <a:ext cx="7778179" cy="4197747"/>
          </a:xfrm>
        </p:spPr>
      </p:pic>
      <p:pic>
        <p:nvPicPr>
          <p:cNvPr id="6" name="Picture 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C0016ED-25CE-C8EF-A758-8E89BC90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7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141E-E877-6F22-C5E4-FCCA190D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EE99-3FF1-73FB-7BD5-3810842B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The Foundation is organized to promote philanthropy and to further the charitable needs of the Jewish community, other charitable institutions, and community organizations.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DFF0B7D-34BB-0812-8AD9-A0373DDB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9092-899E-BCA1-BECF-697E6359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D5E2-2727-3AA1-C899-4D11EE3D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Call to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Minutes of the September 18, 2023 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President’s Report</a:t>
            </a:r>
          </a:p>
          <a:p>
            <a:pPr marL="0" indent="0">
              <a:buNone/>
            </a:pPr>
            <a:r>
              <a:rPr lang="en-US" dirty="0"/>
              <a:t>     Assets and Funds report</a:t>
            </a:r>
          </a:p>
          <a:p>
            <a:pPr marL="0" indent="0">
              <a:buNone/>
            </a:pPr>
            <a:r>
              <a:rPr lang="en-US" dirty="0"/>
              <a:t>     Update on Conversations with the Jewish Federation PMB and Jewish Federation West Central </a:t>
            </a:r>
          </a:p>
          <a:p>
            <a:pPr marL="0" indent="0">
              <a:buNone/>
            </a:pPr>
            <a:r>
              <a:rPr lang="en-US" dirty="0"/>
              <a:t>      This will include the strategic planning committee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Treasurer’s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Executive Director’s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Committee Reports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Upcoming Foundation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Upcoming Foundation Meetings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and Welfare 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950BAF8-48C4-6D75-DFE5-D14E4CF31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E81F-59DF-C6BD-EC6A-5E4DA4C2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B0F9-C636-006F-5B30-137E7B7A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Assets and Funds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Update on conversations with Jewish Federation PMB and Jewish Federation West Central. This will include the consolidation committee report.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F57FCA6-E5FF-05AC-5B94-65F0785FA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C3FB-5205-771E-7599-C1C9C51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and Assets</a:t>
            </a:r>
            <a:br>
              <a:rPr lang="en-US" dirty="0"/>
            </a:br>
            <a:r>
              <a:rPr lang="en-US" sz="3200" dirty="0"/>
              <a:t>FYE24  July 1, 2023-November 20, 2023</a:t>
            </a:r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62B7492-F6FD-E9CD-5925-38F936D30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D455A-05E7-7C28-50DB-C1A6F633F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Number of Funds</a:t>
            </a:r>
          </a:p>
          <a:p>
            <a:pPr marL="0" indent="0">
              <a:buNone/>
            </a:pPr>
            <a:r>
              <a:rPr lang="en-US" dirty="0"/>
              <a:t>     Foundation Funds 5</a:t>
            </a:r>
          </a:p>
          <a:p>
            <a:pPr marL="0" indent="0">
              <a:buNone/>
            </a:pPr>
            <a:r>
              <a:rPr lang="en-US" dirty="0"/>
              <a:t>     Custodial Funds 33- including new NA’AMAT USA Fund $500K</a:t>
            </a:r>
          </a:p>
          <a:p>
            <a:pPr marL="0" indent="0">
              <a:buNone/>
            </a:pPr>
            <a:r>
              <a:rPr lang="en-US" dirty="0"/>
              <a:t>     Permanently Restricted 22</a:t>
            </a:r>
          </a:p>
          <a:p>
            <a:pPr marL="0" indent="0">
              <a:buNone/>
            </a:pPr>
            <a:r>
              <a:rPr lang="en-US" dirty="0"/>
              <a:t>     Temporarily Restricted 11</a:t>
            </a:r>
          </a:p>
          <a:p>
            <a:pPr marL="0" indent="0">
              <a:buNone/>
            </a:pPr>
            <a:r>
              <a:rPr lang="en-US" dirty="0"/>
              <a:t>     Donor Advised Funds 82</a:t>
            </a:r>
          </a:p>
          <a:p>
            <a:pPr marL="0" indent="0">
              <a:buNone/>
            </a:pPr>
            <a:r>
              <a:rPr lang="en-US" b="1" dirty="0"/>
              <a:t>                        Total: 153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Closed Funds 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Contributions: 45 transactions $1,289.223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Grants: 270 transactions $831,207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Assets: ( as of November 27, 2023) $15,386,299.92 </a:t>
            </a:r>
          </a:p>
        </p:txBody>
      </p:sp>
    </p:spTree>
    <p:extLst>
      <p:ext uri="{BB962C8B-B14F-4D97-AF65-F5344CB8AC3E}">
        <p14:creationId xmlns:p14="http://schemas.microsoft.com/office/powerpoint/2010/main" val="330331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978E-6C0C-4F5E-F456-FD349C98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982F-A589-D539-C4A3-4BF9E2A3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425B5B0-1DBE-AFB0-2FEE-DD198A4F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2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4216-D072-7B57-3809-14622426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Director’s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54149-F99D-558A-BAC8-C8CBB5BC3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Congressional Legislation regarding Donor Advised Funds </a:t>
            </a:r>
          </a:p>
          <a:p>
            <a:r>
              <a:rPr lang="en-US" dirty="0"/>
              <a:t>Social Media Update! Recent posts include (see designs on the following slides):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National Philanthropy Day, honoring Richard Glazer </a:t>
            </a:r>
            <a:r>
              <a:rPr lang="en-US" dirty="0" err="1"/>
              <a:t>z”l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DAF grants in support of Israel aid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Investing in a Jewish Community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Giving through an IRA Required Minimum Distribution (RMD)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New Institutional Partner: NA’AMAT USA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New idea for 2024: Board Member Blog</a:t>
            </a:r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64C740BE-9F42-26F4-EFF8-6A4F66CF1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4" y="608068"/>
            <a:ext cx="2863250" cy="7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paper&#10;&#10;Description automatically generated">
            <a:extLst>
              <a:ext uri="{FF2B5EF4-FFF2-40B4-BE49-F238E27FC236}">
                <a16:creationId xmlns:a16="http://schemas.microsoft.com/office/drawing/2014/main" id="{54251D02-E16D-B335-C6FD-51B5405B4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9" y="118872"/>
            <a:ext cx="5298821" cy="6620255"/>
          </a:xfrm>
        </p:spPr>
      </p:pic>
    </p:spTree>
    <p:extLst>
      <p:ext uri="{BB962C8B-B14F-4D97-AF65-F5344CB8AC3E}">
        <p14:creationId xmlns:p14="http://schemas.microsoft.com/office/powerpoint/2010/main" val="376260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ster of a flag&#10;&#10;Description automatically generated">
            <a:extLst>
              <a:ext uri="{FF2B5EF4-FFF2-40B4-BE49-F238E27FC236}">
                <a16:creationId xmlns:a16="http://schemas.microsoft.com/office/drawing/2014/main" id="{A322950A-0625-390F-DE32-A3A11DBC0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26" y="184405"/>
            <a:ext cx="5191631" cy="6486334"/>
          </a:xfrm>
        </p:spPr>
      </p:pic>
    </p:spTree>
    <p:extLst>
      <p:ext uri="{BB962C8B-B14F-4D97-AF65-F5344CB8AC3E}">
        <p14:creationId xmlns:p14="http://schemas.microsoft.com/office/powerpoint/2010/main" val="29862725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0706543507748B11F4B693BFAC575" ma:contentTypeVersion="7" ma:contentTypeDescription="Create a new document." ma:contentTypeScope="" ma:versionID="572226740fc644555e813199cecf221b">
  <xsd:schema xmlns:xsd="http://www.w3.org/2001/XMLSchema" xmlns:xs="http://www.w3.org/2001/XMLSchema" xmlns:p="http://schemas.microsoft.com/office/2006/metadata/properties" xmlns:ns3="bcd16121-09d5-4edf-8f7f-b4005efdea12" xmlns:ns4="935406e2-98cc-4001-999b-7c32208c7af5" targetNamespace="http://schemas.microsoft.com/office/2006/metadata/properties" ma:root="true" ma:fieldsID="13f5e21780fe378c78022b77843a3445" ns3:_="" ns4:_="">
    <xsd:import namespace="bcd16121-09d5-4edf-8f7f-b4005efdea12"/>
    <xsd:import namespace="935406e2-98cc-4001-999b-7c32208c7a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16121-09d5-4edf-8f7f-b4005efdea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406e2-98cc-4001-999b-7c32208c7a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d16121-09d5-4edf-8f7f-b4005efdea12" xsi:nil="true"/>
  </documentManagement>
</p:properties>
</file>

<file path=customXml/itemProps1.xml><?xml version="1.0" encoding="utf-8"?>
<ds:datastoreItem xmlns:ds="http://schemas.openxmlformats.org/officeDocument/2006/customXml" ds:itemID="{66884124-D09F-4244-A55A-D99227F1B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16121-09d5-4edf-8f7f-b4005efdea12"/>
    <ds:schemaRef ds:uri="935406e2-98cc-4001-999b-7c32208c7a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9272D6-4AE6-4439-9A4E-A71DF6F180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579EA1-2D24-44EC-8663-9FC57E171FF3}">
  <ds:schemaRefs>
    <ds:schemaRef ds:uri="bcd16121-09d5-4edf-8f7f-b4005efdea12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35406e2-98cc-4001-999b-7c32208c7af5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311</TotalTime>
  <Words>1011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Jewish Community Foundation  of Greater Mercer </vt:lpstr>
      <vt:lpstr>Mission statement</vt:lpstr>
      <vt:lpstr>Agenda</vt:lpstr>
      <vt:lpstr>President’s Report</vt:lpstr>
      <vt:lpstr>Funds and Assets FYE24  July 1, 2023-November 20, 2023</vt:lpstr>
      <vt:lpstr>Treasurer’s report </vt:lpstr>
      <vt:lpstr>Executive Director’s report </vt:lpstr>
      <vt:lpstr>PowerPoint Presentation</vt:lpstr>
      <vt:lpstr>PowerPoint Presentation</vt:lpstr>
      <vt:lpstr>PowerPoint Presentation</vt:lpstr>
      <vt:lpstr>PowerPoint Presentation</vt:lpstr>
      <vt:lpstr>Life &amp; Legacy</vt:lpstr>
      <vt:lpstr>Investment committee</vt:lpstr>
      <vt:lpstr>Insurance review report</vt:lpstr>
      <vt:lpstr>Committee reports</vt:lpstr>
      <vt:lpstr>Upcoming Foundation programs</vt:lpstr>
      <vt:lpstr>Upcoming Foundation meetings</vt:lpstr>
      <vt:lpstr>Good and Welfare</vt:lpstr>
      <vt:lpstr>Happy Hanukkah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Jewish Community Foundation of Greater Mercer </dc:title>
  <dc:creator>Linda Meisel</dc:creator>
  <cp:lastModifiedBy>Linda Meisel</cp:lastModifiedBy>
  <cp:revision>18</cp:revision>
  <dcterms:created xsi:type="dcterms:W3CDTF">2023-11-16T21:10:46Z</dcterms:created>
  <dcterms:modified xsi:type="dcterms:W3CDTF">2023-11-27T22:59:43Z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0x010100D000706543507748B11F4B693BFAC575</vt:lpwstr>
  </property>
</Properties>
</file>