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1" r:id="rId5"/>
    <p:sldId id="262" r:id="rId6"/>
    <p:sldId id="263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8D08B-3EA2-4F30-B067-D221A6210A9C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6739-8AE0-4A94-9863-E2F35989ADC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509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8D08B-3EA2-4F30-B067-D221A6210A9C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6739-8AE0-4A94-9863-E2F35989A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82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8D08B-3EA2-4F30-B067-D221A6210A9C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6739-8AE0-4A94-9863-E2F35989A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187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8D08B-3EA2-4F30-B067-D221A6210A9C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6739-8AE0-4A94-9863-E2F35989A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30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8D08B-3EA2-4F30-B067-D221A6210A9C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6739-8AE0-4A94-9863-E2F35989ADC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7167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8D08B-3EA2-4F30-B067-D221A6210A9C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6739-8AE0-4A94-9863-E2F35989A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567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8D08B-3EA2-4F30-B067-D221A6210A9C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6739-8AE0-4A94-9863-E2F35989A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749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8D08B-3EA2-4F30-B067-D221A6210A9C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6739-8AE0-4A94-9863-E2F35989A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975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8D08B-3EA2-4F30-B067-D221A6210A9C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6739-8AE0-4A94-9863-E2F35989A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13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418D08B-3EA2-4F30-B067-D221A6210A9C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F806739-8AE0-4A94-9863-E2F35989A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660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8D08B-3EA2-4F30-B067-D221A6210A9C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6739-8AE0-4A94-9863-E2F35989A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260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418D08B-3EA2-4F30-B067-D221A6210A9C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F806739-8AE0-4A94-9863-E2F35989ADC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8796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4B72E-12BA-41E0-7BC1-CF9B1094CE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Building Assets: Institutional Funds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13492C-F8D8-A18E-58AF-78AD01C964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Image">
            <a:extLst>
              <a:ext uri="{FF2B5EF4-FFF2-40B4-BE49-F238E27FC236}">
                <a16:creationId xmlns:a16="http://schemas.microsoft.com/office/drawing/2014/main" id="{0185A396-B17A-A549-4E75-820AC1007B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306" y="585194"/>
            <a:ext cx="3757387" cy="1002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9411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E63EE-9663-CCD0-22C9-7A68B1CE7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Institutional Assets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CEF92D-6CC5-2FE9-0944-24FFD968A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 marL="0" indent="0">
              <a:buNone/>
            </a:pPr>
            <a:r>
              <a:rPr lang="en-US" dirty="0"/>
              <a:t>Goal:</a:t>
            </a:r>
          </a:p>
          <a:p>
            <a:pPr marL="0" indent="0">
              <a:buNone/>
            </a:pPr>
            <a:r>
              <a:rPr lang="en-US" dirty="0"/>
              <a:t>To increase the amount of institutional assets held by the Jewish Community Foundation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New funds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Assets added to existing funds </a:t>
            </a:r>
          </a:p>
        </p:txBody>
      </p:sp>
      <p:pic>
        <p:nvPicPr>
          <p:cNvPr id="4" name="Picture 3" descr="Image">
            <a:extLst>
              <a:ext uri="{FF2B5EF4-FFF2-40B4-BE49-F238E27FC236}">
                <a16:creationId xmlns:a16="http://schemas.microsoft.com/office/drawing/2014/main" id="{F5210F0A-3617-625E-3350-81F92C569B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0976" y="586435"/>
            <a:ext cx="2902821" cy="804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9442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6E346-0B19-A0AD-2AD4-9EE283323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Institutional assets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BED82-0691-CE51-58E2-795DD4F7E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152 Funds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32 Custodial Funds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16 Permanently restricted funds for the benefit of institutions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4 Temporarily restricted funds for the benefit of institutions </a:t>
            </a:r>
          </a:p>
        </p:txBody>
      </p:sp>
      <p:pic>
        <p:nvPicPr>
          <p:cNvPr id="4" name="Picture 3" descr="Image">
            <a:extLst>
              <a:ext uri="{FF2B5EF4-FFF2-40B4-BE49-F238E27FC236}">
                <a16:creationId xmlns:a16="http://schemas.microsoft.com/office/drawing/2014/main" id="{0FFE1C38-968F-1E51-E725-9BEF2A90A6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0976" y="586435"/>
            <a:ext cx="2902821" cy="804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0280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EDB13-3FB4-D16F-78BB-55F76FDB2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7559040" cy="1450757"/>
          </a:xfrm>
        </p:spPr>
        <p:txBody>
          <a:bodyPr/>
          <a:lstStyle/>
          <a:p>
            <a:pPr algn="ctr"/>
            <a:r>
              <a:rPr lang="en-US" dirty="0"/>
              <a:t>The following institutions have </a:t>
            </a:r>
            <a:br>
              <a:rPr lang="en-US" dirty="0"/>
            </a:br>
            <a:r>
              <a:rPr lang="en-US" dirty="0"/>
              <a:t>assets at JCFGM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8096E-60B8-5294-248A-EEF6389E4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3825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 Custodial Funds with assets over $50K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Jewish Federation PMB </a:t>
            </a:r>
            <a:endParaRPr lang="en-US" i="1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Temple Beth-El (Hillsborough)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Beth El Synagogue (East Windsor) – </a:t>
            </a:r>
            <a:r>
              <a:rPr lang="en-US" i="1" dirty="0"/>
              <a:t>this is a restricted fund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The Jewish Center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Temple Sholom (Scotch Plains)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Greenwood House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Flemington Jewish Community Center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/>
              <a:t>JFedShaw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JFS Shaw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JCC Shaw</a:t>
            </a:r>
            <a:endParaRPr lang="en-US" i="1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/>
              <a:t>Kehilah</a:t>
            </a:r>
            <a:r>
              <a:rPr lang="en-US" dirty="0"/>
              <a:t> </a:t>
            </a:r>
            <a:r>
              <a:rPr lang="en-US" dirty="0" err="1"/>
              <a:t>Hahahar</a:t>
            </a:r>
            <a:r>
              <a:rPr lang="en-US" dirty="0"/>
              <a:t> (Little Shul by the River)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Image">
            <a:extLst>
              <a:ext uri="{FF2B5EF4-FFF2-40B4-BE49-F238E27FC236}">
                <a16:creationId xmlns:a16="http://schemas.microsoft.com/office/drawing/2014/main" id="{1FFD1310-5FF5-A53F-5EB8-D3787A87AD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1808" y="609510"/>
            <a:ext cx="2780901" cy="771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287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E85EC-81BE-04B8-11A3-6B58BBFB5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7802880" cy="1450757"/>
          </a:xfrm>
        </p:spPr>
        <p:txBody>
          <a:bodyPr/>
          <a:lstStyle/>
          <a:p>
            <a:r>
              <a:rPr lang="en-US" dirty="0"/>
              <a:t>Institutional assets $25K—$50K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7A46B-30BD-9B11-C1B0-B7E81E3BB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Institutional Assets $25K-$50K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Temple Or </a:t>
            </a:r>
            <a:r>
              <a:rPr lang="en-US" dirty="0" err="1"/>
              <a:t>Chadash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Temple Sholom (Bridgewater)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Abrams Hebrew Academy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JCC Shaw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JFCS (JCYF)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CBOI (Congregation Brothers of Israel, Bucks County)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 descr="Image">
            <a:extLst>
              <a:ext uri="{FF2B5EF4-FFF2-40B4-BE49-F238E27FC236}">
                <a16:creationId xmlns:a16="http://schemas.microsoft.com/office/drawing/2014/main" id="{84395F51-006F-9F5C-9D22-AE3FB65B44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9888" y="584136"/>
            <a:ext cx="2902821" cy="804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9568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EAF2B-EEEC-C65E-CD0A-F2DFF2F7B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Institutional assets Under $25K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42BE37-8FD3-2CEB-7A72-4B059BDED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4767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600" b="1" dirty="0"/>
              <a:t>Institutional Assets under $25K</a:t>
            </a:r>
          </a:p>
          <a:p>
            <a:pPr>
              <a:buFont typeface="Wingdings" pitchFamily="2" charset="2"/>
              <a:buChar char="§"/>
            </a:pPr>
            <a:r>
              <a:rPr lang="en-US" sz="1600" dirty="0"/>
              <a:t> JFCS Life &amp; Legacy</a:t>
            </a:r>
          </a:p>
          <a:p>
            <a:pPr>
              <a:buFont typeface="Wingdings" pitchFamily="2" charset="2"/>
              <a:buChar char="§"/>
            </a:pPr>
            <a:r>
              <a:rPr lang="en-US" sz="1600" dirty="0"/>
              <a:t>Congregation Adath Israel Life &amp; Legacy</a:t>
            </a:r>
          </a:p>
          <a:p>
            <a:pPr>
              <a:buFont typeface="Wingdings" pitchFamily="2" charset="2"/>
              <a:buChar char="§"/>
            </a:pPr>
            <a:r>
              <a:rPr lang="en-US" sz="1600" dirty="0"/>
              <a:t>Congregation Beth Chaim Life &amp; Legacy</a:t>
            </a:r>
          </a:p>
          <a:p>
            <a:pPr>
              <a:buFont typeface="Wingdings" pitchFamily="2" charset="2"/>
              <a:buChar char="§"/>
            </a:pPr>
            <a:r>
              <a:rPr lang="en-US" sz="1600" dirty="0"/>
              <a:t>Beth El Synagogue Life &amp; Legacy</a:t>
            </a:r>
          </a:p>
          <a:p>
            <a:pPr>
              <a:buFont typeface="Wingdings" pitchFamily="2" charset="2"/>
              <a:buChar char="§"/>
            </a:pPr>
            <a:r>
              <a:rPr lang="en-US" sz="1600" dirty="0"/>
              <a:t>Jewish Federation PMB Life &amp; Legacy</a:t>
            </a:r>
          </a:p>
          <a:p>
            <a:pPr>
              <a:buFont typeface="Wingdings" pitchFamily="2" charset="2"/>
              <a:buChar char="§"/>
            </a:pPr>
            <a:r>
              <a:rPr lang="en-US" sz="1600" dirty="0"/>
              <a:t>Greater Trenton Cemetery Project Life &amp; Legacy</a:t>
            </a:r>
          </a:p>
          <a:p>
            <a:pPr>
              <a:buFont typeface="Wingdings" pitchFamily="2" charset="2"/>
              <a:buChar char="§"/>
            </a:pPr>
            <a:r>
              <a:rPr lang="en-US" sz="1600" dirty="0"/>
              <a:t>Congregation Tora </a:t>
            </a:r>
            <a:r>
              <a:rPr lang="en-US" sz="1600" dirty="0" err="1"/>
              <a:t>Emes</a:t>
            </a:r>
            <a:r>
              <a:rPr lang="en-US" sz="1600" dirty="0"/>
              <a:t> (East Windsor) Life &amp; Legacy</a:t>
            </a:r>
          </a:p>
          <a:p>
            <a:pPr>
              <a:buFont typeface="Wingdings" pitchFamily="2" charset="2"/>
              <a:buChar char="§"/>
            </a:pPr>
            <a:r>
              <a:rPr lang="en-US" sz="1600" dirty="0"/>
              <a:t> JCC-Shaw</a:t>
            </a:r>
          </a:p>
          <a:p>
            <a:pPr>
              <a:buFont typeface="Wingdings" pitchFamily="2" charset="2"/>
              <a:buChar char="§"/>
            </a:pPr>
            <a:r>
              <a:rPr lang="en-US" sz="1600" dirty="0"/>
              <a:t> </a:t>
            </a:r>
            <a:r>
              <a:rPr lang="en-US" sz="1600" dirty="0">
                <a:solidFill>
                  <a:srgbClr val="FF0000"/>
                </a:solidFill>
              </a:rPr>
              <a:t>Infinity Foundation Fund- this is a Hindu Foundation 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 descr="Image">
            <a:extLst>
              <a:ext uri="{FF2B5EF4-FFF2-40B4-BE49-F238E27FC236}">
                <a16:creationId xmlns:a16="http://schemas.microsoft.com/office/drawing/2014/main" id="{E5074685-706B-DDE9-F780-B2B326C1FB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0848" y="464515"/>
            <a:ext cx="2902821" cy="804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0331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E4E18-DBF0-0BC7-FB64-FDAADFE69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Feedback to 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6F3C6-7D1A-A4FC-674E-67D2D5BA1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From the Key informant interviews and conversations with institutional leaders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Strong hesitancy to place institutional assets in a market based fund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Previous congregational relationship with bank or other institution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Lack of knowledge that JCFGM funds are now professionally managed by Vanguard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Congregational leadership relationships with money managers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Desire to keep a flexible cash position and less interest in creating endowment/restricted dollars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Impact of demographic shifts which has resulted across the board in decreased members and therefore decreased annual revenue.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pic>
        <p:nvPicPr>
          <p:cNvPr id="4" name="Picture 3" descr="Image">
            <a:extLst>
              <a:ext uri="{FF2B5EF4-FFF2-40B4-BE49-F238E27FC236}">
                <a16:creationId xmlns:a16="http://schemas.microsoft.com/office/drawing/2014/main" id="{46FCA63F-5706-BDB7-49B8-8B5370B8F8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0976" y="586435"/>
            <a:ext cx="2902821" cy="804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8265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42503-899C-25D6-7C1A-63016A3D3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strategies as to why JCFGM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55A66-73D4-C13E-F9C7-BF832AB96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Image">
            <a:extLst>
              <a:ext uri="{FF2B5EF4-FFF2-40B4-BE49-F238E27FC236}">
                <a16:creationId xmlns:a16="http://schemas.microsoft.com/office/drawing/2014/main" id="{71F66371-0AAD-17B6-1BF3-73F3DD55BC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6464" y="379171"/>
            <a:ext cx="2902821" cy="804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643812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207</TotalTime>
  <Words>318</Words>
  <Application>Microsoft Office PowerPoint</Application>
  <PresentationFormat>Widescreen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Wingdings</vt:lpstr>
      <vt:lpstr>Retrospect</vt:lpstr>
      <vt:lpstr>Building Assets: Institutional Funds </vt:lpstr>
      <vt:lpstr>Institutional Assets</vt:lpstr>
      <vt:lpstr>Institutional assets </vt:lpstr>
      <vt:lpstr>The following institutions have  assets at JCFGM </vt:lpstr>
      <vt:lpstr>Institutional assets $25K—$50K</vt:lpstr>
      <vt:lpstr>Institutional assets Under $25K</vt:lpstr>
      <vt:lpstr>Feedback to date</vt:lpstr>
      <vt:lpstr>New strategies as to why JCFGM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Assets: Institutional Funds </dc:title>
  <dc:creator>Linda Meisel</dc:creator>
  <cp:lastModifiedBy>Linda Meisel</cp:lastModifiedBy>
  <cp:revision>7</cp:revision>
  <dcterms:created xsi:type="dcterms:W3CDTF">2023-01-17T22:05:00Z</dcterms:created>
  <dcterms:modified xsi:type="dcterms:W3CDTF">2023-05-05T18:55:31Z</dcterms:modified>
</cp:coreProperties>
</file>