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2" r:id="rId5"/>
    <p:sldId id="263" r:id="rId6"/>
    <p:sldId id="266" r:id="rId7"/>
    <p:sldId id="277" r:id="rId8"/>
    <p:sldId id="265" r:id="rId9"/>
    <p:sldId id="276" r:id="rId10"/>
    <p:sldId id="268" r:id="rId11"/>
    <p:sldId id="272" r:id="rId12"/>
    <p:sldId id="278" r:id="rId13"/>
    <p:sldId id="269" r:id="rId14"/>
    <p:sldId id="279" r:id="rId15"/>
    <p:sldId id="273" r:id="rId16"/>
    <p:sldId id="274" r:id="rId17"/>
    <p:sldId id="275"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F3489C-D587-43A4-818B-7330CACB1C3F}" type="datetimeFigureOut">
              <a:rPr lang="en-US" smtClean="0"/>
              <a:t>4/25/2023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00430D-5F82-4B77-A207-6239AE9DA3D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3540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F3489C-D587-43A4-818B-7330CACB1C3F}" type="datetimeFigureOut">
              <a:rPr lang="en-US" smtClean="0"/>
              <a:t>4/25/2023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00430D-5F82-4B77-A207-6239AE9DA3DD}" type="slidenum">
              <a:rPr lang="en-US" smtClean="0"/>
              <a:t>‹#›</a:t>
            </a:fld>
            <a:endParaRPr lang="en-US"/>
          </a:p>
        </p:txBody>
      </p:sp>
    </p:spTree>
    <p:extLst>
      <p:ext uri="{BB962C8B-B14F-4D97-AF65-F5344CB8AC3E}">
        <p14:creationId xmlns:p14="http://schemas.microsoft.com/office/powerpoint/2010/main" val="2340475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F3489C-D587-43A4-818B-7330CACB1C3F}" type="datetimeFigureOut">
              <a:rPr lang="en-US" smtClean="0"/>
              <a:t>4/25/2023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00430D-5F82-4B77-A207-6239AE9DA3DD}" type="slidenum">
              <a:rPr lang="en-US" smtClean="0"/>
              <a:t>‹#›</a:t>
            </a:fld>
            <a:endParaRPr lang="en-US"/>
          </a:p>
        </p:txBody>
      </p:sp>
    </p:spTree>
    <p:extLst>
      <p:ext uri="{BB962C8B-B14F-4D97-AF65-F5344CB8AC3E}">
        <p14:creationId xmlns:p14="http://schemas.microsoft.com/office/powerpoint/2010/main" val="533245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F3489C-D587-43A4-818B-7330CACB1C3F}" type="datetimeFigureOut">
              <a:rPr lang="en-US" smtClean="0"/>
              <a:t>4/25/2023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00430D-5F82-4B77-A207-6239AE9DA3DD}" type="slidenum">
              <a:rPr lang="en-US" smtClean="0"/>
              <a:t>‹#›</a:t>
            </a:fld>
            <a:endParaRPr lang="en-US"/>
          </a:p>
        </p:txBody>
      </p:sp>
    </p:spTree>
    <p:extLst>
      <p:ext uri="{BB962C8B-B14F-4D97-AF65-F5344CB8AC3E}">
        <p14:creationId xmlns:p14="http://schemas.microsoft.com/office/powerpoint/2010/main" val="1273603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F3489C-D587-43A4-818B-7330CACB1C3F}" type="datetimeFigureOut">
              <a:rPr lang="en-US" smtClean="0"/>
              <a:t>4/25/2023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00430D-5F82-4B77-A207-6239AE9DA3D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6610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F3489C-D587-43A4-818B-7330CACB1C3F}" type="datetimeFigureOut">
              <a:rPr lang="en-US" smtClean="0"/>
              <a:t>4/25/2023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00430D-5F82-4B77-A207-6239AE9DA3DD}" type="slidenum">
              <a:rPr lang="en-US" smtClean="0"/>
              <a:t>‹#›</a:t>
            </a:fld>
            <a:endParaRPr lang="en-US"/>
          </a:p>
        </p:txBody>
      </p:sp>
    </p:spTree>
    <p:extLst>
      <p:ext uri="{BB962C8B-B14F-4D97-AF65-F5344CB8AC3E}">
        <p14:creationId xmlns:p14="http://schemas.microsoft.com/office/powerpoint/2010/main" val="870570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F3489C-D587-43A4-818B-7330CACB1C3F}" type="datetimeFigureOut">
              <a:rPr lang="en-US" smtClean="0"/>
              <a:t>4/25/2023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00430D-5F82-4B77-A207-6239AE9DA3DD}" type="slidenum">
              <a:rPr lang="en-US" smtClean="0"/>
              <a:t>‹#›</a:t>
            </a:fld>
            <a:endParaRPr lang="en-US"/>
          </a:p>
        </p:txBody>
      </p:sp>
    </p:spTree>
    <p:extLst>
      <p:ext uri="{BB962C8B-B14F-4D97-AF65-F5344CB8AC3E}">
        <p14:creationId xmlns:p14="http://schemas.microsoft.com/office/powerpoint/2010/main" val="2014073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F3489C-D587-43A4-818B-7330CACB1C3F}" type="datetimeFigureOut">
              <a:rPr lang="en-US" smtClean="0"/>
              <a:t>4/25/2023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00430D-5F82-4B77-A207-6239AE9DA3DD}" type="slidenum">
              <a:rPr lang="en-US" smtClean="0"/>
              <a:t>‹#›</a:t>
            </a:fld>
            <a:endParaRPr lang="en-US"/>
          </a:p>
        </p:txBody>
      </p:sp>
    </p:spTree>
    <p:extLst>
      <p:ext uri="{BB962C8B-B14F-4D97-AF65-F5344CB8AC3E}">
        <p14:creationId xmlns:p14="http://schemas.microsoft.com/office/powerpoint/2010/main" val="1684453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9F3489C-D587-43A4-818B-7330CACB1C3F}" type="datetimeFigureOut">
              <a:rPr lang="en-US" smtClean="0"/>
              <a:t>4/25/2023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A00430D-5F82-4B77-A207-6239AE9DA3DD}" type="slidenum">
              <a:rPr lang="en-US" smtClean="0"/>
              <a:t>‹#›</a:t>
            </a:fld>
            <a:endParaRPr lang="en-US"/>
          </a:p>
        </p:txBody>
      </p:sp>
    </p:spTree>
    <p:extLst>
      <p:ext uri="{BB962C8B-B14F-4D97-AF65-F5344CB8AC3E}">
        <p14:creationId xmlns:p14="http://schemas.microsoft.com/office/powerpoint/2010/main" val="317304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9F3489C-D587-43A4-818B-7330CACB1C3F}" type="datetimeFigureOut">
              <a:rPr lang="en-US" smtClean="0"/>
              <a:t>4/25/2023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A00430D-5F82-4B77-A207-6239AE9DA3DD}" type="slidenum">
              <a:rPr lang="en-US" smtClean="0"/>
              <a:t>‹#›</a:t>
            </a:fld>
            <a:endParaRPr lang="en-US"/>
          </a:p>
        </p:txBody>
      </p:sp>
    </p:spTree>
    <p:extLst>
      <p:ext uri="{BB962C8B-B14F-4D97-AF65-F5344CB8AC3E}">
        <p14:creationId xmlns:p14="http://schemas.microsoft.com/office/powerpoint/2010/main" val="2796252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F3489C-D587-43A4-818B-7330CACB1C3F}" type="datetimeFigureOut">
              <a:rPr lang="en-US" smtClean="0"/>
              <a:t>4/25/2023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00430D-5F82-4B77-A207-6239AE9DA3DD}" type="slidenum">
              <a:rPr lang="en-US" smtClean="0"/>
              <a:t>‹#›</a:t>
            </a:fld>
            <a:endParaRPr lang="en-US"/>
          </a:p>
        </p:txBody>
      </p:sp>
    </p:spTree>
    <p:extLst>
      <p:ext uri="{BB962C8B-B14F-4D97-AF65-F5344CB8AC3E}">
        <p14:creationId xmlns:p14="http://schemas.microsoft.com/office/powerpoint/2010/main" val="938572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9F3489C-D587-43A4-818B-7330CACB1C3F}" type="datetimeFigureOut">
              <a:rPr lang="en-US" smtClean="0"/>
              <a:t>4/25/2023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A00430D-5F82-4B77-A207-6239AE9DA3DD}"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03539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bit.ly/LifeandLegacyCelebratio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9D3E0-4C0F-4CC7-AFD8-41A36DD72AAB}"/>
              </a:ext>
            </a:extLst>
          </p:cNvPr>
          <p:cNvSpPr>
            <a:spLocks noGrp="1"/>
          </p:cNvSpPr>
          <p:nvPr>
            <p:ph type="title"/>
          </p:nvPr>
        </p:nvSpPr>
        <p:spPr>
          <a:xfrm>
            <a:off x="1066800" y="137427"/>
            <a:ext cx="10058400" cy="1450757"/>
          </a:xfrm>
        </p:spPr>
        <p:txBody>
          <a:bodyPr>
            <a:normAutofit/>
          </a:bodyPr>
          <a:lstStyle/>
          <a:p>
            <a:br>
              <a:rPr lang="en-US" sz="1600" dirty="0"/>
            </a:br>
            <a:br>
              <a:rPr lang="en-US" sz="1600" dirty="0"/>
            </a:br>
            <a:endParaRPr lang="en-US" sz="1600" dirty="0"/>
          </a:p>
        </p:txBody>
      </p:sp>
      <p:sp>
        <p:nvSpPr>
          <p:cNvPr id="3" name="Content Placeholder 2">
            <a:extLst>
              <a:ext uri="{FF2B5EF4-FFF2-40B4-BE49-F238E27FC236}">
                <a16:creationId xmlns:a16="http://schemas.microsoft.com/office/drawing/2014/main" id="{41B773F3-DE91-4AD6-A2E2-D057F1786E6C}"/>
              </a:ext>
            </a:extLst>
          </p:cNvPr>
          <p:cNvSpPr>
            <a:spLocks noGrp="1"/>
          </p:cNvSpPr>
          <p:nvPr>
            <p:ph idx="1"/>
          </p:nvPr>
        </p:nvSpPr>
        <p:spPr>
          <a:xfrm>
            <a:off x="1182757" y="1886318"/>
            <a:ext cx="9942444" cy="4290645"/>
          </a:xfrm>
        </p:spPr>
        <p:txBody>
          <a:bodyPr>
            <a:noAutofit/>
          </a:bodyPr>
          <a:lstStyle/>
          <a:p>
            <a:pPr marL="0" indent="0">
              <a:lnSpc>
                <a:spcPct val="100000"/>
              </a:lnSpc>
              <a:spcBef>
                <a:spcPts val="0"/>
              </a:spcBef>
              <a:spcAft>
                <a:spcPts val="0"/>
              </a:spcAft>
              <a:buNone/>
            </a:pPr>
            <a:endParaRPr lang="en-US" sz="1400" b="1" dirty="0">
              <a:solidFill>
                <a:schemeClr val="tx1"/>
              </a:solidFill>
            </a:endParaRPr>
          </a:p>
          <a:p>
            <a:pPr marL="0" indent="0">
              <a:lnSpc>
                <a:spcPct val="100000"/>
              </a:lnSpc>
              <a:spcBef>
                <a:spcPts val="0"/>
              </a:spcBef>
              <a:spcAft>
                <a:spcPts val="0"/>
              </a:spcAft>
              <a:buNone/>
            </a:pPr>
            <a:endParaRPr lang="en-US" sz="1400" b="1" dirty="0"/>
          </a:p>
          <a:p>
            <a:pPr marL="0" indent="0">
              <a:lnSpc>
                <a:spcPct val="100000"/>
              </a:lnSpc>
              <a:spcBef>
                <a:spcPts val="0"/>
              </a:spcBef>
              <a:spcAft>
                <a:spcPts val="0"/>
              </a:spcAft>
              <a:buNone/>
            </a:pPr>
            <a:endParaRPr lang="en-US" sz="1400" dirty="0">
              <a:solidFill>
                <a:schemeClr val="tx1"/>
              </a:solidFill>
            </a:endParaRPr>
          </a:p>
          <a:p>
            <a:pPr marL="0" indent="0" algn="ctr">
              <a:lnSpc>
                <a:spcPct val="100000"/>
              </a:lnSpc>
              <a:spcBef>
                <a:spcPts val="0"/>
              </a:spcBef>
              <a:spcAft>
                <a:spcPts val="0"/>
              </a:spcAft>
              <a:buNone/>
            </a:pPr>
            <a:r>
              <a:rPr lang="en-US" sz="3600" dirty="0"/>
              <a:t>Jewish Community Foundation of Greater Mercer </a:t>
            </a:r>
          </a:p>
          <a:p>
            <a:pPr marL="0" indent="0" algn="ctr">
              <a:lnSpc>
                <a:spcPct val="100000"/>
              </a:lnSpc>
              <a:spcBef>
                <a:spcPts val="0"/>
              </a:spcBef>
              <a:spcAft>
                <a:spcPts val="0"/>
              </a:spcAft>
              <a:buNone/>
            </a:pPr>
            <a:r>
              <a:rPr lang="en-US" sz="3600" dirty="0"/>
              <a:t> Board of Trustees Meeting  </a:t>
            </a:r>
          </a:p>
          <a:p>
            <a:pPr marL="0" indent="0" algn="ctr">
              <a:lnSpc>
                <a:spcPct val="100000"/>
              </a:lnSpc>
              <a:spcBef>
                <a:spcPts val="0"/>
              </a:spcBef>
              <a:spcAft>
                <a:spcPts val="0"/>
              </a:spcAft>
              <a:buNone/>
            </a:pPr>
            <a:r>
              <a:rPr lang="en-US" sz="3600" dirty="0"/>
              <a:t>Executive Committee</a:t>
            </a:r>
          </a:p>
          <a:p>
            <a:pPr marL="0" indent="0" algn="ctr">
              <a:lnSpc>
                <a:spcPct val="100000"/>
              </a:lnSpc>
              <a:spcBef>
                <a:spcPts val="0"/>
              </a:spcBef>
              <a:spcAft>
                <a:spcPts val="0"/>
              </a:spcAft>
              <a:buNone/>
            </a:pPr>
            <a:r>
              <a:rPr lang="en-US" sz="3600" dirty="0"/>
              <a:t>4.25.23</a:t>
            </a:r>
          </a:p>
          <a:p>
            <a:pPr marL="0" indent="0">
              <a:lnSpc>
                <a:spcPct val="100000"/>
              </a:lnSpc>
              <a:spcBef>
                <a:spcPts val="0"/>
              </a:spcBef>
              <a:spcAft>
                <a:spcPts val="0"/>
              </a:spcAft>
              <a:buNone/>
            </a:pPr>
            <a:endParaRPr lang="en-US" sz="3600" dirty="0"/>
          </a:p>
          <a:p>
            <a:pPr marL="0" indent="0">
              <a:lnSpc>
                <a:spcPct val="100000"/>
              </a:lnSpc>
              <a:spcBef>
                <a:spcPts val="0"/>
              </a:spcBef>
              <a:spcAft>
                <a:spcPts val="0"/>
              </a:spcAft>
              <a:buNone/>
            </a:pPr>
            <a:endParaRPr lang="en-US" sz="1400" b="1" dirty="0">
              <a:solidFill>
                <a:schemeClr val="tx1"/>
              </a:solidFill>
            </a:endParaRPr>
          </a:p>
          <a:p>
            <a:pPr marL="0" indent="0">
              <a:lnSpc>
                <a:spcPct val="100000"/>
              </a:lnSpc>
              <a:spcBef>
                <a:spcPts val="0"/>
              </a:spcBef>
              <a:spcAft>
                <a:spcPts val="0"/>
              </a:spcAft>
              <a:buNone/>
            </a:pPr>
            <a:endParaRPr lang="en-US" sz="1400" b="1" dirty="0">
              <a:solidFill>
                <a:schemeClr val="tx1"/>
              </a:solidFill>
            </a:endParaRPr>
          </a:p>
        </p:txBody>
      </p:sp>
      <p:sp>
        <p:nvSpPr>
          <p:cNvPr id="4" name="TextBox 3">
            <a:extLst>
              <a:ext uri="{FF2B5EF4-FFF2-40B4-BE49-F238E27FC236}">
                <a16:creationId xmlns:a16="http://schemas.microsoft.com/office/drawing/2014/main" id="{D6F3E63B-6037-8C4F-64BB-D64AE289515F}"/>
              </a:ext>
            </a:extLst>
          </p:cNvPr>
          <p:cNvSpPr txBox="1"/>
          <p:nvPr/>
        </p:nvSpPr>
        <p:spPr>
          <a:xfrm>
            <a:off x="8279296" y="834887"/>
            <a:ext cx="184731" cy="369332"/>
          </a:xfrm>
          <a:prstGeom prst="rect">
            <a:avLst/>
          </a:prstGeom>
          <a:noFill/>
        </p:spPr>
        <p:txBody>
          <a:bodyPr wrap="none" rtlCol="0">
            <a:spAutoFit/>
          </a:bodyPr>
          <a:lstStyle/>
          <a:p>
            <a:endParaRPr lang="en-US" dirty="0"/>
          </a:p>
        </p:txBody>
      </p:sp>
      <p:pic>
        <p:nvPicPr>
          <p:cNvPr id="5" name="Picture 4"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17306" y="585194"/>
            <a:ext cx="3757387" cy="1002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6755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6FC0D-831A-F408-61BB-1FF66D6DA99C}"/>
              </a:ext>
            </a:extLst>
          </p:cNvPr>
          <p:cNvSpPr>
            <a:spLocks noGrp="1"/>
          </p:cNvSpPr>
          <p:nvPr>
            <p:ph type="title"/>
          </p:nvPr>
        </p:nvSpPr>
        <p:spPr/>
        <p:txBody>
          <a:bodyPr/>
          <a:lstStyle/>
          <a:p>
            <a:r>
              <a:rPr lang="en-US" dirty="0"/>
              <a:t>Committee Reports </a:t>
            </a:r>
          </a:p>
        </p:txBody>
      </p:sp>
      <p:sp>
        <p:nvSpPr>
          <p:cNvPr id="3" name="Content Placeholder 2">
            <a:extLst>
              <a:ext uri="{FF2B5EF4-FFF2-40B4-BE49-F238E27FC236}">
                <a16:creationId xmlns:a16="http://schemas.microsoft.com/office/drawing/2014/main" id="{1F64AEA2-B882-D7D0-D1F1-B09B258C964C}"/>
              </a:ext>
            </a:extLst>
          </p:cNvPr>
          <p:cNvSpPr>
            <a:spLocks noGrp="1"/>
          </p:cNvSpPr>
          <p:nvPr>
            <p:ph idx="1"/>
          </p:nvPr>
        </p:nvSpPr>
        <p:spPr>
          <a:xfrm>
            <a:off x="1066800" y="1845734"/>
            <a:ext cx="10058400" cy="4023360"/>
          </a:xfrm>
        </p:spPr>
        <p:txBody>
          <a:bodyPr>
            <a:normAutofit/>
          </a:bodyPr>
          <a:lstStyle/>
          <a:p>
            <a:pPr>
              <a:buFont typeface="Wingdings" panose="05000000000000000000" pitchFamily="2" charset="2"/>
              <a:buChar char="Ø"/>
            </a:pPr>
            <a:r>
              <a:rPr lang="en-US" sz="1600" dirty="0"/>
              <a:t>Investment Committee </a:t>
            </a:r>
          </a:p>
          <a:p>
            <a:pPr>
              <a:buFont typeface="Wingdings" panose="05000000000000000000" pitchFamily="2" charset="2"/>
              <a:buChar char="§"/>
            </a:pPr>
            <a:r>
              <a:rPr lang="en-US" sz="1600" dirty="0"/>
              <a:t>For the year to date (to the end of March) the portfolio has returned 6.25% compared to 5.71%for the benchmark (as calculated by Vanguard)</a:t>
            </a:r>
          </a:p>
          <a:p>
            <a:pPr>
              <a:buFont typeface="Wingdings" panose="05000000000000000000" pitchFamily="2" charset="2"/>
              <a:buChar char="§"/>
            </a:pPr>
            <a:r>
              <a:rPr lang="en-US" sz="1600" dirty="0"/>
              <a:t>On a relative basis, strong performance from the actively managed international funds was the primary contributor</a:t>
            </a:r>
          </a:p>
          <a:p>
            <a:pPr>
              <a:buFont typeface="Wingdings" panose="05000000000000000000" pitchFamily="2" charset="2"/>
              <a:buChar char="§"/>
            </a:pPr>
            <a:r>
              <a:rPr lang="en-US" sz="1600" dirty="0"/>
              <a:t>However, the committee voted to replace our actively managed international funds with the Vanguard International Core Stock Fund (VZICX) since it was felt that the fund was more disciplined than the two funds we replaced. The Actively Managed International category represents 14% of the portfolio </a:t>
            </a:r>
          </a:p>
          <a:p>
            <a:pPr>
              <a:buFont typeface="Wingdings" panose="05000000000000000000" pitchFamily="2" charset="2"/>
              <a:buChar char="§"/>
            </a:pPr>
            <a:r>
              <a:rPr lang="en-US" sz="1600" dirty="0"/>
              <a:t>The fixed income portfolio has a shorter duration than the benchmark, and once again that helped the relative performance. Shorter term yields are significantly higher than those of long term bonds.</a:t>
            </a:r>
          </a:p>
          <a:p>
            <a:pPr>
              <a:buFont typeface="Wingdings" panose="05000000000000000000" pitchFamily="2" charset="2"/>
              <a:buChar char="§"/>
            </a:pPr>
            <a:r>
              <a:rPr lang="en-US" sz="1600" dirty="0"/>
              <a:t>We continue to slowly move out of the Inflated Protected Bond position into the Short Term Treasury fund</a:t>
            </a:r>
          </a:p>
          <a:p>
            <a:pPr>
              <a:buFont typeface="Wingdings" panose="05000000000000000000" pitchFamily="2" charset="2"/>
              <a:buChar char="§"/>
            </a:pPr>
            <a:r>
              <a:rPr lang="en-US" sz="1600" dirty="0"/>
              <a:t>For the 2 ¾ years we have used Vanguard as our manager, returns of 4.74% are slightly ahead of the benchmark </a:t>
            </a:r>
          </a:p>
          <a:p>
            <a:pPr marL="0" indent="0">
              <a:buNone/>
            </a:pPr>
            <a:r>
              <a:rPr lang="en-US" sz="1600" dirty="0"/>
              <a:t>(4.61% annualized)</a:t>
            </a:r>
          </a:p>
        </p:txBody>
      </p:sp>
      <p:pic>
        <p:nvPicPr>
          <p:cNvPr id="4" name="Picture 3"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40345" y="488472"/>
            <a:ext cx="3254375" cy="86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7605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84E83-F9C3-4EF3-0234-0A4D5DBA0CD2}"/>
              </a:ext>
            </a:extLst>
          </p:cNvPr>
          <p:cNvSpPr>
            <a:spLocks noGrp="1"/>
          </p:cNvSpPr>
          <p:nvPr>
            <p:ph type="title"/>
          </p:nvPr>
        </p:nvSpPr>
        <p:spPr/>
        <p:txBody>
          <a:bodyPr/>
          <a:lstStyle/>
          <a:p>
            <a:r>
              <a:rPr lang="en-US" dirty="0"/>
              <a:t>Committee Reports </a:t>
            </a:r>
          </a:p>
        </p:txBody>
      </p:sp>
      <p:sp>
        <p:nvSpPr>
          <p:cNvPr id="3" name="Content Placeholder 2">
            <a:extLst>
              <a:ext uri="{FF2B5EF4-FFF2-40B4-BE49-F238E27FC236}">
                <a16:creationId xmlns:a16="http://schemas.microsoft.com/office/drawing/2014/main" id="{35DF374C-EAEA-C142-7BE3-D08B9D27031C}"/>
              </a:ext>
            </a:extLst>
          </p:cNvPr>
          <p:cNvSpPr>
            <a:spLocks noGrp="1"/>
          </p:cNvSpPr>
          <p:nvPr>
            <p:ph idx="1"/>
          </p:nvPr>
        </p:nvSpPr>
        <p:spPr/>
        <p:txBody>
          <a:bodyPr/>
          <a:lstStyle/>
          <a:p>
            <a:pPr>
              <a:buFont typeface="Wingdings" panose="05000000000000000000" pitchFamily="2" charset="2"/>
              <a:buChar char="Ø"/>
            </a:pPr>
            <a:r>
              <a:rPr lang="en-US" dirty="0"/>
              <a:t>Nominating committee</a:t>
            </a:r>
          </a:p>
          <a:p>
            <a:pPr>
              <a:buFont typeface="Wingdings" panose="05000000000000000000" pitchFamily="2" charset="2"/>
              <a:buChar char="§"/>
            </a:pPr>
            <a:r>
              <a:rPr lang="en-US" dirty="0"/>
              <a:t> The following trustees have terms that will end in June 2023 </a:t>
            </a:r>
          </a:p>
          <a:p>
            <a:pPr marL="0" indent="0">
              <a:buNone/>
            </a:pPr>
            <a:r>
              <a:rPr lang="en-US" dirty="0"/>
              <a:t>    Susan Falcon, Chip Loeb, Jeff Miller, James </a:t>
            </a:r>
            <a:r>
              <a:rPr lang="en-US" dirty="0" err="1"/>
              <a:t>Schragger</a:t>
            </a:r>
            <a:r>
              <a:rPr lang="en-US" dirty="0"/>
              <a:t>, Alex Simanovsky, Joanne Snow and Marc Wisotsky.</a:t>
            </a:r>
          </a:p>
          <a:p>
            <a:pPr marL="0" indent="0">
              <a:buNone/>
            </a:pPr>
            <a:endParaRPr lang="en-US" dirty="0"/>
          </a:p>
        </p:txBody>
      </p:sp>
    </p:spTree>
    <p:extLst>
      <p:ext uri="{BB962C8B-B14F-4D97-AF65-F5344CB8AC3E}">
        <p14:creationId xmlns:p14="http://schemas.microsoft.com/office/powerpoint/2010/main" val="256276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93809-CE41-6877-D87A-258E4CA288AF}"/>
              </a:ext>
            </a:extLst>
          </p:cNvPr>
          <p:cNvSpPr>
            <a:spLocks noGrp="1"/>
          </p:cNvSpPr>
          <p:nvPr>
            <p:ph type="title"/>
          </p:nvPr>
        </p:nvSpPr>
        <p:spPr/>
        <p:txBody>
          <a:bodyPr/>
          <a:lstStyle/>
          <a:p>
            <a:r>
              <a:rPr lang="en-US" dirty="0"/>
              <a:t>JCFGM Programs/Events </a:t>
            </a:r>
          </a:p>
        </p:txBody>
      </p:sp>
      <p:sp>
        <p:nvSpPr>
          <p:cNvPr id="3" name="Content Placeholder 2">
            <a:extLst>
              <a:ext uri="{FF2B5EF4-FFF2-40B4-BE49-F238E27FC236}">
                <a16:creationId xmlns:a16="http://schemas.microsoft.com/office/drawing/2014/main" id="{B235E959-20D2-0B41-FF39-A7068442D6FA}"/>
              </a:ext>
            </a:extLst>
          </p:cNvPr>
          <p:cNvSpPr>
            <a:spLocks noGrp="1"/>
          </p:cNvSpPr>
          <p:nvPr>
            <p:ph idx="1"/>
          </p:nvPr>
        </p:nvSpPr>
        <p:spPr/>
        <p:txBody>
          <a:bodyPr>
            <a:normAutofit fontScale="70000" lnSpcReduction="20000"/>
          </a:bodyPr>
          <a:lstStyle/>
          <a:p>
            <a:pPr>
              <a:lnSpc>
                <a:spcPct val="100000"/>
              </a:lnSpc>
              <a:spcBef>
                <a:spcPts val="0"/>
              </a:spcBef>
              <a:spcAft>
                <a:spcPts val="0"/>
              </a:spcAft>
            </a:pPr>
            <a:r>
              <a:rPr lang="en-US" dirty="0">
                <a:solidFill>
                  <a:schemeClr val="tx1"/>
                </a:solidFill>
              </a:rPr>
              <a:t>April 24 – The State of Anti-Jewish and Anti-Hindu Hate Crimes in NJ, presented by the Hindu-Jewish Coalition and AJC New Jersey, JCFGM is a co-sponsor, 7pm Location received upon registration – There were 140 attendees</a:t>
            </a:r>
          </a:p>
          <a:p>
            <a:pPr>
              <a:lnSpc>
                <a:spcPct val="100000"/>
              </a:lnSpc>
              <a:spcBef>
                <a:spcPts val="0"/>
              </a:spcBef>
              <a:spcAft>
                <a:spcPts val="0"/>
              </a:spcAft>
            </a:pPr>
            <a:endParaRPr lang="en-US" dirty="0">
              <a:solidFill>
                <a:schemeClr val="tx1"/>
              </a:solidFill>
            </a:endParaRPr>
          </a:p>
          <a:p>
            <a:pPr>
              <a:lnSpc>
                <a:spcPct val="100000"/>
              </a:lnSpc>
              <a:spcBef>
                <a:spcPts val="0"/>
              </a:spcBef>
              <a:spcAft>
                <a:spcPts val="0"/>
              </a:spcAft>
            </a:pPr>
            <a:r>
              <a:rPr lang="en-US" dirty="0">
                <a:solidFill>
                  <a:schemeClr val="tx1"/>
                </a:solidFill>
              </a:rPr>
              <a:t>May 1 – </a:t>
            </a:r>
            <a:r>
              <a:rPr lang="en-US" i="1" dirty="0">
                <a:solidFill>
                  <a:schemeClr val="tx1"/>
                </a:solidFill>
              </a:rPr>
              <a:t>Streets of Gold: America’s Untold Story of Immigrant Success - Zoom webinar</a:t>
            </a:r>
          </a:p>
          <a:p>
            <a:pPr>
              <a:lnSpc>
                <a:spcPct val="100000"/>
              </a:lnSpc>
              <a:spcBef>
                <a:spcPts val="0"/>
              </a:spcBef>
              <a:spcAft>
                <a:spcPts val="0"/>
              </a:spcAft>
            </a:pPr>
            <a:r>
              <a:rPr lang="en-US" dirty="0">
                <a:solidFill>
                  <a:schemeClr val="tx1"/>
                </a:solidFill>
              </a:rPr>
              <a:t>Featuring Leah </a:t>
            </a:r>
            <a:r>
              <a:rPr lang="en-US" dirty="0" err="1">
                <a:solidFill>
                  <a:schemeClr val="tx1"/>
                </a:solidFill>
              </a:rPr>
              <a:t>Boustan</a:t>
            </a:r>
            <a:r>
              <a:rPr lang="en-US" dirty="0">
                <a:solidFill>
                  <a:schemeClr val="tx1"/>
                </a:solidFill>
              </a:rPr>
              <a:t>, Princeton University</a:t>
            </a:r>
          </a:p>
          <a:p>
            <a:pPr>
              <a:lnSpc>
                <a:spcPct val="100000"/>
              </a:lnSpc>
              <a:spcBef>
                <a:spcPts val="0"/>
              </a:spcBef>
              <a:spcAft>
                <a:spcPts val="0"/>
              </a:spcAft>
            </a:pPr>
            <a:r>
              <a:rPr lang="en-US" dirty="0" err="1">
                <a:solidFill>
                  <a:schemeClr val="tx1"/>
                </a:solidFill>
              </a:rPr>
              <a:t>JFedShaw</a:t>
            </a:r>
            <a:r>
              <a:rPr lang="en-US" dirty="0">
                <a:solidFill>
                  <a:schemeClr val="tx1"/>
                </a:solidFill>
              </a:rPr>
              <a:t> is co-sponsor. 107 people currently registered. </a:t>
            </a:r>
          </a:p>
          <a:p>
            <a:pPr>
              <a:lnSpc>
                <a:spcPct val="100000"/>
              </a:lnSpc>
              <a:spcBef>
                <a:spcPts val="0"/>
              </a:spcBef>
              <a:spcAft>
                <a:spcPts val="0"/>
              </a:spcAft>
            </a:pPr>
            <a:endParaRPr lang="en-US" dirty="0">
              <a:solidFill>
                <a:schemeClr val="tx1"/>
              </a:solidFill>
            </a:endParaRPr>
          </a:p>
          <a:p>
            <a:pPr>
              <a:lnSpc>
                <a:spcPct val="100000"/>
              </a:lnSpc>
              <a:spcBef>
                <a:spcPts val="0"/>
              </a:spcBef>
              <a:spcAft>
                <a:spcPts val="0"/>
              </a:spcAft>
            </a:pPr>
            <a:r>
              <a:rPr lang="en-US" dirty="0">
                <a:solidFill>
                  <a:schemeClr val="tx1"/>
                </a:solidFill>
              </a:rPr>
              <a:t>May 7-9 – LIFE &amp; LEGACY Annual Conference</a:t>
            </a:r>
          </a:p>
          <a:p>
            <a:pPr>
              <a:lnSpc>
                <a:spcPct val="100000"/>
              </a:lnSpc>
              <a:spcBef>
                <a:spcPts val="0"/>
              </a:spcBef>
              <a:spcAft>
                <a:spcPts val="0"/>
              </a:spcAft>
            </a:pPr>
            <a:r>
              <a:rPr lang="en-US" dirty="0">
                <a:solidFill>
                  <a:schemeClr val="tx1"/>
                </a:solidFill>
              </a:rPr>
              <a:t>Hosted by Harold Grinspoon Foundation, Springfield, MA</a:t>
            </a:r>
          </a:p>
          <a:p>
            <a:pPr>
              <a:lnSpc>
                <a:spcPct val="100000"/>
              </a:lnSpc>
              <a:spcBef>
                <a:spcPts val="0"/>
              </a:spcBef>
              <a:spcAft>
                <a:spcPts val="0"/>
              </a:spcAft>
            </a:pPr>
            <a:endParaRPr lang="en-US" dirty="0">
              <a:solidFill>
                <a:schemeClr val="tx1"/>
              </a:solidFill>
            </a:endParaRPr>
          </a:p>
          <a:p>
            <a:pPr marL="0" indent="0">
              <a:lnSpc>
                <a:spcPct val="100000"/>
              </a:lnSpc>
              <a:spcBef>
                <a:spcPts val="0"/>
              </a:spcBef>
              <a:spcAft>
                <a:spcPts val="0"/>
              </a:spcAft>
              <a:buNone/>
            </a:pPr>
            <a:r>
              <a:rPr lang="en-US" dirty="0">
                <a:solidFill>
                  <a:schemeClr val="tx1"/>
                </a:solidFill>
              </a:rPr>
              <a:t>  May 10 – Jewish Voices of Princeton, Princeton Public Library exhibit and reception, 3-5pm</a:t>
            </a:r>
          </a:p>
          <a:p>
            <a:pPr marL="0" indent="0">
              <a:lnSpc>
                <a:spcPct val="100000"/>
              </a:lnSpc>
              <a:spcBef>
                <a:spcPts val="0"/>
              </a:spcBef>
              <a:spcAft>
                <a:spcPts val="0"/>
              </a:spcAft>
              <a:buNone/>
            </a:pPr>
            <a:r>
              <a:rPr lang="en-US" dirty="0">
                <a:solidFill>
                  <a:schemeClr val="tx1"/>
                </a:solidFill>
              </a:rPr>
              <a:t>  JCFGM is a co-sponsor with the Historical Society of Princeton and the Princeton Public Library</a:t>
            </a:r>
          </a:p>
          <a:p>
            <a:pPr>
              <a:lnSpc>
                <a:spcPct val="100000"/>
              </a:lnSpc>
              <a:spcBef>
                <a:spcPts val="0"/>
              </a:spcBef>
              <a:spcAft>
                <a:spcPts val="0"/>
              </a:spcAft>
            </a:pPr>
            <a:endParaRPr lang="en-US" dirty="0">
              <a:solidFill>
                <a:schemeClr val="tx1"/>
              </a:solidFill>
            </a:endParaRPr>
          </a:p>
          <a:p>
            <a:pPr>
              <a:lnSpc>
                <a:spcPct val="100000"/>
              </a:lnSpc>
              <a:spcBef>
                <a:spcPts val="0"/>
              </a:spcBef>
              <a:spcAft>
                <a:spcPts val="0"/>
              </a:spcAft>
            </a:pPr>
            <a:r>
              <a:rPr lang="en-US" dirty="0">
                <a:solidFill>
                  <a:schemeClr val="tx1"/>
                </a:solidFill>
              </a:rPr>
              <a:t>May 21 – Jewish American Heritage Month Festival Music and Food- Hinds Plaza in front of the Princeton Public Library</a:t>
            </a:r>
          </a:p>
          <a:p>
            <a:pPr>
              <a:lnSpc>
                <a:spcPct val="100000"/>
              </a:lnSpc>
              <a:spcBef>
                <a:spcPts val="0"/>
              </a:spcBef>
              <a:spcAft>
                <a:spcPts val="0"/>
              </a:spcAft>
            </a:pPr>
            <a:r>
              <a:rPr lang="en-US" dirty="0">
                <a:solidFill>
                  <a:schemeClr val="tx1"/>
                </a:solidFill>
              </a:rPr>
              <a:t>Sponsored by Jewish Federation PMB</a:t>
            </a:r>
          </a:p>
          <a:p>
            <a:pPr>
              <a:lnSpc>
                <a:spcPct val="100000"/>
              </a:lnSpc>
              <a:spcBef>
                <a:spcPts val="0"/>
              </a:spcBef>
              <a:spcAft>
                <a:spcPts val="0"/>
              </a:spcAft>
            </a:pPr>
            <a:endParaRPr lang="en-US" dirty="0">
              <a:solidFill>
                <a:schemeClr val="tx1"/>
              </a:solidFill>
            </a:endParaRPr>
          </a:p>
          <a:p>
            <a:pPr>
              <a:lnSpc>
                <a:spcPct val="100000"/>
              </a:lnSpc>
              <a:spcBef>
                <a:spcPts val="0"/>
              </a:spcBef>
              <a:spcAft>
                <a:spcPts val="0"/>
              </a:spcAft>
            </a:pPr>
            <a:r>
              <a:rPr lang="en-US" dirty="0">
                <a:solidFill>
                  <a:schemeClr val="tx1"/>
                </a:solidFill>
              </a:rPr>
              <a:t>May 23 – LIFE &amp; LEGACY Spring Celebration</a:t>
            </a:r>
          </a:p>
          <a:p>
            <a:pPr>
              <a:lnSpc>
                <a:spcPct val="100000"/>
              </a:lnSpc>
              <a:spcBef>
                <a:spcPts val="0"/>
              </a:spcBef>
              <a:spcAft>
                <a:spcPts val="0"/>
              </a:spcAft>
            </a:pPr>
            <a:r>
              <a:rPr lang="en-US" dirty="0">
                <a:solidFill>
                  <a:schemeClr val="tx1"/>
                </a:solidFill>
              </a:rPr>
              <a:t>Congregation Beth Chaim, 5-7pm. To register: </a:t>
            </a:r>
            <a:r>
              <a:rPr lang="en-US" dirty="0">
                <a:solidFill>
                  <a:schemeClr val="tx1"/>
                </a:solidFill>
                <a:hlinkClick r:id="rId2"/>
              </a:rPr>
              <a:t>https://bit.ly/LifeandLegacyCelebration--</a:t>
            </a:r>
            <a:r>
              <a:rPr lang="en-US" dirty="0">
                <a:solidFill>
                  <a:schemeClr val="tx1"/>
                </a:solidFill>
              </a:rPr>
              <a:t> as of today 73 people are registered</a:t>
            </a:r>
          </a:p>
          <a:p>
            <a:pPr>
              <a:lnSpc>
                <a:spcPct val="100000"/>
              </a:lnSpc>
              <a:spcBef>
                <a:spcPts val="0"/>
              </a:spcBef>
              <a:spcAft>
                <a:spcPts val="0"/>
              </a:spcAft>
            </a:pPr>
            <a:endParaRPr lang="en-US" dirty="0">
              <a:solidFill>
                <a:schemeClr val="tx1"/>
              </a:solidFill>
            </a:endParaRPr>
          </a:p>
          <a:p>
            <a:pPr>
              <a:lnSpc>
                <a:spcPct val="100000"/>
              </a:lnSpc>
              <a:spcBef>
                <a:spcPts val="0"/>
              </a:spcBef>
              <a:spcAft>
                <a:spcPts val="0"/>
              </a:spcAft>
            </a:pPr>
            <a:r>
              <a:rPr lang="en-US" dirty="0">
                <a:solidFill>
                  <a:schemeClr val="tx1"/>
                </a:solidFill>
              </a:rPr>
              <a:t>June 13 – Annual Investment Summit – </a:t>
            </a:r>
            <a:r>
              <a:rPr lang="en-US" i="1" dirty="0">
                <a:solidFill>
                  <a:schemeClr val="tx1"/>
                </a:solidFill>
              </a:rPr>
              <a:t>Zoom meeting</a:t>
            </a:r>
          </a:p>
          <a:p>
            <a:pPr>
              <a:lnSpc>
                <a:spcPct val="100000"/>
              </a:lnSpc>
              <a:spcBef>
                <a:spcPts val="0"/>
              </a:spcBef>
              <a:spcAft>
                <a:spcPts val="0"/>
              </a:spcAft>
            </a:pPr>
            <a:r>
              <a:rPr lang="en-US" dirty="0">
                <a:solidFill>
                  <a:schemeClr val="tx1"/>
                </a:solidFill>
              </a:rPr>
              <a:t>Featuring Dan Voss, Vanguard</a:t>
            </a:r>
          </a:p>
          <a:p>
            <a:pPr>
              <a:lnSpc>
                <a:spcPct val="100000"/>
              </a:lnSpc>
              <a:spcBef>
                <a:spcPts val="0"/>
              </a:spcBef>
              <a:spcAft>
                <a:spcPts val="0"/>
              </a:spcAft>
            </a:pPr>
            <a:endParaRPr lang="en-US" dirty="0">
              <a:solidFill>
                <a:schemeClr val="tx1"/>
              </a:solidFill>
            </a:endParaRPr>
          </a:p>
          <a:p>
            <a:pPr>
              <a:lnSpc>
                <a:spcPct val="100000"/>
              </a:lnSpc>
              <a:spcBef>
                <a:spcPts val="0"/>
              </a:spcBef>
              <a:spcAft>
                <a:spcPts val="0"/>
              </a:spcAft>
            </a:pPr>
            <a:endParaRPr lang="en-US" dirty="0">
              <a:solidFill>
                <a:schemeClr val="tx1"/>
              </a:solidFill>
            </a:endParaRPr>
          </a:p>
        </p:txBody>
      </p:sp>
      <p:pic>
        <p:nvPicPr>
          <p:cNvPr id="4" name="Picture 3"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01305" y="488472"/>
            <a:ext cx="3254375" cy="86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2840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26545-113B-37AD-348A-B842EB4C8438}"/>
              </a:ext>
            </a:extLst>
          </p:cNvPr>
          <p:cNvSpPr>
            <a:spLocks noGrp="1"/>
          </p:cNvSpPr>
          <p:nvPr>
            <p:ph type="title"/>
          </p:nvPr>
        </p:nvSpPr>
        <p:spPr/>
        <p:txBody>
          <a:bodyPr/>
          <a:lstStyle/>
          <a:p>
            <a:r>
              <a:rPr lang="en-US" dirty="0"/>
              <a:t>JCFGM Meetings </a:t>
            </a:r>
          </a:p>
        </p:txBody>
      </p:sp>
      <p:sp>
        <p:nvSpPr>
          <p:cNvPr id="3" name="Content Placeholder 2">
            <a:extLst>
              <a:ext uri="{FF2B5EF4-FFF2-40B4-BE49-F238E27FC236}">
                <a16:creationId xmlns:a16="http://schemas.microsoft.com/office/drawing/2014/main" id="{FC540C08-B3B1-C98A-F2A5-42C83ADBAEFA}"/>
              </a:ext>
            </a:extLst>
          </p:cNvPr>
          <p:cNvSpPr>
            <a:spLocks noGrp="1"/>
          </p:cNvSpPr>
          <p:nvPr>
            <p:ph idx="1"/>
          </p:nvPr>
        </p:nvSpPr>
        <p:spPr/>
        <p:txBody>
          <a:bodyPr/>
          <a:lstStyle/>
          <a:p>
            <a:pPr>
              <a:buFont typeface="Wingdings" panose="05000000000000000000" pitchFamily="2" charset="2"/>
              <a:buChar char="Ø"/>
            </a:pPr>
            <a:r>
              <a:rPr lang="en-US" dirty="0">
                <a:solidFill>
                  <a:schemeClr val="bg2">
                    <a:lumMod val="25000"/>
                  </a:schemeClr>
                </a:solidFill>
              </a:rPr>
              <a:t>JCFGM Board meeting:  May 22, 2023</a:t>
            </a:r>
          </a:p>
          <a:p>
            <a:pPr>
              <a:buFont typeface="Wingdings" panose="05000000000000000000" pitchFamily="2" charset="2"/>
              <a:buChar char="Ø"/>
            </a:pPr>
            <a:endParaRPr lang="en-US" dirty="0">
              <a:solidFill>
                <a:schemeClr val="bg2">
                  <a:lumMod val="25000"/>
                </a:schemeClr>
              </a:solidFill>
            </a:endParaRPr>
          </a:p>
          <a:p>
            <a:pPr>
              <a:buFont typeface="Wingdings" panose="05000000000000000000" pitchFamily="2" charset="2"/>
              <a:buChar char="Ø"/>
            </a:pPr>
            <a:r>
              <a:rPr lang="en-US" dirty="0">
                <a:solidFill>
                  <a:schemeClr val="bg2">
                    <a:lumMod val="25000"/>
                  </a:schemeClr>
                </a:solidFill>
              </a:rPr>
              <a:t>JCFGM Investment Committee meeting: June 12, 2023</a:t>
            </a:r>
          </a:p>
          <a:p>
            <a:pPr marL="0" indent="0">
              <a:buNone/>
            </a:pPr>
            <a:endParaRPr lang="en-US" dirty="0">
              <a:solidFill>
                <a:schemeClr val="bg2">
                  <a:lumMod val="25000"/>
                </a:schemeClr>
              </a:solidFill>
            </a:endParaRPr>
          </a:p>
          <a:p>
            <a:pPr>
              <a:buFont typeface="Wingdings" panose="05000000000000000000" pitchFamily="2" charset="2"/>
              <a:buChar char="Ø"/>
            </a:pPr>
            <a:r>
              <a:rPr lang="en-US" dirty="0">
                <a:solidFill>
                  <a:schemeClr val="bg2">
                    <a:lumMod val="25000"/>
                  </a:schemeClr>
                </a:solidFill>
              </a:rPr>
              <a:t>JCFGM Annual Meeting: Monday, June 19, 2023</a:t>
            </a:r>
          </a:p>
          <a:p>
            <a:endParaRPr lang="en-US" dirty="0"/>
          </a:p>
        </p:txBody>
      </p:sp>
      <p:pic>
        <p:nvPicPr>
          <p:cNvPr id="4" name="Picture 3"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40345" y="577622"/>
            <a:ext cx="3254375" cy="86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2497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28ADF-B06E-81EA-9B66-BE42D8B407DA}"/>
              </a:ext>
            </a:extLst>
          </p:cNvPr>
          <p:cNvSpPr>
            <a:spLocks noGrp="1"/>
          </p:cNvSpPr>
          <p:nvPr>
            <p:ph type="title"/>
          </p:nvPr>
        </p:nvSpPr>
        <p:spPr/>
        <p:txBody>
          <a:bodyPr/>
          <a:lstStyle/>
          <a:p>
            <a:r>
              <a:rPr lang="en-US" dirty="0"/>
              <a:t>Good </a:t>
            </a:r>
            <a:r>
              <a:rPr lang="en-US"/>
              <a:t>and Welfare </a:t>
            </a:r>
          </a:p>
        </p:txBody>
      </p:sp>
      <p:sp>
        <p:nvSpPr>
          <p:cNvPr id="3" name="Content Placeholder 2">
            <a:extLst>
              <a:ext uri="{FF2B5EF4-FFF2-40B4-BE49-F238E27FC236}">
                <a16:creationId xmlns:a16="http://schemas.microsoft.com/office/drawing/2014/main" id="{5EE799B0-6647-65C1-D2B3-6C0DA8EC8C53}"/>
              </a:ext>
            </a:extLst>
          </p:cNvPr>
          <p:cNvSpPr>
            <a:spLocks noGrp="1"/>
          </p:cNvSpPr>
          <p:nvPr>
            <p:ph idx="1"/>
          </p:nvPr>
        </p:nvSpPr>
        <p:spPr/>
        <p:txBody>
          <a:bodyPr/>
          <a:lstStyle/>
          <a:p>
            <a:endParaRPr lang="en-US" dirty="0"/>
          </a:p>
        </p:txBody>
      </p:sp>
      <p:pic>
        <p:nvPicPr>
          <p:cNvPr id="4" name="Picture 3"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8460" y="577622"/>
            <a:ext cx="3254375" cy="86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5540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F9E39-AABB-770E-4E14-9B2A91FF761D}"/>
              </a:ext>
            </a:extLst>
          </p:cNvPr>
          <p:cNvSpPr>
            <a:spLocks noGrp="1"/>
          </p:cNvSpPr>
          <p:nvPr>
            <p:ph type="title"/>
          </p:nvPr>
        </p:nvSpPr>
        <p:spPr/>
        <p:txBody>
          <a:bodyPr/>
          <a:lstStyle/>
          <a:p>
            <a:r>
              <a:rPr lang="en-US" dirty="0"/>
              <a:t>Mission statement</a:t>
            </a:r>
          </a:p>
        </p:txBody>
      </p:sp>
      <p:sp>
        <p:nvSpPr>
          <p:cNvPr id="3" name="Content Placeholder 2">
            <a:extLst>
              <a:ext uri="{FF2B5EF4-FFF2-40B4-BE49-F238E27FC236}">
                <a16:creationId xmlns:a16="http://schemas.microsoft.com/office/drawing/2014/main" id="{492F0253-ADC1-EBE5-2B85-C0FCE8A48F88}"/>
              </a:ext>
            </a:extLst>
          </p:cNvPr>
          <p:cNvSpPr>
            <a:spLocks noGrp="1"/>
          </p:cNvSpPr>
          <p:nvPr>
            <p:ph idx="1"/>
          </p:nvPr>
        </p:nvSpPr>
        <p:spPr/>
        <p:txBody>
          <a:bodyPr/>
          <a:lstStyle/>
          <a:p>
            <a:r>
              <a:rPr lang="en-US" sz="2000" dirty="0"/>
              <a:t>The Foundation is organized to promote philanthropy and to further the charitable needs of the Jewish community, other charitable institutions, and community organizations. </a:t>
            </a:r>
          </a:p>
          <a:p>
            <a:endParaRPr lang="en-US" dirty="0"/>
          </a:p>
        </p:txBody>
      </p:sp>
      <p:pic>
        <p:nvPicPr>
          <p:cNvPr id="4" name="Picture 3"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18050" y="286603"/>
            <a:ext cx="3254375" cy="86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1741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2240688-86AF-5CFD-01E8-0742B9C77080}"/>
              </a:ext>
            </a:extLst>
          </p:cNvPr>
          <p:cNvSpPr>
            <a:spLocks noGrp="1"/>
          </p:cNvSpPr>
          <p:nvPr>
            <p:ph type="title"/>
          </p:nvPr>
        </p:nvSpPr>
        <p:spPr/>
        <p:txBody>
          <a:bodyPr/>
          <a:lstStyle/>
          <a:p>
            <a:r>
              <a:rPr lang="en-US" dirty="0"/>
              <a:t>Agenda</a:t>
            </a:r>
          </a:p>
        </p:txBody>
      </p:sp>
      <p:sp>
        <p:nvSpPr>
          <p:cNvPr id="5" name="Content Placeholder 4">
            <a:extLst>
              <a:ext uri="{FF2B5EF4-FFF2-40B4-BE49-F238E27FC236}">
                <a16:creationId xmlns:a16="http://schemas.microsoft.com/office/drawing/2014/main" id="{A1053DEF-C94D-513D-2EE9-61DFC2FBB896}"/>
              </a:ext>
            </a:extLst>
          </p:cNvPr>
          <p:cNvSpPr>
            <a:spLocks noGrp="1"/>
          </p:cNvSpPr>
          <p:nvPr>
            <p:ph sz="half" idx="1"/>
          </p:nvPr>
        </p:nvSpPr>
        <p:spPr/>
        <p:txBody>
          <a:bodyPr>
            <a:normAutofit/>
          </a:bodyPr>
          <a:lstStyle/>
          <a:p>
            <a:pPr marL="230188" indent="-230188">
              <a:buFont typeface="Wingdings" panose="05000000000000000000" pitchFamily="2" charset="2"/>
              <a:buChar char="Ø"/>
            </a:pPr>
            <a:endParaRPr lang="en-US" dirty="0"/>
          </a:p>
          <a:p>
            <a:pPr marL="230188" indent="-230188">
              <a:buFont typeface="Wingdings" panose="05000000000000000000" pitchFamily="2" charset="2"/>
              <a:buChar char="Ø"/>
            </a:pPr>
            <a:r>
              <a:rPr lang="en-US" dirty="0"/>
              <a:t>Call to order </a:t>
            </a:r>
          </a:p>
          <a:p>
            <a:pPr marL="230188" indent="-230188">
              <a:buFont typeface="Wingdings" panose="05000000000000000000" pitchFamily="2" charset="2"/>
              <a:buChar char="Ø"/>
            </a:pPr>
            <a:r>
              <a:rPr lang="en-US" dirty="0"/>
              <a:t>Strategic Planning Update </a:t>
            </a:r>
          </a:p>
          <a:p>
            <a:pPr marL="230188" indent="-230188">
              <a:buFont typeface="Wingdings" panose="05000000000000000000" pitchFamily="2" charset="2"/>
              <a:buChar char="Ø"/>
            </a:pPr>
            <a:r>
              <a:rPr lang="en-US" dirty="0"/>
              <a:t>President’s Report</a:t>
            </a:r>
          </a:p>
          <a:p>
            <a:pPr marL="461963" indent="-231775">
              <a:buFont typeface="Wingdings" panose="05000000000000000000" pitchFamily="2" charset="2"/>
              <a:buChar char="§"/>
            </a:pPr>
            <a:r>
              <a:rPr lang="en-US" dirty="0"/>
              <a:t>Assets and Fund Activity</a:t>
            </a:r>
          </a:p>
          <a:p>
            <a:pPr marL="461963" indent="-231775">
              <a:buFont typeface="Wingdings" panose="05000000000000000000" pitchFamily="2" charset="2"/>
              <a:buChar char="§"/>
            </a:pPr>
            <a:r>
              <a:rPr lang="en-US" dirty="0"/>
              <a:t>Discussions with Jewish Federation PMB</a:t>
            </a:r>
          </a:p>
          <a:p>
            <a:pPr marL="461963" indent="-231775">
              <a:buFont typeface="Wingdings" panose="05000000000000000000" pitchFamily="2" charset="2"/>
              <a:buChar char="§"/>
            </a:pPr>
            <a:r>
              <a:rPr lang="en-US" dirty="0"/>
              <a:t>JCYF Fund  </a:t>
            </a:r>
          </a:p>
          <a:p>
            <a:pPr marL="230188" indent="-230188">
              <a:buFont typeface="Wingdings" panose="05000000000000000000" pitchFamily="2" charset="2"/>
              <a:buChar char="Ø"/>
            </a:pPr>
            <a:r>
              <a:rPr lang="en-US" dirty="0"/>
              <a:t>Treasurer’s Report </a:t>
            </a:r>
          </a:p>
          <a:p>
            <a:pPr marL="0" indent="0">
              <a:buNone/>
            </a:pPr>
            <a:endParaRPr lang="en-US" dirty="0"/>
          </a:p>
        </p:txBody>
      </p:sp>
      <p:sp>
        <p:nvSpPr>
          <p:cNvPr id="6" name="Content Placeholder 5">
            <a:extLst>
              <a:ext uri="{FF2B5EF4-FFF2-40B4-BE49-F238E27FC236}">
                <a16:creationId xmlns:a16="http://schemas.microsoft.com/office/drawing/2014/main" id="{3B3CC8B4-5654-A0CC-AE87-B7F64628098E}"/>
              </a:ext>
            </a:extLst>
          </p:cNvPr>
          <p:cNvSpPr>
            <a:spLocks noGrp="1"/>
          </p:cNvSpPr>
          <p:nvPr>
            <p:ph sz="half" idx="2"/>
          </p:nvPr>
        </p:nvSpPr>
        <p:spPr/>
        <p:txBody>
          <a:bodyPr>
            <a:normAutofit/>
          </a:bodyPr>
          <a:lstStyle/>
          <a:p>
            <a:pPr marL="0" indent="0">
              <a:buNone/>
            </a:pPr>
            <a:endParaRPr lang="en-US" dirty="0"/>
          </a:p>
          <a:p>
            <a:pPr>
              <a:buFont typeface="Wingdings" panose="05000000000000000000" pitchFamily="2" charset="2"/>
              <a:buChar char="Ø"/>
            </a:pPr>
            <a:endParaRPr lang="en-US" dirty="0"/>
          </a:p>
          <a:p>
            <a:pPr>
              <a:buFont typeface="Wingdings" panose="05000000000000000000" pitchFamily="2" charset="2"/>
              <a:buChar char="Ø"/>
            </a:pPr>
            <a:r>
              <a:rPr lang="en-US" dirty="0"/>
              <a:t>Executive Director’s Report</a:t>
            </a:r>
          </a:p>
          <a:p>
            <a:pPr>
              <a:buFont typeface="Wingdings" panose="05000000000000000000" pitchFamily="2" charset="2"/>
              <a:buChar char="Ø"/>
            </a:pPr>
            <a:r>
              <a:rPr lang="en-US" dirty="0"/>
              <a:t>Investment Committee Report </a:t>
            </a:r>
          </a:p>
          <a:p>
            <a:pPr>
              <a:buFont typeface="Wingdings" panose="05000000000000000000" pitchFamily="2" charset="2"/>
              <a:buChar char="Ø"/>
            </a:pPr>
            <a:r>
              <a:rPr lang="en-US" dirty="0"/>
              <a:t>Nominating committee report</a:t>
            </a:r>
          </a:p>
          <a:p>
            <a:pPr>
              <a:buFont typeface="Wingdings" panose="05000000000000000000" pitchFamily="2" charset="2"/>
              <a:buChar char="Ø"/>
            </a:pPr>
            <a:r>
              <a:rPr lang="en-US" dirty="0"/>
              <a:t>Programs/Events</a:t>
            </a:r>
            <a:r>
              <a:rPr lang="en-US"/>
              <a:t>/Meetings </a:t>
            </a:r>
            <a:endParaRPr lang="en-US" dirty="0"/>
          </a:p>
          <a:p>
            <a:pPr>
              <a:buFont typeface="Wingdings" panose="05000000000000000000" pitchFamily="2" charset="2"/>
              <a:buChar char="Ø"/>
            </a:pPr>
            <a:r>
              <a:rPr lang="en-US" dirty="0"/>
              <a:t>Good and Welfare </a:t>
            </a:r>
          </a:p>
        </p:txBody>
      </p:sp>
      <p:pic>
        <p:nvPicPr>
          <p:cNvPr id="2" name="Picture 1"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40345" y="554546"/>
            <a:ext cx="3254375" cy="86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3832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F856D-6073-9C22-FD66-B0AD31DFE1E7}"/>
              </a:ext>
            </a:extLst>
          </p:cNvPr>
          <p:cNvSpPr>
            <a:spLocks noGrp="1"/>
          </p:cNvSpPr>
          <p:nvPr>
            <p:ph type="title"/>
          </p:nvPr>
        </p:nvSpPr>
        <p:spPr/>
        <p:txBody>
          <a:bodyPr/>
          <a:lstStyle/>
          <a:p>
            <a:r>
              <a:rPr lang="en-US" dirty="0"/>
              <a:t>Strategic Plan update </a:t>
            </a:r>
          </a:p>
        </p:txBody>
      </p:sp>
      <p:sp>
        <p:nvSpPr>
          <p:cNvPr id="3" name="Content Placeholder 2">
            <a:extLst>
              <a:ext uri="{FF2B5EF4-FFF2-40B4-BE49-F238E27FC236}">
                <a16:creationId xmlns:a16="http://schemas.microsoft.com/office/drawing/2014/main" id="{9C45B5B8-258C-69E0-AE99-C42B8EF1B8E6}"/>
              </a:ext>
            </a:extLst>
          </p:cNvPr>
          <p:cNvSpPr>
            <a:spLocks noGrp="1"/>
          </p:cNvSpPr>
          <p:nvPr>
            <p:ph idx="1"/>
          </p:nvPr>
        </p:nvSpPr>
        <p:spPr/>
        <p:txBody>
          <a:bodyPr/>
          <a:lstStyle/>
          <a:p>
            <a:endParaRPr lang="en-US" dirty="0"/>
          </a:p>
          <a:p>
            <a:pPr>
              <a:buFont typeface="Wingdings" panose="05000000000000000000" pitchFamily="2" charset="2"/>
              <a:buChar char="Ø"/>
            </a:pPr>
            <a:r>
              <a:rPr lang="en-US" dirty="0"/>
              <a:t>Report to the Board at the Jewish Community Foundation Annual Meeting on June 19, 2023</a:t>
            </a:r>
          </a:p>
          <a:p>
            <a:pPr>
              <a:buFont typeface="Wingdings" panose="05000000000000000000" pitchFamily="2" charset="2"/>
              <a:buChar char="Ø"/>
            </a:pPr>
            <a:r>
              <a:rPr lang="en-US" dirty="0"/>
              <a:t>Each committee will prepare a slide of action steps related to the committee purpose</a:t>
            </a:r>
          </a:p>
          <a:p>
            <a:pPr>
              <a:buFont typeface="Wingdings" panose="05000000000000000000" pitchFamily="2" charset="2"/>
              <a:buChar char="Ø"/>
            </a:pPr>
            <a:r>
              <a:rPr lang="en-US" dirty="0"/>
              <a:t>Committees will be meeting in May to finalize those slides </a:t>
            </a:r>
          </a:p>
          <a:p>
            <a:pPr>
              <a:buFont typeface="Wingdings" panose="05000000000000000000" pitchFamily="2" charset="2"/>
              <a:buChar char="Ø"/>
            </a:pPr>
            <a:r>
              <a:rPr lang="en-US" dirty="0"/>
              <a:t>Report will be sent to Board 10 days prior to the June 19, 2023 meeting for their review </a:t>
            </a:r>
          </a:p>
          <a:p>
            <a:pPr marL="0" indent="0">
              <a:buNone/>
            </a:pPr>
            <a:endParaRPr lang="en-US" dirty="0"/>
          </a:p>
        </p:txBody>
      </p:sp>
    </p:spTree>
    <p:extLst>
      <p:ext uri="{BB962C8B-B14F-4D97-AF65-F5344CB8AC3E}">
        <p14:creationId xmlns:p14="http://schemas.microsoft.com/office/powerpoint/2010/main" val="646274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17B11-4E6E-5282-33F3-A8B0C892A70A}"/>
              </a:ext>
            </a:extLst>
          </p:cNvPr>
          <p:cNvSpPr>
            <a:spLocks noGrp="1"/>
          </p:cNvSpPr>
          <p:nvPr>
            <p:ph type="title"/>
          </p:nvPr>
        </p:nvSpPr>
        <p:spPr/>
        <p:txBody>
          <a:bodyPr>
            <a:normAutofit/>
          </a:bodyPr>
          <a:lstStyle/>
          <a:p>
            <a:r>
              <a:rPr lang="en-US" sz="4000" dirty="0"/>
              <a:t>Funds and Assets </a:t>
            </a:r>
            <a:br>
              <a:rPr lang="en-US" sz="4000" dirty="0"/>
            </a:br>
            <a:r>
              <a:rPr lang="en-US" sz="4000" dirty="0"/>
              <a:t>(FY23 through April 21, 2023)</a:t>
            </a:r>
          </a:p>
        </p:txBody>
      </p:sp>
      <p:sp>
        <p:nvSpPr>
          <p:cNvPr id="3" name="Content Placeholder 2">
            <a:extLst>
              <a:ext uri="{FF2B5EF4-FFF2-40B4-BE49-F238E27FC236}">
                <a16:creationId xmlns:a16="http://schemas.microsoft.com/office/drawing/2014/main" id="{DF4B0EE9-A8F0-5F06-8B00-22674C452285}"/>
              </a:ext>
            </a:extLst>
          </p:cNvPr>
          <p:cNvSpPr>
            <a:spLocks noGrp="1"/>
          </p:cNvSpPr>
          <p:nvPr>
            <p:ph idx="1"/>
          </p:nvPr>
        </p:nvSpPr>
        <p:spPr/>
        <p:txBody>
          <a:bodyPr>
            <a:normAutofit fontScale="85000" lnSpcReduction="20000"/>
          </a:bodyPr>
          <a:lstStyle/>
          <a:p>
            <a:pPr marL="0" indent="0">
              <a:lnSpc>
                <a:spcPct val="100000"/>
              </a:lnSpc>
              <a:spcBef>
                <a:spcPts val="0"/>
              </a:spcBef>
              <a:spcAft>
                <a:spcPts val="0"/>
              </a:spcAft>
              <a:buNone/>
            </a:pPr>
            <a:r>
              <a:rPr lang="en-US" sz="2000" b="1" dirty="0">
                <a:solidFill>
                  <a:schemeClr val="tx1"/>
                </a:solidFill>
              </a:rPr>
              <a:t>Number of Funds </a:t>
            </a:r>
          </a:p>
          <a:p>
            <a:pPr marL="0" indent="0">
              <a:lnSpc>
                <a:spcPct val="100000"/>
              </a:lnSpc>
              <a:spcBef>
                <a:spcPts val="0"/>
              </a:spcBef>
              <a:spcAft>
                <a:spcPts val="0"/>
              </a:spcAft>
              <a:buNone/>
            </a:pPr>
            <a:r>
              <a:rPr lang="en-US" sz="2000" b="1" dirty="0">
                <a:solidFill>
                  <a:schemeClr val="tx1"/>
                </a:solidFill>
              </a:rPr>
              <a:t>	</a:t>
            </a:r>
            <a:r>
              <a:rPr lang="en-US" sz="2000" dirty="0">
                <a:solidFill>
                  <a:schemeClr val="tx1"/>
                </a:solidFill>
              </a:rPr>
              <a:t>Permanently Restricted	22	</a:t>
            </a:r>
          </a:p>
          <a:p>
            <a:pPr marL="0" indent="0">
              <a:lnSpc>
                <a:spcPct val="100000"/>
              </a:lnSpc>
              <a:spcBef>
                <a:spcPts val="0"/>
              </a:spcBef>
              <a:spcAft>
                <a:spcPts val="0"/>
              </a:spcAft>
              <a:buNone/>
            </a:pPr>
            <a:r>
              <a:rPr lang="en-US" sz="2000" dirty="0">
                <a:solidFill>
                  <a:schemeClr val="tx1"/>
                </a:solidFill>
              </a:rPr>
              <a:t>	Temporarily Restricted	11	</a:t>
            </a:r>
          </a:p>
          <a:p>
            <a:pPr marL="0" indent="0">
              <a:lnSpc>
                <a:spcPct val="100000"/>
              </a:lnSpc>
              <a:spcBef>
                <a:spcPts val="0"/>
              </a:spcBef>
              <a:spcAft>
                <a:spcPts val="0"/>
              </a:spcAft>
              <a:buNone/>
            </a:pPr>
            <a:r>
              <a:rPr lang="en-US" sz="2000" dirty="0">
                <a:solidFill>
                  <a:schemeClr val="tx1"/>
                </a:solidFill>
              </a:rPr>
              <a:t>	Custodial Funds		32 </a:t>
            </a:r>
            <a:r>
              <a:rPr lang="en-US" sz="2000" i="1" dirty="0">
                <a:solidFill>
                  <a:schemeClr val="tx1"/>
                </a:solidFill>
              </a:rPr>
              <a:t>(one new custodial fund is pending)	</a:t>
            </a:r>
            <a:r>
              <a:rPr lang="en-US" sz="2000" dirty="0">
                <a:solidFill>
                  <a:schemeClr val="tx1"/>
                </a:solidFill>
              </a:rPr>
              <a:t>	</a:t>
            </a:r>
            <a:endParaRPr lang="en-US" sz="1800" dirty="0">
              <a:solidFill>
                <a:schemeClr val="tx1"/>
              </a:solidFill>
            </a:endParaRPr>
          </a:p>
          <a:p>
            <a:pPr marL="0" indent="0">
              <a:lnSpc>
                <a:spcPct val="100000"/>
              </a:lnSpc>
              <a:spcBef>
                <a:spcPts val="0"/>
              </a:spcBef>
              <a:spcAft>
                <a:spcPts val="0"/>
              </a:spcAft>
              <a:buNone/>
            </a:pPr>
            <a:r>
              <a:rPr lang="en-US" sz="2000" dirty="0">
                <a:solidFill>
                  <a:schemeClr val="tx1"/>
                </a:solidFill>
              </a:rPr>
              <a:t>	Donor Advised Funds	81 </a:t>
            </a:r>
            <a:r>
              <a:rPr lang="en-US" sz="2000" i="1" dirty="0">
                <a:solidFill>
                  <a:schemeClr val="tx1"/>
                </a:solidFill>
              </a:rPr>
              <a:t>(including 2 mitzvah funds)	</a:t>
            </a:r>
          </a:p>
          <a:p>
            <a:pPr marL="0" indent="0">
              <a:lnSpc>
                <a:spcPct val="100000"/>
              </a:lnSpc>
              <a:spcBef>
                <a:spcPts val="0"/>
              </a:spcBef>
              <a:spcAft>
                <a:spcPts val="0"/>
              </a:spcAft>
              <a:buNone/>
            </a:pPr>
            <a:r>
              <a:rPr lang="en-US" sz="2000" dirty="0">
                <a:solidFill>
                  <a:schemeClr val="tx1"/>
                </a:solidFill>
              </a:rPr>
              <a:t>	Foundation Funds	  	  5	 </a:t>
            </a:r>
          </a:p>
          <a:p>
            <a:pPr marL="0" indent="0">
              <a:lnSpc>
                <a:spcPct val="100000"/>
              </a:lnSpc>
              <a:spcBef>
                <a:spcPts val="0"/>
              </a:spcBef>
              <a:spcAft>
                <a:spcPts val="0"/>
              </a:spcAft>
              <a:buNone/>
            </a:pPr>
            <a:r>
              <a:rPr lang="en-US" sz="2000" dirty="0">
                <a:solidFill>
                  <a:schemeClr val="tx1"/>
                </a:solidFill>
              </a:rPr>
              <a:t>	</a:t>
            </a:r>
            <a:r>
              <a:rPr lang="en-US" sz="2000" b="1" dirty="0">
                <a:solidFill>
                  <a:schemeClr val="tx1"/>
                </a:solidFill>
              </a:rPr>
              <a:t>Total	                                   151                     </a:t>
            </a:r>
          </a:p>
          <a:p>
            <a:pPr marL="0" indent="0">
              <a:lnSpc>
                <a:spcPct val="100000"/>
              </a:lnSpc>
              <a:spcBef>
                <a:spcPts val="0"/>
              </a:spcBef>
              <a:spcAft>
                <a:spcPts val="0"/>
              </a:spcAft>
              <a:buNone/>
            </a:pPr>
            <a:r>
              <a:rPr lang="en-US" sz="2000" b="1" dirty="0">
                <a:solidFill>
                  <a:schemeClr val="tx1"/>
                </a:solidFill>
              </a:rPr>
              <a:t>			</a:t>
            </a:r>
            <a:r>
              <a:rPr lang="en-US" sz="2000" dirty="0">
                <a:solidFill>
                  <a:schemeClr val="tx1"/>
                </a:solidFill>
              </a:rPr>
              <a:t>	</a:t>
            </a:r>
          </a:p>
          <a:p>
            <a:pPr marL="0" indent="0">
              <a:lnSpc>
                <a:spcPct val="100000"/>
              </a:lnSpc>
              <a:spcBef>
                <a:spcPts val="0"/>
              </a:spcBef>
              <a:spcAft>
                <a:spcPts val="0"/>
              </a:spcAft>
              <a:buNone/>
            </a:pPr>
            <a:r>
              <a:rPr lang="en-US" sz="2000" b="1" dirty="0">
                <a:solidFill>
                  <a:schemeClr val="tx1"/>
                </a:solidFill>
              </a:rPr>
              <a:t>New Funds </a:t>
            </a:r>
            <a:r>
              <a:rPr lang="en-US" sz="2000" dirty="0">
                <a:solidFill>
                  <a:schemeClr val="tx1"/>
                </a:solidFill>
              </a:rPr>
              <a:t>		10;   2 custodial, </a:t>
            </a:r>
            <a:r>
              <a:rPr lang="en-US" dirty="0">
                <a:solidFill>
                  <a:schemeClr val="tx1"/>
                </a:solidFill>
              </a:rPr>
              <a:t>2</a:t>
            </a:r>
            <a:r>
              <a:rPr lang="en-US" sz="2000" dirty="0">
                <a:solidFill>
                  <a:schemeClr val="tx1"/>
                </a:solidFill>
              </a:rPr>
              <a:t> mitzvah, 6 DAFs </a:t>
            </a:r>
          </a:p>
          <a:p>
            <a:pPr marL="0" indent="0">
              <a:lnSpc>
                <a:spcPct val="100000"/>
              </a:lnSpc>
              <a:spcBef>
                <a:spcPts val="0"/>
              </a:spcBef>
              <a:spcAft>
                <a:spcPts val="0"/>
              </a:spcAft>
              <a:buNone/>
            </a:pPr>
            <a:endParaRPr lang="en-US" sz="2000" dirty="0">
              <a:solidFill>
                <a:schemeClr val="tx1"/>
              </a:solidFill>
            </a:endParaRPr>
          </a:p>
          <a:p>
            <a:pPr marL="0" indent="0">
              <a:lnSpc>
                <a:spcPct val="100000"/>
              </a:lnSpc>
              <a:spcBef>
                <a:spcPts val="0"/>
              </a:spcBef>
              <a:spcAft>
                <a:spcPts val="0"/>
              </a:spcAft>
              <a:buNone/>
            </a:pPr>
            <a:r>
              <a:rPr lang="en-US" sz="2000" b="1" dirty="0">
                <a:solidFill>
                  <a:schemeClr val="tx1"/>
                </a:solidFill>
              </a:rPr>
              <a:t>Closed Funds 		</a:t>
            </a:r>
            <a:r>
              <a:rPr lang="en-US" sz="2000" dirty="0">
                <a:solidFill>
                  <a:schemeClr val="tx1"/>
                </a:solidFill>
              </a:rPr>
              <a:t>4;     2 DAFs, 2 restricted</a:t>
            </a:r>
            <a:endParaRPr lang="en-US" sz="2000" b="1" dirty="0">
              <a:solidFill>
                <a:schemeClr val="tx1"/>
              </a:solidFill>
            </a:endParaRPr>
          </a:p>
          <a:p>
            <a:pPr marL="0" indent="0">
              <a:lnSpc>
                <a:spcPct val="100000"/>
              </a:lnSpc>
              <a:spcBef>
                <a:spcPts val="0"/>
              </a:spcBef>
              <a:spcAft>
                <a:spcPts val="0"/>
              </a:spcAft>
              <a:buNone/>
            </a:pPr>
            <a:endParaRPr lang="en-US" sz="2000" dirty="0">
              <a:solidFill>
                <a:schemeClr val="tx1"/>
              </a:solidFill>
            </a:endParaRPr>
          </a:p>
          <a:p>
            <a:pPr marL="0" indent="0">
              <a:lnSpc>
                <a:spcPct val="100000"/>
              </a:lnSpc>
              <a:spcBef>
                <a:spcPts val="0"/>
              </a:spcBef>
              <a:spcAft>
                <a:spcPts val="0"/>
              </a:spcAft>
              <a:buNone/>
            </a:pPr>
            <a:r>
              <a:rPr lang="en-US" sz="2000" b="1" dirty="0">
                <a:solidFill>
                  <a:schemeClr val="tx1"/>
                </a:solidFill>
              </a:rPr>
              <a:t>Contributions 		</a:t>
            </a:r>
            <a:r>
              <a:rPr lang="en-US" sz="2000" dirty="0">
                <a:solidFill>
                  <a:schemeClr val="tx1"/>
                </a:solidFill>
              </a:rPr>
              <a:t>$1,328,874</a:t>
            </a:r>
            <a:r>
              <a:rPr lang="en-US" sz="2000" b="1" dirty="0">
                <a:solidFill>
                  <a:schemeClr val="tx1"/>
                </a:solidFill>
              </a:rPr>
              <a:t>	</a:t>
            </a:r>
          </a:p>
          <a:p>
            <a:pPr marL="0" indent="0">
              <a:lnSpc>
                <a:spcPct val="100000"/>
              </a:lnSpc>
              <a:spcBef>
                <a:spcPts val="0"/>
              </a:spcBef>
              <a:spcAft>
                <a:spcPts val="0"/>
              </a:spcAft>
              <a:buNone/>
            </a:pPr>
            <a:endParaRPr lang="en-US" sz="2000" b="1" dirty="0">
              <a:solidFill>
                <a:schemeClr val="tx1"/>
              </a:solidFill>
            </a:endParaRPr>
          </a:p>
          <a:p>
            <a:pPr marL="0" indent="0">
              <a:lnSpc>
                <a:spcPct val="100000"/>
              </a:lnSpc>
              <a:spcBef>
                <a:spcPts val="0"/>
              </a:spcBef>
              <a:spcAft>
                <a:spcPts val="0"/>
              </a:spcAft>
              <a:buNone/>
            </a:pPr>
            <a:r>
              <a:rPr lang="en-US" sz="2000" b="1" dirty="0">
                <a:solidFill>
                  <a:schemeClr val="tx1"/>
                </a:solidFill>
              </a:rPr>
              <a:t>Grants 	</a:t>
            </a:r>
            <a:r>
              <a:rPr lang="en-US" sz="2000" dirty="0">
                <a:solidFill>
                  <a:schemeClr val="tx1"/>
                </a:solidFill>
              </a:rPr>
              <a:t>		$1,305,122</a:t>
            </a:r>
          </a:p>
          <a:p>
            <a:pPr marL="0" indent="0">
              <a:lnSpc>
                <a:spcPct val="100000"/>
              </a:lnSpc>
              <a:spcBef>
                <a:spcPts val="0"/>
              </a:spcBef>
              <a:spcAft>
                <a:spcPts val="0"/>
              </a:spcAft>
              <a:buNone/>
            </a:pPr>
            <a:endParaRPr lang="en-US" sz="2000" b="1" dirty="0">
              <a:solidFill>
                <a:schemeClr val="tx1"/>
              </a:solidFill>
            </a:endParaRPr>
          </a:p>
          <a:p>
            <a:pPr marL="0" indent="0">
              <a:lnSpc>
                <a:spcPct val="100000"/>
              </a:lnSpc>
              <a:spcBef>
                <a:spcPts val="0"/>
              </a:spcBef>
              <a:spcAft>
                <a:spcPts val="0"/>
              </a:spcAft>
              <a:buNone/>
            </a:pPr>
            <a:r>
              <a:rPr lang="en-US" sz="2000" b="1" dirty="0">
                <a:solidFill>
                  <a:schemeClr val="tx1"/>
                </a:solidFill>
              </a:rPr>
              <a:t>Assets: </a:t>
            </a:r>
            <a:r>
              <a:rPr lang="en-US" sz="2000" b="1" dirty="0">
                <a:solidFill>
                  <a:schemeClr val="bg2">
                    <a:lumMod val="25000"/>
                  </a:schemeClr>
                </a:solidFill>
              </a:rPr>
              <a:t>$14.368,811.42</a:t>
            </a:r>
          </a:p>
          <a:p>
            <a:endParaRPr lang="en-US" dirty="0"/>
          </a:p>
          <a:p>
            <a:endParaRPr lang="en-US" dirty="0"/>
          </a:p>
          <a:p>
            <a:endParaRPr lang="en-US" dirty="0"/>
          </a:p>
          <a:p>
            <a:endParaRPr lang="en-US" dirty="0"/>
          </a:p>
          <a:p>
            <a:pPr marL="0" indent="0">
              <a:buNone/>
            </a:pPr>
            <a:endParaRPr lang="en-US" dirty="0"/>
          </a:p>
        </p:txBody>
      </p:sp>
      <p:pic>
        <p:nvPicPr>
          <p:cNvPr id="4" name="Picture 3"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1305" y="488472"/>
            <a:ext cx="3254375" cy="86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9976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AFA5E-AAA9-EB3A-A087-563683A46FCF}"/>
              </a:ext>
            </a:extLst>
          </p:cNvPr>
          <p:cNvSpPr>
            <a:spLocks noGrp="1"/>
          </p:cNvSpPr>
          <p:nvPr>
            <p:ph type="title"/>
          </p:nvPr>
        </p:nvSpPr>
        <p:spPr/>
        <p:txBody>
          <a:bodyPr/>
          <a:lstStyle/>
          <a:p>
            <a:r>
              <a:rPr lang="en-US" dirty="0"/>
              <a:t>President’s  Report </a:t>
            </a:r>
          </a:p>
        </p:txBody>
      </p:sp>
      <p:sp>
        <p:nvSpPr>
          <p:cNvPr id="3" name="Content Placeholder 2">
            <a:extLst>
              <a:ext uri="{FF2B5EF4-FFF2-40B4-BE49-F238E27FC236}">
                <a16:creationId xmlns:a16="http://schemas.microsoft.com/office/drawing/2014/main" id="{F3765B19-1882-401B-5691-7CF7030FCD85}"/>
              </a:ext>
            </a:extLst>
          </p:cNvPr>
          <p:cNvSpPr>
            <a:spLocks noGrp="1"/>
          </p:cNvSpPr>
          <p:nvPr>
            <p:ph idx="1"/>
          </p:nvPr>
        </p:nvSpPr>
        <p:spPr/>
        <p:txBody>
          <a:bodyPr>
            <a:normAutofit fontScale="92500" lnSpcReduction="10000"/>
          </a:bodyPr>
          <a:lstStyle/>
          <a:p>
            <a:r>
              <a:rPr lang="en-US" dirty="0"/>
              <a:t>Discussions with the Jewish Federation of Princeton Mercer Bucks </a:t>
            </a:r>
          </a:p>
          <a:p>
            <a:endParaRPr lang="en-US" dirty="0"/>
          </a:p>
          <a:p>
            <a:r>
              <a:rPr lang="en-US" dirty="0"/>
              <a:t>Jewish Community Youth Foundation Fund and Hebrew Free Loan</a:t>
            </a:r>
          </a:p>
          <a:p>
            <a:pPr>
              <a:buFont typeface="Wingdings" panose="05000000000000000000" pitchFamily="2" charset="2"/>
              <a:buChar char="Ø"/>
            </a:pPr>
            <a:r>
              <a:rPr lang="en-US" dirty="0"/>
              <a:t>The Hebrew Free Loan committee has officially closed </a:t>
            </a:r>
          </a:p>
          <a:p>
            <a:pPr>
              <a:buFont typeface="Wingdings" panose="05000000000000000000" pitchFamily="2" charset="2"/>
              <a:buChar char="Ø"/>
            </a:pPr>
            <a:r>
              <a:rPr lang="en-US" dirty="0"/>
              <a:t>The JFCS board has voted to move the JFCS Hebrew Free Loan funds to a Custodial Fund at JCFGM. The fund is currently at </a:t>
            </a:r>
            <a:r>
              <a:rPr lang="en-US" dirty="0">
                <a:solidFill>
                  <a:schemeClr val="tx1">
                    <a:lumMod val="85000"/>
                    <a:lumOff val="15000"/>
                  </a:schemeClr>
                </a:solidFill>
              </a:rPr>
              <a:t>$49,442</a:t>
            </a:r>
          </a:p>
          <a:p>
            <a:pPr>
              <a:buFont typeface="Wingdings" panose="05000000000000000000" pitchFamily="2" charset="2"/>
              <a:buChar char="Ø"/>
            </a:pPr>
            <a:r>
              <a:rPr lang="en-US" dirty="0"/>
              <a:t>JCFGM has a permanently restricted Hebrew Free Loan fund that has assets of </a:t>
            </a:r>
            <a:r>
              <a:rPr lang="en-US" dirty="0">
                <a:solidFill>
                  <a:schemeClr val="tx1">
                    <a:lumMod val="95000"/>
                    <a:lumOff val="5000"/>
                  </a:schemeClr>
                </a:solidFill>
              </a:rPr>
              <a:t>$14,670</a:t>
            </a:r>
          </a:p>
          <a:p>
            <a:pPr>
              <a:buFont typeface="Wingdings" panose="05000000000000000000" pitchFamily="2" charset="2"/>
              <a:buChar char="Ø"/>
            </a:pPr>
            <a:r>
              <a:rPr lang="en-US" dirty="0"/>
              <a:t>There has been discussion that since there is no longer a HFL committee operating in this community that the funds in the Restricted HFL be set aside for scholarships for student participation in JCYF – this would continue it’s use for individuals in need and support students having the experience who might not otherwise be able to participate. JCYF would receive a 4% annual grant for those scholarships </a:t>
            </a:r>
          </a:p>
          <a:p>
            <a:endParaRPr lang="en-US" dirty="0"/>
          </a:p>
        </p:txBody>
      </p:sp>
    </p:spTree>
    <p:extLst>
      <p:ext uri="{BB962C8B-B14F-4D97-AF65-F5344CB8AC3E}">
        <p14:creationId xmlns:p14="http://schemas.microsoft.com/office/powerpoint/2010/main" val="3814685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BF55A-FB19-0813-0D3A-AF3E92D6C6DF}"/>
              </a:ext>
            </a:extLst>
          </p:cNvPr>
          <p:cNvSpPr>
            <a:spLocks noGrp="1"/>
          </p:cNvSpPr>
          <p:nvPr>
            <p:ph type="title"/>
          </p:nvPr>
        </p:nvSpPr>
        <p:spPr/>
        <p:txBody>
          <a:bodyPr/>
          <a:lstStyle/>
          <a:p>
            <a:r>
              <a:rPr lang="en-US" dirty="0"/>
              <a:t>Treasurer’s Report</a:t>
            </a:r>
          </a:p>
        </p:txBody>
      </p:sp>
      <p:sp>
        <p:nvSpPr>
          <p:cNvPr id="3" name="Content Placeholder 2">
            <a:extLst>
              <a:ext uri="{FF2B5EF4-FFF2-40B4-BE49-F238E27FC236}">
                <a16:creationId xmlns:a16="http://schemas.microsoft.com/office/drawing/2014/main" id="{4A593D75-58E6-7514-7DBD-1FE74857FF5B}"/>
              </a:ext>
            </a:extLst>
          </p:cNvPr>
          <p:cNvSpPr>
            <a:spLocks noGrp="1"/>
          </p:cNvSpPr>
          <p:nvPr>
            <p:ph idx="1"/>
          </p:nvPr>
        </p:nvSpPr>
        <p:spPr/>
        <p:txBody>
          <a:bodyPr/>
          <a:lstStyle/>
          <a:p>
            <a:endParaRPr lang="en-US" dirty="0"/>
          </a:p>
        </p:txBody>
      </p:sp>
      <p:pic>
        <p:nvPicPr>
          <p:cNvPr id="4" name="Picture 3"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1305" y="577622"/>
            <a:ext cx="3254375" cy="86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7987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CC4FE-CF73-7529-0C74-D08532953800}"/>
              </a:ext>
            </a:extLst>
          </p:cNvPr>
          <p:cNvSpPr>
            <a:spLocks noGrp="1"/>
          </p:cNvSpPr>
          <p:nvPr>
            <p:ph type="title"/>
          </p:nvPr>
        </p:nvSpPr>
        <p:spPr/>
        <p:txBody>
          <a:bodyPr/>
          <a:lstStyle/>
          <a:p>
            <a:r>
              <a:rPr lang="en-US" dirty="0"/>
              <a:t>Executive Director’s report </a:t>
            </a:r>
          </a:p>
        </p:txBody>
      </p:sp>
      <p:sp>
        <p:nvSpPr>
          <p:cNvPr id="3" name="Content Placeholder 2">
            <a:extLst>
              <a:ext uri="{FF2B5EF4-FFF2-40B4-BE49-F238E27FC236}">
                <a16:creationId xmlns:a16="http://schemas.microsoft.com/office/drawing/2014/main" id="{21C3EAA6-480F-B478-8EF9-73760AA74C0D}"/>
              </a:ext>
            </a:extLst>
          </p:cNvPr>
          <p:cNvSpPr>
            <a:spLocks noGrp="1"/>
          </p:cNvSpPr>
          <p:nvPr>
            <p:ph idx="1"/>
          </p:nvPr>
        </p:nvSpPr>
        <p:spPr/>
        <p:txBody>
          <a:bodyPr>
            <a:normAutofit lnSpcReduction="10000"/>
          </a:bodyPr>
          <a:lstStyle/>
          <a:p>
            <a:pPr>
              <a:buFont typeface="Wingdings" panose="05000000000000000000" pitchFamily="2" charset="2"/>
              <a:buChar char="Ø"/>
            </a:pPr>
            <a:r>
              <a:rPr lang="en-US" b="1" dirty="0"/>
              <a:t>Technology</a:t>
            </a:r>
            <a:r>
              <a:rPr lang="en-US" dirty="0"/>
              <a:t>: There continue to be weekly meetings with the </a:t>
            </a:r>
            <a:r>
              <a:rPr lang="en-US" dirty="0" err="1"/>
              <a:t>FidTech</a:t>
            </a:r>
            <a:r>
              <a:rPr lang="en-US" dirty="0"/>
              <a:t> team. At this point, Ren has provided all the data needed and </a:t>
            </a:r>
            <a:r>
              <a:rPr lang="en-US" dirty="0" err="1"/>
              <a:t>FidTech</a:t>
            </a:r>
            <a:r>
              <a:rPr lang="en-US" dirty="0"/>
              <a:t> is developing the working sandbox. The target for Go Live is June 1. All Fund holders will receive a letter reporting on the change in Back office provider and will be instructed not to enter grants individually from </a:t>
            </a:r>
            <a:r>
              <a:rPr lang="en-US" dirty="0">
                <a:solidFill>
                  <a:schemeClr val="tx1"/>
                </a:solidFill>
              </a:rPr>
              <a:t>May 30 through June 16. </a:t>
            </a:r>
            <a:r>
              <a:rPr lang="en-US" dirty="0">
                <a:solidFill>
                  <a:schemeClr val="tx1">
                    <a:lumMod val="85000"/>
                    <a:lumOff val="15000"/>
                  </a:schemeClr>
                </a:solidFill>
              </a:rPr>
              <a:t>During that time only JCFGM staff will enter grant information so as to minimize user error in grant entry. </a:t>
            </a:r>
            <a:endParaRPr lang="en-US" dirty="0"/>
          </a:p>
          <a:p>
            <a:pPr>
              <a:buFont typeface="Wingdings" panose="05000000000000000000" pitchFamily="2" charset="2"/>
              <a:buChar char="Ø"/>
            </a:pPr>
            <a:r>
              <a:rPr lang="en-US" b="1" dirty="0"/>
              <a:t>Voices of Princeton</a:t>
            </a:r>
            <a:r>
              <a:rPr lang="en-US" dirty="0"/>
              <a:t>: The Jewish Community Foundation in collaboration with both the Princeton Public Library and Historical Society of Princeton is working on a Jewish Legacy project of oral Jewish histories. The Voices program has created a library of personal stories of individuals connected to Princeton. For May Jewish American Heritage month (JAHM), there will be a series of personal stories from members of the Princeton </a:t>
            </a:r>
            <a:r>
              <a:rPr lang="en-US" b="1" dirty="0"/>
              <a:t>Jewish community (past and present). Quotes from the stories will be on display in the community room for our May 10</a:t>
            </a:r>
            <a:r>
              <a:rPr lang="en-US" b="1" baseline="30000" dirty="0"/>
              <a:t>th  </a:t>
            </a:r>
            <a:r>
              <a:rPr lang="en-US" b="1" dirty="0"/>
              <a:t>reception at the Princeton Public Library from 3-5 PM, and during the JAHM festival on May 21</a:t>
            </a:r>
            <a:r>
              <a:rPr lang="en-US" b="1" baseline="30000" dirty="0"/>
              <a:t>st</a:t>
            </a:r>
            <a:r>
              <a:rPr lang="en-US" b="1" dirty="0"/>
              <a:t>.  </a:t>
            </a:r>
            <a:r>
              <a:rPr lang="en-US" dirty="0"/>
              <a:t>The Historical Society will maintain the oral histories on their website in perpetuity. </a:t>
            </a:r>
          </a:p>
          <a:p>
            <a:pPr>
              <a:buFont typeface="Wingdings" panose="05000000000000000000" pitchFamily="2" charset="2"/>
              <a:buChar char="Ø"/>
            </a:pPr>
            <a:endParaRPr lang="en-US" dirty="0"/>
          </a:p>
        </p:txBody>
      </p:sp>
      <p:pic>
        <p:nvPicPr>
          <p:cNvPr id="4" name="Picture 3"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1305" y="577622"/>
            <a:ext cx="3254375" cy="86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8135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CC4FE-CF73-7529-0C74-D08532953800}"/>
              </a:ext>
            </a:extLst>
          </p:cNvPr>
          <p:cNvSpPr>
            <a:spLocks noGrp="1"/>
          </p:cNvSpPr>
          <p:nvPr>
            <p:ph type="title"/>
          </p:nvPr>
        </p:nvSpPr>
        <p:spPr/>
        <p:txBody>
          <a:bodyPr/>
          <a:lstStyle/>
          <a:p>
            <a:r>
              <a:rPr lang="en-US" dirty="0"/>
              <a:t>Executive Director’s report </a:t>
            </a:r>
          </a:p>
        </p:txBody>
      </p:sp>
      <p:sp>
        <p:nvSpPr>
          <p:cNvPr id="3" name="Content Placeholder 2">
            <a:extLst>
              <a:ext uri="{FF2B5EF4-FFF2-40B4-BE49-F238E27FC236}">
                <a16:creationId xmlns:a16="http://schemas.microsoft.com/office/drawing/2014/main" id="{21C3EAA6-480F-B478-8EF9-73760AA74C0D}"/>
              </a:ext>
            </a:extLst>
          </p:cNvPr>
          <p:cNvSpPr>
            <a:spLocks noGrp="1"/>
          </p:cNvSpPr>
          <p:nvPr>
            <p:ph idx="1"/>
          </p:nvPr>
        </p:nvSpPr>
        <p:spPr/>
        <p:txBody>
          <a:bodyPr>
            <a:normAutofit/>
          </a:bodyPr>
          <a:lstStyle/>
          <a:p>
            <a:pPr>
              <a:buFont typeface="Wingdings" panose="05000000000000000000" pitchFamily="2" charset="2"/>
              <a:buChar char="Ø"/>
            </a:pPr>
            <a:r>
              <a:rPr lang="en-US" b="1" dirty="0"/>
              <a:t>Life &amp; Legacy Plus</a:t>
            </a:r>
            <a:r>
              <a:rPr lang="en-US" dirty="0"/>
              <a:t>: Year 1 concludes on May 31 and the L&amp;L partners are working hard to meet their goals and achieve the incentive grant of $1,800. We are supporting teams as they do outreach and seek Promises. A spring celebration event, is planned for May 23, 5-7pm at Beth Chaim</a:t>
            </a:r>
            <a:r>
              <a:rPr lang="en-US" dirty="0">
                <a:solidFill>
                  <a:schemeClr val="tx1"/>
                </a:solidFill>
              </a:rPr>
              <a:t>. Light dinner and musical entertainment are planned. Currently, the following partners have achieved an incentive grant: CBOI, Beth Chaim, </a:t>
            </a:r>
            <a:r>
              <a:rPr lang="en-US" dirty="0" err="1">
                <a:solidFill>
                  <a:schemeClr val="tx1"/>
                </a:solidFill>
              </a:rPr>
              <a:t>Kehilat</a:t>
            </a:r>
            <a:r>
              <a:rPr lang="en-US" dirty="0">
                <a:solidFill>
                  <a:schemeClr val="tx1"/>
                </a:solidFill>
              </a:rPr>
              <a:t> </a:t>
            </a:r>
            <a:r>
              <a:rPr lang="en-US" dirty="0" err="1">
                <a:solidFill>
                  <a:schemeClr val="tx1"/>
                </a:solidFill>
              </a:rPr>
              <a:t>Hanahar</a:t>
            </a:r>
            <a:r>
              <a:rPr lang="en-US" dirty="0">
                <a:solidFill>
                  <a:schemeClr val="tx1"/>
                </a:solidFill>
              </a:rPr>
              <a:t>, The Princeton Jewish Center and the Jewish Community Foundation. There is one other organization that is only 1 promise away from their goal. </a:t>
            </a:r>
          </a:p>
          <a:p>
            <a:pPr>
              <a:buFont typeface="Wingdings" panose="05000000000000000000" pitchFamily="2" charset="2"/>
              <a:buChar char="Ø"/>
            </a:pPr>
            <a:r>
              <a:rPr lang="en-US" dirty="0"/>
              <a:t>We are also working with the L&amp;L teams in Somerset, Hunterdon &amp; Warren – encouraging them to set Life &amp; Legacy goals for this coming year. They are on a calendar year so the time frame is different than JCFGM and Mercer. </a:t>
            </a:r>
          </a:p>
          <a:p>
            <a:pPr>
              <a:buFont typeface="Wingdings" panose="05000000000000000000" pitchFamily="2" charset="2"/>
              <a:buChar char="Ø"/>
            </a:pPr>
            <a:r>
              <a:rPr lang="en-US" dirty="0"/>
              <a:t>Office Space </a:t>
            </a:r>
          </a:p>
        </p:txBody>
      </p:sp>
      <p:pic>
        <p:nvPicPr>
          <p:cNvPr id="4" name="Picture 3" descr="Image">
            <a:extLst>
              <a:ext uri="{FF2B5EF4-FFF2-40B4-BE49-F238E27FC236}">
                <a16:creationId xmlns:a16="http://schemas.microsoft.com/office/drawing/2014/main" id="{F5A78819-850E-47CC-80B0-408C1D5341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1305" y="577622"/>
            <a:ext cx="3254375" cy="86871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BC841513-38D6-EAB3-976B-55D50DD9D6D8}"/>
              </a:ext>
            </a:extLst>
          </p:cNvPr>
          <p:cNvSpPr/>
          <p:nvPr/>
        </p:nvSpPr>
        <p:spPr>
          <a:xfrm flipH="1" flipV="1">
            <a:off x="8007409" y="3688792"/>
            <a:ext cx="91985"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There were 6, including us; also shout out to tiffany</a:t>
            </a:r>
          </a:p>
        </p:txBody>
      </p:sp>
    </p:spTree>
    <p:extLst>
      <p:ext uri="{BB962C8B-B14F-4D97-AF65-F5344CB8AC3E}">
        <p14:creationId xmlns:p14="http://schemas.microsoft.com/office/powerpoint/2010/main" val="442054631"/>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00706543507748B11F4B693BFAC575" ma:contentTypeVersion="2" ma:contentTypeDescription="Create a new document." ma:contentTypeScope="" ma:versionID="c96d9d97a2331ae039ef6d75706859f4">
  <xsd:schema xmlns:xsd="http://www.w3.org/2001/XMLSchema" xmlns:xs="http://www.w3.org/2001/XMLSchema" xmlns:p="http://schemas.microsoft.com/office/2006/metadata/properties" xmlns:ns3="bcd16121-09d5-4edf-8f7f-b4005efdea12" targetNamespace="http://schemas.microsoft.com/office/2006/metadata/properties" ma:root="true" ma:fieldsID="6d6a1e84f7f051eeb91b881646a8d048" ns3:_="">
    <xsd:import namespace="bcd16121-09d5-4edf-8f7f-b4005efdea12"/>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d16121-09d5-4edf-8f7f-b4005efdea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66FA7CD-06AA-440C-AE24-2D792841F1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d16121-09d5-4edf-8f7f-b4005efdea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1E6D7D7-A4C6-4886-B7EF-B03CE3DAAC5A}">
  <ds:schemaRefs>
    <ds:schemaRef ds:uri="http://schemas.microsoft.com/office/2006/documentManagement/types"/>
    <ds:schemaRef ds:uri="http://schemas.microsoft.com/office/infopath/2007/PartnerControls"/>
    <ds:schemaRef ds:uri="http://schemas.openxmlformats.org/package/2006/metadata/core-properties"/>
    <ds:schemaRef ds:uri="bcd16121-09d5-4edf-8f7f-b4005efdea12"/>
    <ds:schemaRef ds:uri="http://schemas.microsoft.com/office/2006/metadata/properties"/>
    <ds:schemaRef ds:uri="http://purl.org/dc/elements/1.1/"/>
    <ds:schemaRef ds:uri="http://purl.org/dc/terms/"/>
    <ds:schemaRef ds:uri="http://www.w3.org/XML/1998/namespace"/>
    <ds:schemaRef ds:uri="http://purl.org/dc/dcmitype/"/>
  </ds:schemaRefs>
</ds:datastoreItem>
</file>

<file path=customXml/itemProps3.xml><?xml version="1.0" encoding="utf-8"?>
<ds:datastoreItem xmlns:ds="http://schemas.openxmlformats.org/officeDocument/2006/customXml" ds:itemID="{987E7C35-8D1B-44DD-88A2-9D284E4229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498</TotalTime>
  <Words>1249</Words>
  <Application>Microsoft Office PowerPoint</Application>
  <PresentationFormat>Widescreen</PresentationFormat>
  <Paragraphs>112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Calibri</vt:lpstr>
      <vt:lpstr>Calibri Light</vt:lpstr>
      <vt:lpstr>Wingdings</vt:lpstr>
      <vt:lpstr>Retrospect</vt:lpstr>
      <vt:lpstr>  </vt:lpstr>
      <vt:lpstr>Mission statement</vt:lpstr>
      <vt:lpstr>Agenda</vt:lpstr>
      <vt:lpstr>Strategic Plan update </vt:lpstr>
      <vt:lpstr>Funds and Assets  (FY23 through April 21, 2023)</vt:lpstr>
      <vt:lpstr>President’s  Report </vt:lpstr>
      <vt:lpstr>Treasurer’s Report</vt:lpstr>
      <vt:lpstr>Executive Director’s report </vt:lpstr>
      <vt:lpstr>Executive Director’s report </vt:lpstr>
      <vt:lpstr>Committee Reports </vt:lpstr>
      <vt:lpstr>Committee Reports </vt:lpstr>
      <vt:lpstr>JCFGM Programs/Events </vt:lpstr>
      <vt:lpstr>JCFGM Meetings </vt:lpstr>
      <vt:lpstr>Good and Welfare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Linda Meisel</dc:creator>
  <cp:lastModifiedBy>Linda Meisel</cp:lastModifiedBy>
  <cp:revision>18</cp:revision>
  <cp:lastPrinted>2023-04-22T13:36:35Z</cp:lastPrinted>
  <dcterms:created xsi:type="dcterms:W3CDTF">2023-03-23T00:54:16Z</dcterms:created>
  <dcterms:modified xsi:type="dcterms:W3CDTF">2023-04-25T18:51:49Z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0x010100D000706543507748B11F4B693BFAC575</vt:lpwstr>
  </property>
</Properties>
</file>