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4"/>
  </p:sldMasterIdLst>
  <p:sldIdLst>
    <p:sldId id="256" r:id="rId5"/>
    <p:sldId id="258" r:id="rId6"/>
    <p:sldId id="259" r:id="rId7"/>
    <p:sldId id="260" r:id="rId8"/>
    <p:sldId id="265" r:id="rId9"/>
    <p:sldId id="261" r:id="rId10"/>
    <p:sldId id="266" r:id="rId11"/>
    <p:sldId id="262" r:id="rId12"/>
    <p:sldId id="267" r:id="rId13"/>
    <p:sldId id="263" r:id="rId14"/>
    <p:sldId id="25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2978F9-B431-4F98-8A10-93B316C9289C}"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BD582-D30D-48AB-BF33-FD2AA92BF5D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8524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2978F9-B431-4F98-8A10-93B316C9289C}"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BD582-D30D-48AB-BF33-FD2AA92BF5DE}" type="slidenum">
              <a:rPr lang="en-US" smtClean="0"/>
              <a:t>‹#›</a:t>
            </a:fld>
            <a:endParaRPr lang="en-US"/>
          </a:p>
        </p:txBody>
      </p:sp>
    </p:spTree>
    <p:extLst>
      <p:ext uri="{BB962C8B-B14F-4D97-AF65-F5344CB8AC3E}">
        <p14:creationId xmlns:p14="http://schemas.microsoft.com/office/powerpoint/2010/main" val="2486064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2978F9-B431-4F98-8A10-93B316C9289C}"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BD582-D30D-48AB-BF33-FD2AA92BF5DE}" type="slidenum">
              <a:rPr lang="en-US" smtClean="0"/>
              <a:t>‹#›</a:t>
            </a:fld>
            <a:endParaRPr lang="en-US"/>
          </a:p>
        </p:txBody>
      </p:sp>
    </p:spTree>
    <p:extLst>
      <p:ext uri="{BB962C8B-B14F-4D97-AF65-F5344CB8AC3E}">
        <p14:creationId xmlns:p14="http://schemas.microsoft.com/office/powerpoint/2010/main" val="3295271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2978F9-B431-4F98-8A10-93B316C9289C}"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BD582-D30D-48AB-BF33-FD2AA92BF5DE}" type="slidenum">
              <a:rPr lang="en-US" smtClean="0"/>
              <a:t>‹#›</a:t>
            </a:fld>
            <a:endParaRPr lang="en-US"/>
          </a:p>
        </p:txBody>
      </p:sp>
    </p:spTree>
    <p:extLst>
      <p:ext uri="{BB962C8B-B14F-4D97-AF65-F5344CB8AC3E}">
        <p14:creationId xmlns:p14="http://schemas.microsoft.com/office/powerpoint/2010/main" val="2399283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2978F9-B431-4F98-8A10-93B316C9289C}"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BD582-D30D-48AB-BF33-FD2AA92BF5D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714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2978F9-B431-4F98-8A10-93B316C9289C}"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6BD582-D30D-48AB-BF33-FD2AA92BF5DE}" type="slidenum">
              <a:rPr lang="en-US" smtClean="0"/>
              <a:t>‹#›</a:t>
            </a:fld>
            <a:endParaRPr lang="en-US"/>
          </a:p>
        </p:txBody>
      </p:sp>
    </p:spTree>
    <p:extLst>
      <p:ext uri="{BB962C8B-B14F-4D97-AF65-F5344CB8AC3E}">
        <p14:creationId xmlns:p14="http://schemas.microsoft.com/office/powerpoint/2010/main" val="1323820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2978F9-B431-4F98-8A10-93B316C9289C}" type="datetimeFigureOut">
              <a:rPr lang="en-US" smtClean="0"/>
              <a:t>1/18/2023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6BD582-D30D-48AB-BF33-FD2AA92BF5DE}" type="slidenum">
              <a:rPr lang="en-US" smtClean="0"/>
              <a:t>‹#›</a:t>
            </a:fld>
            <a:endParaRPr lang="en-US"/>
          </a:p>
        </p:txBody>
      </p:sp>
    </p:spTree>
    <p:extLst>
      <p:ext uri="{BB962C8B-B14F-4D97-AF65-F5344CB8AC3E}">
        <p14:creationId xmlns:p14="http://schemas.microsoft.com/office/powerpoint/2010/main" val="1102664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2978F9-B431-4F98-8A10-93B316C9289C}" type="datetimeFigureOut">
              <a:rPr lang="en-US" smtClean="0"/>
              <a:t>1/18/2023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6BD582-D30D-48AB-BF33-FD2AA92BF5DE}" type="slidenum">
              <a:rPr lang="en-US" smtClean="0"/>
              <a:t>‹#›</a:t>
            </a:fld>
            <a:endParaRPr lang="en-US"/>
          </a:p>
        </p:txBody>
      </p:sp>
    </p:spTree>
    <p:extLst>
      <p:ext uri="{BB962C8B-B14F-4D97-AF65-F5344CB8AC3E}">
        <p14:creationId xmlns:p14="http://schemas.microsoft.com/office/powerpoint/2010/main" val="2025216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72978F9-B431-4F98-8A10-93B316C9289C}" type="datetimeFigureOut">
              <a:rPr lang="en-US" smtClean="0"/>
              <a:t>1/18/2023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96BD582-D30D-48AB-BF33-FD2AA92BF5DE}" type="slidenum">
              <a:rPr lang="en-US" smtClean="0"/>
              <a:t>‹#›</a:t>
            </a:fld>
            <a:endParaRPr lang="en-US"/>
          </a:p>
        </p:txBody>
      </p:sp>
    </p:spTree>
    <p:extLst>
      <p:ext uri="{BB962C8B-B14F-4D97-AF65-F5344CB8AC3E}">
        <p14:creationId xmlns:p14="http://schemas.microsoft.com/office/powerpoint/2010/main" val="977431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72978F9-B431-4F98-8A10-93B316C9289C}" type="datetimeFigureOut">
              <a:rPr lang="en-US" smtClean="0"/>
              <a:t>1/18/2023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96BD582-D30D-48AB-BF33-FD2AA92BF5DE}" type="slidenum">
              <a:rPr lang="en-US" smtClean="0"/>
              <a:t>‹#›</a:t>
            </a:fld>
            <a:endParaRPr lang="en-US"/>
          </a:p>
        </p:txBody>
      </p:sp>
    </p:spTree>
    <p:extLst>
      <p:ext uri="{BB962C8B-B14F-4D97-AF65-F5344CB8AC3E}">
        <p14:creationId xmlns:p14="http://schemas.microsoft.com/office/powerpoint/2010/main" val="331658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2978F9-B431-4F98-8A10-93B316C9289C}"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6BD582-D30D-48AB-BF33-FD2AA92BF5DE}" type="slidenum">
              <a:rPr lang="en-US" smtClean="0"/>
              <a:t>‹#›</a:t>
            </a:fld>
            <a:endParaRPr lang="en-US"/>
          </a:p>
        </p:txBody>
      </p:sp>
    </p:spTree>
    <p:extLst>
      <p:ext uri="{BB962C8B-B14F-4D97-AF65-F5344CB8AC3E}">
        <p14:creationId xmlns:p14="http://schemas.microsoft.com/office/powerpoint/2010/main" val="3094578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72978F9-B431-4F98-8A10-93B316C9289C}" type="datetimeFigureOut">
              <a:rPr lang="en-US" smtClean="0"/>
              <a:t>1/18/2023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96BD582-D30D-48AB-BF33-FD2AA92BF5DE}"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4239529"/>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ABF8B-1EB0-A433-1D34-B038AA3AC9A3}"/>
              </a:ext>
            </a:extLst>
          </p:cNvPr>
          <p:cNvSpPr>
            <a:spLocks noGrp="1"/>
          </p:cNvSpPr>
          <p:nvPr>
            <p:ph type="ctrTitle"/>
          </p:nvPr>
        </p:nvSpPr>
        <p:spPr/>
        <p:txBody>
          <a:bodyPr/>
          <a:lstStyle/>
          <a:p>
            <a:r>
              <a:rPr lang="en-US" dirty="0"/>
              <a:t>Strategic Plan Committee meeting </a:t>
            </a:r>
          </a:p>
        </p:txBody>
      </p:sp>
      <p:sp>
        <p:nvSpPr>
          <p:cNvPr id="3" name="Subtitle 2">
            <a:extLst>
              <a:ext uri="{FF2B5EF4-FFF2-40B4-BE49-F238E27FC236}">
                <a16:creationId xmlns:a16="http://schemas.microsoft.com/office/drawing/2014/main" id="{79A36CD4-AD1B-2449-CA4F-4901F9DAC51F}"/>
              </a:ext>
            </a:extLst>
          </p:cNvPr>
          <p:cNvSpPr>
            <a:spLocks noGrp="1"/>
          </p:cNvSpPr>
          <p:nvPr>
            <p:ph type="subTitle" idx="1"/>
          </p:nvPr>
        </p:nvSpPr>
        <p:spPr/>
        <p:txBody>
          <a:bodyPr/>
          <a:lstStyle/>
          <a:p>
            <a:r>
              <a:rPr lang="en-US" dirty="0"/>
              <a:t>January 12, 2023</a:t>
            </a:r>
          </a:p>
        </p:txBody>
      </p:sp>
    </p:spTree>
    <p:extLst>
      <p:ext uri="{BB962C8B-B14F-4D97-AF65-F5344CB8AC3E}">
        <p14:creationId xmlns:p14="http://schemas.microsoft.com/office/powerpoint/2010/main" val="1152088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21F1D-4847-16D8-2511-35BBB37CC81B}"/>
              </a:ext>
            </a:extLst>
          </p:cNvPr>
          <p:cNvSpPr>
            <a:spLocks noGrp="1"/>
          </p:cNvSpPr>
          <p:nvPr>
            <p:ph type="title"/>
          </p:nvPr>
        </p:nvSpPr>
        <p:spPr/>
        <p:txBody>
          <a:bodyPr/>
          <a:lstStyle/>
          <a:p>
            <a:r>
              <a:rPr lang="en-US" dirty="0"/>
              <a:t>Building Assets: Custodial Funds</a:t>
            </a:r>
          </a:p>
        </p:txBody>
      </p:sp>
      <p:sp>
        <p:nvSpPr>
          <p:cNvPr id="3" name="Content Placeholder 2">
            <a:extLst>
              <a:ext uri="{FF2B5EF4-FFF2-40B4-BE49-F238E27FC236}">
                <a16:creationId xmlns:a16="http://schemas.microsoft.com/office/drawing/2014/main" id="{0E534C20-893B-9A12-DF0F-CCE438F52993}"/>
              </a:ext>
            </a:extLst>
          </p:cNvPr>
          <p:cNvSpPr>
            <a:spLocks noGrp="1"/>
          </p:cNvSpPr>
          <p:nvPr>
            <p:ph idx="1"/>
          </p:nvPr>
        </p:nvSpPr>
        <p:spPr/>
        <p:txBody>
          <a:bodyPr>
            <a:normAutofit fontScale="25000" lnSpcReduction="20000"/>
          </a:bodyPr>
          <a:lstStyle/>
          <a:p>
            <a:pPr>
              <a:buFont typeface="Wingdings" panose="05000000000000000000" pitchFamily="2" charset="2"/>
              <a:buChar char="§"/>
            </a:pPr>
            <a:r>
              <a:rPr lang="en-US" sz="8000" dirty="0"/>
              <a:t>What is the value proposition for the organizations to use JCFGM as the vehicle for long term funds.</a:t>
            </a:r>
          </a:p>
          <a:p>
            <a:pPr>
              <a:buFont typeface="Wingdings" panose="05000000000000000000" pitchFamily="2" charset="2"/>
              <a:buChar char="§"/>
            </a:pPr>
            <a:r>
              <a:rPr lang="en-US" sz="8000" dirty="0"/>
              <a:t>Given the hesitancy of congregational investment committees to take risks, should we be offering more than one investment option at Vanguard—is that possible, does it cost additional monies? How does the JCFGM investment committee think of this alternative?</a:t>
            </a:r>
          </a:p>
          <a:p>
            <a:pPr>
              <a:buFont typeface="Wingdings" panose="05000000000000000000" pitchFamily="2" charset="2"/>
              <a:buChar char="§"/>
            </a:pPr>
            <a:r>
              <a:rPr lang="en-US" sz="8000" dirty="0"/>
              <a:t>What is the value of growing the foundation with both Jewish and other funds and could we create a multi prong approach that allows both to happen but under different titles</a:t>
            </a:r>
          </a:p>
          <a:p>
            <a:pPr>
              <a:buFont typeface="Wingdings" panose="05000000000000000000" pitchFamily="2" charset="2"/>
              <a:buChar char="§"/>
            </a:pPr>
            <a:r>
              <a:rPr lang="en-US" sz="8000" dirty="0"/>
              <a:t>Case study: Can we develop an investment case study of an institution and use it as a model for other organizations—including measures of success</a:t>
            </a:r>
          </a:p>
          <a:p>
            <a:pPr>
              <a:buFont typeface="Wingdings" panose="05000000000000000000" pitchFamily="2" charset="2"/>
              <a:buChar char="§"/>
            </a:pPr>
            <a:r>
              <a:rPr lang="en-US" sz="8000" dirty="0"/>
              <a:t>How do we integrate institutional giving in the long term strategy of building assets—what is a dollar goal.</a:t>
            </a:r>
          </a:p>
          <a:p>
            <a:pPr>
              <a:buFont typeface="Wingdings" panose="05000000000000000000" pitchFamily="2" charset="2"/>
              <a:buChar char="§"/>
            </a:pPr>
            <a:r>
              <a:rPr lang="en-US" sz="8000" dirty="0"/>
              <a:t>Other Jewish communities/charitable groups- How can we craft an appeal to that audience and where do we find them. </a:t>
            </a:r>
          </a:p>
          <a:p>
            <a:pPr>
              <a:buFont typeface="Wingdings" panose="05000000000000000000" pitchFamily="2" charset="2"/>
              <a:buChar char="§"/>
            </a:pPr>
            <a:endParaRPr lang="en-US" sz="8000" dirty="0"/>
          </a:p>
          <a:p>
            <a:pPr>
              <a:buFont typeface="Wingdings" panose="05000000000000000000" pitchFamily="2" charset="2"/>
              <a:buChar char="§"/>
            </a:pPr>
            <a:endParaRPr lang="en-US" sz="8000" dirty="0"/>
          </a:p>
          <a:p>
            <a:pPr>
              <a:buFont typeface="Wingdings" panose="05000000000000000000" pitchFamily="2" charset="2"/>
              <a:buChar char="§"/>
            </a:pPr>
            <a:endParaRPr lang="en-US" sz="4000" dirty="0"/>
          </a:p>
          <a:p>
            <a:endParaRPr lang="en-US" sz="4000"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endParaRPr lang="en-US" dirty="0"/>
          </a:p>
          <a:p>
            <a:pPr>
              <a:buFont typeface="Wingdings" panose="05000000000000000000" pitchFamily="2" charset="2"/>
              <a:buChar char="Ø"/>
            </a:pPr>
            <a:r>
              <a:rPr lang="en-US" dirty="0"/>
              <a:t>Board: Ron Berg, Jeff Miller, Joanne Snow</a:t>
            </a:r>
          </a:p>
        </p:txBody>
      </p:sp>
    </p:spTree>
    <p:extLst>
      <p:ext uri="{BB962C8B-B14F-4D97-AF65-F5344CB8AC3E}">
        <p14:creationId xmlns:p14="http://schemas.microsoft.com/office/powerpoint/2010/main" val="1176970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76FA5-992C-6B3B-CBE0-EF182039B8C7}"/>
              </a:ext>
            </a:extLst>
          </p:cNvPr>
          <p:cNvSpPr>
            <a:spLocks noGrp="1"/>
          </p:cNvSpPr>
          <p:nvPr>
            <p:ph type="title"/>
          </p:nvPr>
        </p:nvSpPr>
        <p:spPr/>
        <p:txBody>
          <a:bodyPr/>
          <a:lstStyle/>
          <a:p>
            <a:r>
              <a:rPr lang="en-US" dirty="0"/>
              <a:t>Surveys </a:t>
            </a:r>
          </a:p>
        </p:txBody>
      </p:sp>
      <p:sp>
        <p:nvSpPr>
          <p:cNvPr id="3" name="Content Placeholder 2">
            <a:extLst>
              <a:ext uri="{FF2B5EF4-FFF2-40B4-BE49-F238E27FC236}">
                <a16:creationId xmlns:a16="http://schemas.microsoft.com/office/drawing/2014/main" id="{48DB9177-317A-1564-0CE3-5760AEC1C83B}"/>
              </a:ext>
            </a:extLst>
          </p:cNvPr>
          <p:cNvSpPr>
            <a:spLocks noGrp="1"/>
          </p:cNvSpPr>
          <p:nvPr>
            <p:ph idx="1"/>
          </p:nvPr>
        </p:nvSpPr>
        <p:spPr/>
        <p:txBody>
          <a:bodyPr>
            <a:normAutofit fontScale="85000" lnSpcReduction="20000"/>
          </a:bodyPr>
          <a:lstStyle/>
          <a:p>
            <a:endParaRPr lang="en-US" dirty="0"/>
          </a:p>
          <a:p>
            <a:pPr>
              <a:buFont typeface="Wingdings" panose="05000000000000000000" pitchFamily="2" charset="2"/>
              <a:buChar char="q"/>
            </a:pPr>
            <a:r>
              <a:rPr lang="en-US" sz="2100" dirty="0"/>
              <a:t>Community Survey – to learn community perception regarding JCFGM  brand recognition</a:t>
            </a:r>
          </a:p>
          <a:p>
            <a:pPr>
              <a:buFont typeface="Wingdings" panose="05000000000000000000" pitchFamily="2" charset="2"/>
              <a:buChar char="q"/>
            </a:pPr>
            <a:r>
              <a:rPr lang="en-US" sz="2100" dirty="0"/>
              <a:t>Survey for other Foundations –to learn best practices</a:t>
            </a:r>
          </a:p>
          <a:p>
            <a:pPr>
              <a:buFont typeface="Wingdings" panose="05000000000000000000" pitchFamily="2" charset="2"/>
              <a:buChar char="q"/>
            </a:pPr>
            <a:r>
              <a:rPr lang="en-US" sz="2100" dirty="0"/>
              <a:t>Key informant interviews- to learn from key community leaders </a:t>
            </a:r>
          </a:p>
          <a:p>
            <a:pPr>
              <a:buFont typeface="Wingdings" panose="05000000000000000000" pitchFamily="2" charset="2"/>
              <a:buChar char="Ø"/>
            </a:pPr>
            <a:r>
              <a:rPr lang="en-US" sz="2100" dirty="0"/>
              <a:t>Identified Key informants: Jill Jaclin, Doug </a:t>
            </a:r>
            <a:r>
              <a:rPr lang="en-US" sz="2100" dirty="0" err="1"/>
              <a:t>Zeltt</a:t>
            </a:r>
            <a:r>
              <a:rPr lang="en-US" sz="2100" dirty="0"/>
              <a:t>, Jeff Perlman, Conrad </a:t>
            </a:r>
            <a:r>
              <a:rPr lang="en-US" sz="2100" dirty="0" err="1"/>
              <a:t>Druker</a:t>
            </a:r>
            <a:r>
              <a:rPr lang="en-US" sz="2100" dirty="0"/>
              <a:t>, Mark Janofsky, Corey Safran, Jesse Treu, Ben </a:t>
            </a:r>
            <a:r>
              <a:rPr lang="en-US" sz="2100" dirty="0" err="1"/>
              <a:t>Genek</a:t>
            </a:r>
            <a:r>
              <a:rPr lang="en-US" sz="2100" dirty="0"/>
              <a:t>, Ellen Teller, Ben </a:t>
            </a:r>
            <a:r>
              <a:rPr lang="en-US" sz="2100" dirty="0" err="1"/>
              <a:t>Sharlin</a:t>
            </a:r>
            <a:r>
              <a:rPr lang="en-US" sz="2100" dirty="0"/>
              <a:t>, Jill </a:t>
            </a:r>
            <a:r>
              <a:rPr lang="en-US" sz="2100" dirty="0" err="1"/>
              <a:t>Lavitsky</a:t>
            </a:r>
            <a:r>
              <a:rPr lang="en-US" sz="2100" dirty="0"/>
              <a:t>, Eric </a:t>
            </a:r>
            <a:r>
              <a:rPr lang="en-US" sz="2100" dirty="0" err="1"/>
              <a:t>Lavitsky</a:t>
            </a:r>
            <a:r>
              <a:rPr lang="en-US" sz="2100" dirty="0"/>
              <a:t>, </a:t>
            </a:r>
          </a:p>
          <a:p>
            <a:r>
              <a:rPr lang="en-US" sz="2100" dirty="0"/>
              <a:t>Timeline: </a:t>
            </a:r>
          </a:p>
          <a:p>
            <a:pPr>
              <a:buFont typeface="Wingdings" panose="05000000000000000000" pitchFamily="2" charset="2"/>
              <a:buChar char="Ø"/>
            </a:pPr>
            <a:r>
              <a:rPr lang="en-US" sz="2100" dirty="0"/>
              <a:t>Survey to community: February 6</a:t>
            </a:r>
          </a:p>
          <a:p>
            <a:pPr>
              <a:buFont typeface="Wingdings" panose="05000000000000000000" pitchFamily="2" charset="2"/>
              <a:buChar char="Ø"/>
            </a:pPr>
            <a:r>
              <a:rPr lang="en-US" sz="2100" dirty="0"/>
              <a:t>Survey to other Foundations Feb/March </a:t>
            </a:r>
          </a:p>
          <a:p>
            <a:pPr>
              <a:buFont typeface="Wingdings" panose="05000000000000000000" pitchFamily="2" charset="2"/>
              <a:buChar char="Ø"/>
            </a:pPr>
            <a:r>
              <a:rPr lang="en-US" sz="2100" dirty="0"/>
              <a:t>Key informant interviews Feb/March – 2 people at each interview. Strategic plan committee members should email Linda who they are willing to interview. </a:t>
            </a:r>
          </a:p>
          <a:p>
            <a:r>
              <a:rPr lang="en-US" sz="1400" dirty="0"/>
              <a:t>Board: Susan Falcon Staff: Linda Meisel  – with input from all the committees</a:t>
            </a:r>
            <a:endParaRPr lang="en-US" sz="1500" dirty="0"/>
          </a:p>
          <a:p>
            <a:endParaRPr lang="en-US" sz="4300" dirty="0"/>
          </a:p>
          <a:p>
            <a:endParaRPr lang="en-US" sz="4300" dirty="0"/>
          </a:p>
          <a:p>
            <a:endParaRPr lang="en-US" sz="4300" dirty="0"/>
          </a:p>
          <a:p>
            <a:endParaRPr lang="en-US" dirty="0"/>
          </a:p>
          <a:p>
            <a:pPr marL="0" indent="0">
              <a:buNone/>
            </a:pPr>
            <a:endParaRPr lang="en-US" dirty="0"/>
          </a:p>
        </p:txBody>
      </p:sp>
    </p:spTree>
    <p:extLst>
      <p:ext uri="{BB962C8B-B14F-4D97-AF65-F5344CB8AC3E}">
        <p14:creationId xmlns:p14="http://schemas.microsoft.com/office/powerpoint/2010/main" val="990475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F34D3-77FE-3CC3-8BF6-940C76C882DD}"/>
              </a:ext>
            </a:extLst>
          </p:cNvPr>
          <p:cNvSpPr>
            <a:spLocks noGrp="1"/>
          </p:cNvSpPr>
          <p:nvPr>
            <p:ph type="title"/>
          </p:nvPr>
        </p:nvSpPr>
        <p:spPr/>
        <p:txBody>
          <a:bodyPr/>
          <a:lstStyle/>
          <a:p>
            <a:r>
              <a:rPr lang="en-US" dirty="0"/>
              <a:t>Staff Talent Management</a:t>
            </a:r>
          </a:p>
        </p:txBody>
      </p:sp>
      <p:sp>
        <p:nvSpPr>
          <p:cNvPr id="3" name="Content Placeholder 2">
            <a:extLst>
              <a:ext uri="{FF2B5EF4-FFF2-40B4-BE49-F238E27FC236}">
                <a16:creationId xmlns:a16="http://schemas.microsoft.com/office/drawing/2014/main" id="{B26588F6-C6FB-3838-BA72-BB923865F1FD}"/>
              </a:ext>
            </a:extLst>
          </p:cNvPr>
          <p:cNvSpPr>
            <a:spLocks noGrp="1"/>
          </p:cNvSpPr>
          <p:nvPr>
            <p:ph idx="1"/>
          </p:nvPr>
        </p:nvSpPr>
        <p:spPr/>
        <p:txBody>
          <a:bodyPr/>
          <a:lstStyle/>
          <a:p>
            <a:endParaRPr lang="en-US" dirty="0"/>
          </a:p>
          <a:p>
            <a:endParaRPr lang="en-US" dirty="0"/>
          </a:p>
          <a:p>
            <a:pPr>
              <a:buFont typeface="Wingdings" panose="05000000000000000000" pitchFamily="2" charset="2"/>
              <a:buChar char="§"/>
            </a:pPr>
            <a:r>
              <a:rPr lang="en-US" dirty="0"/>
              <a:t>Committee met with entire staff in December to review process for information gathering.</a:t>
            </a:r>
          </a:p>
          <a:p>
            <a:pPr>
              <a:buFont typeface="Wingdings" panose="05000000000000000000" pitchFamily="2" charset="2"/>
              <a:buChar char="§"/>
            </a:pPr>
            <a:r>
              <a:rPr lang="en-US" dirty="0"/>
              <a:t>Staff SWOTs analysis conducted – December 2022</a:t>
            </a:r>
          </a:p>
          <a:p>
            <a:pPr>
              <a:buFont typeface="Wingdings" panose="05000000000000000000" pitchFamily="2" charset="2"/>
              <a:buChar char="§"/>
            </a:pPr>
            <a:r>
              <a:rPr lang="en-US" dirty="0"/>
              <a:t>Individual staff interviews –in process to be completed by Feb.20, 2023</a:t>
            </a:r>
          </a:p>
          <a:p>
            <a:endParaRPr lang="en-US" dirty="0"/>
          </a:p>
          <a:p>
            <a:r>
              <a:rPr lang="en-US" dirty="0"/>
              <a:t>Committee: Board:  Josh Waldorf , Miki Krakauer, Stephanie Koren</a:t>
            </a:r>
          </a:p>
          <a:p>
            <a:r>
              <a:rPr lang="en-US" dirty="0"/>
              <a:t> Staff: Linda Meisel, Amy Zacks, Kim Marks</a:t>
            </a:r>
          </a:p>
          <a:p>
            <a:pPr marL="0" indent="0">
              <a:buNone/>
            </a:pPr>
            <a:endParaRPr lang="en-US" dirty="0"/>
          </a:p>
        </p:txBody>
      </p:sp>
    </p:spTree>
    <p:extLst>
      <p:ext uri="{BB962C8B-B14F-4D97-AF65-F5344CB8AC3E}">
        <p14:creationId xmlns:p14="http://schemas.microsoft.com/office/powerpoint/2010/main" val="4124573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017C4-F636-5C68-06FA-182BA28BDA82}"/>
              </a:ext>
            </a:extLst>
          </p:cNvPr>
          <p:cNvSpPr>
            <a:spLocks noGrp="1"/>
          </p:cNvSpPr>
          <p:nvPr>
            <p:ph type="title"/>
          </p:nvPr>
        </p:nvSpPr>
        <p:spPr/>
        <p:txBody>
          <a:bodyPr/>
          <a:lstStyle/>
          <a:p>
            <a:r>
              <a:rPr lang="en-US" dirty="0"/>
              <a:t>Board Talent management</a:t>
            </a:r>
          </a:p>
        </p:txBody>
      </p:sp>
      <p:sp>
        <p:nvSpPr>
          <p:cNvPr id="3" name="Content Placeholder 2">
            <a:extLst>
              <a:ext uri="{FF2B5EF4-FFF2-40B4-BE49-F238E27FC236}">
                <a16:creationId xmlns:a16="http://schemas.microsoft.com/office/drawing/2014/main" id="{8B9896D5-1296-E588-EB1C-14A60C314497}"/>
              </a:ext>
            </a:extLst>
          </p:cNvPr>
          <p:cNvSpPr>
            <a:spLocks noGrp="1"/>
          </p:cNvSpPr>
          <p:nvPr>
            <p:ph idx="1"/>
          </p:nvPr>
        </p:nvSpPr>
        <p:spPr/>
        <p:txBody>
          <a:bodyPr>
            <a:normAutofit fontScale="92500" lnSpcReduction="20000"/>
          </a:bodyPr>
          <a:lstStyle/>
          <a:p>
            <a:endParaRPr lang="en-US" dirty="0"/>
          </a:p>
          <a:p>
            <a:pPr>
              <a:buFont typeface="Wingdings" panose="05000000000000000000" pitchFamily="2" charset="2"/>
              <a:buChar char="q"/>
            </a:pPr>
            <a:r>
              <a:rPr lang="en-US" dirty="0"/>
              <a:t>Committee met in December 2022 and discussed board survey</a:t>
            </a:r>
          </a:p>
          <a:p>
            <a:pPr>
              <a:buFont typeface="Wingdings" panose="05000000000000000000" pitchFamily="2" charset="2"/>
              <a:buChar char="q"/>
            </a:pPr>
            <a:r>
              <a:rPr lang="en-US" dirty="0"/>
              <a:t>Board  member survey created to be distributed </a:t>
            </a:r>
            <a:r>
              <a:rPr lang="en-US"/>
              <a:t>mid January 25, </a:t>
            </a:r>
            <a:r>
              <a:rPr lang="en-US" dirty="0"/>
              <a:t>2023</a:t>
            </a:r>
          </a:p>
          <a:p>
            <a:pPr marL="0" indent="0">
              <a:buNone/>
            </a:pPr>
            <a:endParaRPr lang="en-US" dirty="0"/>
          </a:p>
          <a:p>
            <a:endParaRPr lang="en-US" dirty="0"/>
          </a:p>
          <a:p>
            <a:endParaRPr lang="en-US" dirty="0"/>
          </a:p>
          <a:p>
            <a:endParaRPr lang="en-US" dirty="0"/>
          </a:p>
          <a:p>
            <a:endParaRPr lang="en-US" dirty="0"/>
          </a:p>
          <a:p>
            <a:r>
              <a:rPr lang="en-US" dirty="0"/>
              <a:t>Committee:  Board: Michael Feldstein, Wally </a:t>
            </a:r>
            <a:r>
              <a:rPr lang="en-US" dirty="0" err="1"/>
              <a:t>Yosafat</a:t>
            </a:r>
            <a:r>
              <a:rPr lang="en-US" dirty="0"/>
              <a:t>, Steve Lieberman</a:t>
            </a:r>
          </a:p>
          <a:p>
            <a:r>
              <a:rPr lang="en-US" dirty="0"/>
              <a:t>Staff: Linda Meisel </a:t>
            </a:r>
          </a:p>
          <a:p>
            <a:endParaRPr lang="en-US" dirty="0"/>
          </a:p>
        </p:txBody>
      </p:sp>
    </p:spTree>
    <p:extLst>
      <p:ext uri="{BB962C8B-B14F-4D97-AF65-F5344CB8AC3E}">
        <p14:creationId xmlns:p14="http://schemas.microsoft.com/office/powerpoint/2010/main" val="2069058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71C95-7FCC-0E57-5162-E38D77E76977}"/>
              </a:ext>
            </a:extLst>
          </p:cNvPr>
          <p:cNvSpPr>
            <a:spLocks noGrp="1"/>
          </p:cNvSpPr>
          <p:nvPr>
            <p:ph type="title"/>
          </p:nvPr>
        </p:nvSpPr>
        <p:spPr/>
        <p:txBody>
          <a:bodyPr/>
          <a:lstStyle/>
          <a:p>
            <a:r>
              <a:rPr lang="en-US" dirty="0"/>
              <a:t>Infrastructure: Office Space</a:t>
            </a:r>
          </a:p>
        </p:txBody>
      </p:sp>
      <p:sp>
        <p:nvSpPr>
          <p:cNvPr id="3" name="Content Placeholder 2">
            <a:extLst>
              <a:ext uri="{FF2B5EF4-FFF2-40B4-BE49-F238E27FC236}">
                <a16:creationId xmlns:a16="http://schemas.microsoft.com/office/drawing/2014/main" id="{693C662B-4BAE-029F-6694-1356B86AE0E5}"/>
              </a:ext>
            </a:extLst>
          </p:cNvPr>
          <p:cNvSpPr>
            <a:spLocks noGrp="1"/>
          </p:cNvSpPr>
          <p:nvPr>
            <p:ph idx="1"/>
          </p:nvPr>
        </p:nvSpPr>
        <p:spPr/>
        <p:txBody>
          <a:bodyPr>
            <a:normAutofit/>
          </a:bodyPr>
          <a:lstStyle/>
          <a:p>
            <a:endParaRPr lang="en-US" dirty="0"/>
          </a:p>
          <a:p>
            <a:pPr>
              <a:buFont typeface="Wingdings" panose="05000000000000000000" pitchFamily="2" charset="2"/>
              <a:buChar char="q"/>
            </a:pPr>
            <a:r>
              <a:rPr lang="en-US" dirty="0"/>
              <a:t>Office Space committee met in December 2022</a:t>
            </a:r>
          </a:p>
          <a:p>
            <a:pPr>
              <a:buFont typeface="Wingdings" panose="05000000000000000000" pitchFamily="2" charset="2"/>
              <a:buChar char="q"/>
            </a:pPr>
            <a:r>
              <a:rPr lang="en-US" dirty="0"/>
              <a:t> There was general agreement that the committee would recommend that  JCFGM should have physical office space with hybrid work model </a:t>
            </a:r>
          </a:p>
          <a:p>
            <a:pPr marL="0" indent="0">
              <a:buNone/>
            </a:pPr>
            <a:endParaRPr lang="en-US" dirty="0"/>
          </a:p>
          <a:p>
            <a:pPr>
              <a:buFont typeface="Wingdings" panose="05000000000000000000" pitchFamily="2" charset="2"/>
              <a:buChar char="q"/>
            </a:pPr>
            <a:endParaRPr lang="en-US" dirty="0"/>
          </a:p>
          <a:p>
            <a:endParaRPr lang="en-US" dirty="0"/>
          </a:p>
          <a:p>
            <a:r>
              <a:rPr lang="en-US" dirty="0"/>
              <a:t>Board: Howard Cohen, Jim </a:t>
            </a:r>
            <a:r>
              <a:rPr lang="en-US" dirty="0" err="1"/>
              <a:t>Schragger</a:t>
            </a:r>
            <a:endParaRPr lang="en-US" dirty="0"/>
          </a:p>
          <a:p>
            <a:r>
              <a:rPr lang="en-US" dirty="0"/>
              <a:t>Staff: Linda Meisel </a:t>
            </a:r>
          </a:p>
        </p:txBody>
      </p:sp>
    </p:spTree>
    <p:extLst>
      <p:ext uri="{BB962C8B-B14F-4D97-AF65-F5344CB8AC3E}">
        <p14:creationId xmlns:p14="http://schemas.microsoft.com/office/powerpoint/2010/main" val="1645666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3BBCD-27BF-38D1-8DB3-CB5062D8136A}"/>
              </a:ext>
            </a:extLst>
          </p:cNvPr>
          <p:cNvSpPr>
            <a:spLocks noGrp="1"/>
          </p:cNvSpPr>
          <p:nvPr>
            <p:ph type="title"/>
          </p:nvPr>
        </p:nvSpPr>
        <p:spPr/>
        <p:txBody>
          <a:bodyPr/>
          <a:lstStyle/>
          <a:p>
            <a:r>
              <a:rPr lang="en-US" dirty="0"/>
              <a:t>Communications/Marketing/Branding</a:t>
            </a:r>
          </a:p>
        </p:txBody>
      </p:sp>
      <p:sp>
        <p:nvSpPr>
          <p:cNvPr id="5" name="Content Placeholder 4">
            <a:extLst>
              <a:ext uri="{FF2B5EF4-FFF2-40B4-BE49-F238E27FC236}">
                <a16:creationId xmlns:a16="http://schemas.microsoft.com/office/drawing/2014/main" id="{1449D208-CF45-9157-715B-0B4437BE2737}"/>
              </a:ext>
            </a:extLst>
          </p:cNvPr>
          <p:cNvSpPr>
            <a:spLocks noGrp="1"/>
          </p:cNvSpPr>
          <p:nvPr>
            <p:ph idx="1"/>
          </p:nvPr>
        </p:nvSpPr>
        <p:spPr>
          <a:xfrm>
            <a:off x="1097280" y="1945125"/>
            <a:ext cx="10058400" cy="4023360"/>
          </a:xfrm>
        </p:spPr>
        <p:txBody>
          <a:bodyPr>
            <a:normAutofit lnSpcReduction="10000"/>
          </a:bodyPr>
          <a:lstStyle/>
          <a:p>
            <a:r>
              <a:rPr lang="en-US" dirty="0"/>
              <a:t>Community Survey</a:t>
            </a:r>
          </a:p>
          <a:p>
            <a:pPr lvl="1"/>
            <a:r>
              <a:rPr lang="en-US" dirty="0"/>
              <a:t>First draft circulated</a:t>
            </a:r>
          </a:p>
          <a:p>
            <a:pPr lvl="1"/>
            <a:r>
              <a:rPr lang="en-US" dirty="0"/>
              <a:t>Will be sent to entire CRM database</a:t>
            </a:r>
          </a:p>
          <a:p>
            <a:r>
              <a:rPr lang="en-US" dirty="0"/>
              <a:t>Key Informant Survey</a:t>
            </a:r>
          </a:p>
          <a:p>
            <a:pPr lvl="1"/>
            <a:r>
              <a:rPr lang="en-US" dirty="0"/>
              <a:t>First draft circulated</a:t>
            </a:r>
          </a:p>
          <a:p>
            <a:pPr lvl="1"/>
            <a:r>
              <a:rPr lang="en-US" dirty="0"/>
              <a:t>Key informants identified</a:t>
            </a:r>
          </a:p>
          <a:p>
            <a:r>
              <a:rPr lang="en-US" dirty="0"/>
              <a:t>Marketing/Communications Firms</a:t>
            </a:r>
          </a:p>
          <a:p>
            <a:pPr lvl="1"/>
            <a:r>
              <a:rPr lang="en-US" dirty="0"/>
              <a:t>Recommendations collected</a:t>
            </a:r>
          </a:p>
          <a:p>
            <a:pPr lvl="1"/>
            <a:r>
              <a:rPr lang="en-US" dirty="0"/>
              <a:t>Initial contacts made</a:t>
            </a:r>
          </a:p>
          <a:p>
            <a:pPr marL="201168" lvl="1" indent="0">
              <a:buNone/>
            </a:pPr>
            <a:endParaRPr lang="en-US" dirty="0"/>
          </a:p>
          <a:p>
            <a:pPr marL="201168" lvl="1" indent="0">
              <a:buNone/>
            </a:pPr>
            <a:r>
              <a:rPr lang="en-US" dirty="0"/>
              <a:t>Committee: Board: Susan Falcon, Brenda </a:t>
            </a:r>
            <a:r>
              <a:rPr lang="en-US" dirty="0" err="1"/>
              <a:t>Zlatin</a:t>
            </a:r>
            <a:endParaRPr lang="en-US" dirty="0"/>
          </a:p>
          <a:p>
            <a:pPr marL="201168" lvl="1" indent="0">
              <a:buNone/>
            </a:pPr>
            <a:r>
              <a:rPr lang="en-US" dirty="0"/>
              <a:t>Staff: Kim Marks, Linda Meisel, Amy Zacks</a:t>
            </a:r>
          </a:p>
        </p:txBody>
      </p:sp>
    </p:spTree>
    <p:extLst>
      <p:ext uri="{BB962C8B-B14F-4D97-AF65-F5344CB8AC3E}">
        <p14:creationId xmlns:p14="http://schemas.microsoft.com/office/powerpoint/2010/main" val="3677219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4C5F0-A496-D7A4-4E50-D302E02C1653}"/>
              </a:ext>
            </a:extLst>
          </p:cNvPr>
          <p:cNvSpPr>
            <a:spLocks noGrp="1"/>
          </p:cNvSpPr>
          <p:nvPr>
            <p:ph type="title"/>
          </p:nvPr>
        </p:nvSpPr>
        <p:spPr/>
        <p:txBody>
          <a:bodyPr/>
          <a:lstStyle/>
          <a:p>
            <a:r>
              <a:rPr lang="en-US" dirty="0"/>
              <a:t>Building Assets: Donor Advised Funds</a:t>
            </a:r>
          </a:p>
        </p:txBody>
      </p:sp>
      <p:sp>
        <p:nvSpPr>
          <p:cNvPr id="3" name="Content Placeholder 2">
            <a:extLst>
              <a:ext uri="{FF2B5EF4-FFF2-40B4-BE49-F238E27FC236}">
                <a16:creationId xmlns:a16="http://schemas.microsoft.com/office/drawing/2014/main" id="{5C141DCC-5FCB-7981-951C-BDFF273E8A60}"/>
              </a:ext>
            </a:extLst>
          </p:cNvPr>
          <p:cNvSpPr>
            <a:spLocks noGrp="1"/>
          </p:cNvSpPr>
          <p:nvPr>
            <p:ph idx="1"/>
          </p:nvPr>
        </p:nvSpPr>
        <p:spPr>
          <a:xfrm>
            <a:off x="1097280" y="1845734"/>
            <a:ext cx="10058400" cy="4326466"/>
          </a:xfrm>
        </p:spPr>
        <p:txBody>
          <a:bodyPr>
            <a:normAutofit lnSpcReduction="10000"/>
          </a:bodyPr>
          <a:lstStyle/>
          <a:p>
            <a:r>
              <a:rPr lang="en-US" sz="1700" dirty="0">
                <a:solidFill>
                  <a:schemeClr val="tx1"/>
                </a:solidFill>
              </a:rPr>
              <a:t>Meeting on January 4, 2023</a:t>
            </a:r>
          </a:p>
          <a:p>
            <a:endParaRPr lang="en-US" sz="1700" dirty="0">
              <a:solidFill>
                <a:schemeClr val="tx1"/>
              </a:solidFill>
            </a:endParaRPr>
          </a:p>
          <a:p>
            <a:pPr marL="0" marR="0" algn="l">
              <a:spcBef>
                <a:spcPts val="0"/>
              </a:spcBef>
              <a:spcAft>
                <a:spcPts val="0"/>
              </a:spcAft>
            </a:pPr>
            <a:r>
              <a:rPr lang="en-US" sz="1700" b="0" i="1" strike="noStrike" dirty="0">
                <a:solidFill>
                  <a:schemeClr val="tx1"/>
                </a:solidFill>
                <a:effectLst/>
                <a:latin typeface="Calibri" panose="020F0502020204030204" pitchFamily="34" charset="0"/>
              </a:rPr>
              <a:t>Strategies for Increasing # of DAFs:</a:t>
            </a:r>
          </a:p>
          <a:p>
            <a:pPr marL="0" marR="0" algn="l">
              <a:spcBef>
                <a:spcPts val="0"/>
              </a:spcBef>
              <a:spcAft>
                <a:spcPts val="0"/>
              </a:spcAft>
            </a:pPr>
            <a:endParaRPr lang="en-US" sz="1700" b="0" i="0" u="none" strike="noStrike" dirty="0">
              <a:solidFill>
                <a:schemeClr val="tx1"/>
              </a:solidFill>
              <a:effectLst/>
              <a:latin typeface="Calibri" panose="020F0502020204030204" pitchFamily="34" charset="0"/>
            </a:endParaRPr>
          </a:p>
          <a:p>
            <a:pPr marL="0" marR="0" algn="l">
              <a:spcBef>
                <a:spcPts val="0"/>
              </a:spcBef>
              <a:spcAft>
                <a:spcPts val="0"/>
              </a:spcAft>
            </a:pPr>
            <a:r>
              <a:rPr lang="en-US" sz="1700" b="0" i="0" u="none" strike="noStrike" dirty="0">
                <a:solidFill>
                  <a:schemeClr val="tx1"/>
                </a:solidFill>
                <a:effectLst/>
                <a:latin typeface="Calibri" panose="020F0502020204030204" pitchFamily="34" charset="0"/>
              </a:rPr>
              <a:t>1. Parlor meetings hosted in someone’s home with 3-4 prospects and presentation by staff member. </a:t>
            </a:r>
            <a:r>
              <a:rPr lang="en-US" sz="1700" dirty="0">
                <a:solidFill>
                  <a:schemeClr val="tx1"/>
                </a:solidFill>
                <a:latin typeface="Calibri" panose="020F0502020204030204" pitchFamily="34" charset="0"/>
              </a:rPr>
              <a:t>Target </a:t>
            </a:r>
            <a:r>
              <a:rPr lang="en-US" sz="1700" b="0" i="0" u="none" strike="noStrike" dirty="0">
                <a:solidFill>
                  <a:schemeClr val="tx1"/>
                </a:solidFill>
                <a:effectLst/>
                <a:latin typeface="Calibri" panose="020F0502020204030204" pitchFamily="34" charset="0"/>
              </a:rPr>
              <a:t> Prospects should be people who are already giving 5k/year in charitable donations.</a:t>
            </a:r>
          </a:p>
          <a:p>
            <a:pPr marL="0" marR="0" algn="l">
              <a:spcBef>
                <a:spcPts val="0"/>
              </a:spcBef>
              <a:spcAft>
                <a:spcPts val="0"/>
              </a:spcAft>
            </a:pPr>
            <a:endParaRPr lang="en-US" sz="1700" b="0" i="0" u="none" strike="noStrike" dirty="0">
              <a:solidFill>
                <a:schemeClr val="tx1"/>
              </a:solidFill>
              <a:effectLst/>
              <a:latin typeface="Calibri" panose="020F0502020204030204" pitchFamily="34" charset="0"/>
            </a:endParaRPr>
          </a:p>
          <a:p>
            <a:pPr marL="0" marR="0" algn="l">
              <a:spcBef>
                <a:spcPts val="0"/>
              </a:spcBef>
              <a:spcAft>
                <a:spcPts val="0"/>
              </a:spcAft>
            </a:pPr>
            <a:r>
              <a:rPr lang="en-US" sz="1700" b="0" i="0" u="none" strike="noStrike" dirty="0">
                <a:solidFill>
                  <a:schemeClr val="tx1"/>
                </a:solidFill>
                <a:effectLst/>
                <a:latin typeface="Calibri" panose="020F0502020204030204" pitchFamily="34" charset="0"/>
              </a:rPr>
              <a:t>2. Need more info in the community about JCFGM</a:t>
            </a:r>
          </a:p>
          <a:p>
            <a:pPr marL="0" marR="0" algn="l">
              <a:spcBef>
                <a:spcPts val="0"/>
              </a:spcBef>
              <a:spcAft>
                <a:spcPts val="0"/>
              </a:spcAft>
            </a:pPr>
            <a:endParaRPr lang="en-US" sz="1700" b="0" i="0" u="none" strike="noStrike" dirty="0">
              <a:solidFill>
                <a:schemeClr val="tx1"/>
              </a:solidFill>
              <a:effectLst/>
              <a:latin typeface="Calibri" panose="020F0502020204030204" pitchFamily="34" charset="0"/>
            </a:endParaRPr>
          </a:p>
          <a:p>
            <a:pPr marL="0" marR="0" algn="l">
              <a:spcBef>
                <a:spcPts val="0"/>
              </a:spcBef>
              <a:spcAft>
                <a:spcPts val="0"/>
              </a:spcAft>
            </a:pPr>
            <a:r>
              <a:rPr lang="en-US" sz="1700" b="0" i="0" u="none" strike="noStrike" dirty="0">
                <a:solidFill>
                  <a:schemeClr val="tx1"/>
                </a:solidFill>
                <a:effectLst/>
                <a:latin typeface="Calibri" panose="020F0502020204030204" pitchFamily="34" charset="0"/>
              </a:rPr>
              <a:t>3. Professional advisors – getting accountants (as well as financial planners and estate planning attorneys) to recommend JCFGM among other financial institutions. </a:t>
            </a:r>
            <a:r>
              <a:rPr lang="en-US" sz="1700" dirty="0">
                <a:solidFill>
                  <a:schemeClr val="tx1"/>
                </a:solidFill>
                <a:latin typeface="Calibri" panose="020F0502020204030204" pitchFamily="34" charset="0"/>
              </a:rPr>
              <a:t>Begin the process of identifying local accountants and estate planning professionals for informational meetings. </a:t>
            </a:r>
            <a:endParaRPr lang="en-US" sz="1700" b="0" i="0" u="none" strike="noStrike" dirty="0">
              <a:solidFill>
                <a:schemeClr val="tx1"/>
              </a:solidFill>
              <a:effectLst/>
              <a:latin typeface="Calibri" panose="020F0502020204030204" pitchFamily="34" charset="0"/>
            </a:endParaRPr>
          </a:p>
          <a:p>
            <a:pPr marL="0" marR="0" algn="l">
              <a:spcBef>
                <a:spcPts val="0"/>
              </a:spcBef>
              <a:spcAft>
                <a:spcPts val="0"/>
              </a:spcAft>
            </a:pPr>
            <a:endParaRPr lang="en-US" sz="1700" b="0" i="0" u="none" strike="noStrike" dirty="0">
              <a:solidFill>
                <a:schemeClr val="tx1"/>
              </a:solidFill>
              <a:effectLst/>
              <a:latin typeface="Calibri" panose="020F0502020204030204" pitchFamily="34" charset="0"/>
            </a:endParaRPr>
          </a:p>
          <a:p>
            <a:pPr marL="0" marR="0" algn="l">
              <a:spcBef>
                <a:spcPts val="0"/>
              </a:spcBef>
              <a:spcAft>
                <a:spcPts val="0"/>
              </a:spcAft>
            </a:pPr>
            <a:r>
              <a:rPr lang="en-US" sz="1700" b="0" i="0" u="none" strike="noStrike" dirty="0">
                <a:solidFill>
                  <a:schemeClr val="tx1"/>
                </a:solidFill>
                <a:effectLst/>
                <a:latin typeface="Calibri" panose="020F0502020204030204" pitchFamily="34" charset="0"/>
              </a:rPr>
              <a:t>4. Promote DAFs as “family endeavor” and involve adult children/grandchildren</a:t>
            </a:r>
          </a:p>
          <a:p>
            <a:pPr marL="0" marR="0" algn="l">
              <a:spcBef>
                <a:spcPts val="0"/>
              </a:spcBef>
              <a:spcAft>
                <a:spcPts val="0"/>
              </a:spcAft>
            </a:pPr>
            <a:endParaRPr lang="en-US" sz="1700" b="0" i="0" u="none" strike="noStrike" dirty="0">
              <a:solidFill>
                <a:schemeClr val="tx1"/>
              </a:solidFill>
              <a:effectLst/>
              <a:latin typeface="Calibri" panose="020F0502020204030204" pitchFamily="34" charset="0"/>
            </a:endParaRPr>
          </a:p>
          <a:p>
            <a:pPr marL="0" marR="0" algn="l">
              <a:spcBef>
                <a:spcPts val="0"/>
              </a:spcBef>
              <a:spcAft>
                <a:spcPts val="0"/>
              </a:spcAft>
            </a:pPr>
            <a:r>
              <a:rPr lang="en-US" sz="1700" b="0" i="0" u="none" strike="noStrike" dirty="0">
                <a:solidFill>
                  <a:schemeClr val="tx1"/>
                </a:solidFill>
                <a:effectLst/>
                <a:latin typeface="Calibri" panose="020F0502020204030204" pitchFamily="34" charset="0"/>
              </a:rPr>
              <a:t>5. Make process “user friendly” – with video/presentation showing easy 1-2-3 step process for recommending grants and using fund holder portal</a:t>
            </a:r>
          </a:p>
          <a:p>
            <a:pPr marL="0" marR="0" algn="l">
              <a:spcBef>
                <a:spcPts val="0"/>
              </a:spcBef>
              <a:spcAft>
                <a:spcPts val="0"/>
              </a:spcAft>
            </a:pPr>
            <a:endParaRPr lang="en-US" sz="1700" b="0" i="0" u="none" strike="noStrike" dirty="0">
              <a:solidFill>
                <a:schemeClr val="tx1"/>
              </a:solidFill>
              <a:effectLst/>
              <a:latin typeface="Calibri" panose="020F0502020204030204" pitchFamily="34" charset="0"/>
            </a:endParaRPr>
          </a:p>
          <a:p>
            <a:pPr marL="0" marR="0" algn="l">
              <a:spcBef>
                <a:spcPts val="0"/>
              </a:spcBef>
              <a:spcAft>
                <a:spcPts val="0"/>
              </a:spcAft>
            </a:pPr>
            <a:r>
              <a:rPr lang="en-US" sz="1700" dirty="0" err="1">
                <a:solidFill>
                  <a:schemeClr val="tx1"/>
                </a:solidFill>
                <a:latin typeface="Calibri" panose="020F0502020204030204" pitchFamily="34" charset="0"/>
              </a:rPr>
              <a:t>Con’t</a:t>
            </a:r>
            <a:r>
              <a:rPr lang="en-US" sz="1700" dirty="0">
                <a:solidFill>
                  <a:schemeClr val="tx1"/>
                </a:solidFill>
                <a:latin typeface="Calibri" panose="020F0502020204030204" pitchFamily="34" charset="0"/>
              </a:rPr>
              <a:t>. on next slide</a:t>
            </a:r>
            <a:endParaRPr lang="en-US" sz="1700" b="0" i="0" u="none" strike="noStrike" dirty="0">
              <a:solidFill>
                <a:schemeClr val="tx1"/>
              </a:solidFill>
              <a:effectLst/>
              <a:latin typeface="Calibri" panose="020F0502020204030204" pitchFamily="34" charset="0"/>
            </a:endParaRPr>
          </a:p>
          <a:p>
            <a:endParaRPr lang="en-US" dirty="0"/>
          </a:p>
        </p:txBody>
      </p:sp>
    </p:spTree>
    <p:extLst>
      <p:ext uri="{BB962C8B-B14F-4D97-AF65-F5344CB8AC3E}">
        <p14:creationId xmlns:p14="http://schemas.microsoft.com/office/powerpoint/2010/main" val="2946210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CF281-2D36-EEF4-6875-8D053F383C8E}"/>
              </a:ext>
            </a:extLst>
          </p:cNvPr>
          <p:cNvSpPr>
            <a:spLocks noGrp="1"/>
          </p:cNvSpPr>
          <p:nvPr>
            <p:ph type="title"/>
          </p:nvPr>
        </p:nvSpPr>
        <p:spPr/>
        <p:txBody>
          <a:bodyPr>
            <a:normAutofit/>
          </a:bodyPr>
          <a:lstStyle/>
          <a:p>
            <a:r>
              <a:rPr lang="en-US" sz="4400" dirty="0"/>
              <a:t>Building Assets: Donor Advised Funds </a:t>
            </a:r>
            <a:r>
              <a:rPr lang="en-US" sz="4400" dirty="0" err="1"/>
              <a:t>con’t</a:t>
            </a:r>
            <a:r>
              <a:rPr lang="en-US" sz="4400" dirty="0"/>
              <a:t>.</a:t>
            </a:r>
          </a:p>
        </p:txBody>
      </p:sp>
      <p:sp>
        <p:nvSpPr>
          <p:cNvPr id="3" name="Content Placeholder 2">
            <a:extLst>
              <a:ext uri="{FF2B5EF4-FFF2-40B4-BE49-F238E27FC236}">
                <a16:creationId xmlns:a16="http://schemas.microsoft.com/office/drawing/2014/main" id="{DE96DAC7-92C1-5363-43B5-A9220CA52AFA}"/>
              </a:ext>
            </a:extLst>
          </p:cNvPr>
          <p:cNvSpPr>
            <a:spLocks noGrp="1"/>
          </p:cNvSpPr>
          <p:nvPr>
            <p:ph idx="1"/>
          </p:nvPr>
        </p:nvSpPr>
        <p:spPr>
          <a:xfrm>
            <a:off x="1097280" y="1845733"/>
            <a:ext cx="10058400" cy="4316527"/>
          </a:xfrm>
        </p:spPr>
        <p:txBody>
          <a:bodyPr>
            <a:noAutofit/>
          </a:bodyPr>
          <a:lstStyle/>
          <a:p>
            <a:pPr marL="0" marR="0" algn="l">
              <a:spcBef>
                <a:spcPts val="0"/>
              </a:spcBef>
              <a:spcAft>
                <a:spcPts val="0"/>
              </a:spcAft>
            </a:pPr>
            <a:r>
              <a:rPr lang="en-US" sz="1400" b="0" i="0" u="none" strike="noStrike" dirty="0">
                <a:solidFill>
                  <a:schemeClr val="tx1"/>
                </a:solidFill>
                <a:effectLst/>
                <a:latin typeface="Calibri" panose="020F0502020204030204" pitchFamily="34" charset="0"/>
              </a:rPr>
              <a:t>6. When there’s available money in the budget, have the foundation make a matching gift to the “top ten” grant recipients in a given year. This would encourage organizations (in particular local Jewish organizations) to promote giving through DAFs at JCFGM within their own constituencies. </a:t>
            </a:r>
          </a:p>
          <a:p>
            <a:pPr marL="0" marR="0" algn="l">
              <a:spcBef>
                <a:spcPts val="0"/>
              </a:spcBef>
              <a:spcAft>
                <a:spcPts val="0"/>
              </a:spcAft>
            </a:pPr>
            <a:endParaRPr lang="en-US" sz="1400" b="0" i="0" u="none" strike="noStrike" dirty="0">
              <a:solidFill>
                <a:schemeClr val="tx1"/>
              </a:solidFill>
              <a:effectLst/>
              <a:latin typeface="Calibri" panose="020F0502020204030204" pitchFamily="34" charset="0"/>
            </a:endParaRPr>
          </a:p>
          <a:p>
            <a:pPr marL="0" marR="0" algn="l">
              <a:spcBef>
                <a:spcPts val="0"/>
              </a:spcBef>
              <a:spcAft>
                <a:spcPts val="0"/>
              </a:spcAft>
            </a:pPr>
            <a:r>
              <a:rPr lang="en-US" sz="1400" b="0" i="0" u="none" strike="noStrike" dirty="0">
                <a:solidFill>
                  <a:schemeClr val="tx1"/>
                </a:solidFill>
                <a:effectLst/>
                <a:latin typeface="Calibri" panose="020F0502020204030204" pitchFamily="34" charset="0"/>
              </a:rPr>
              <a:t>7. Promote opening DAFs at the onset of one’s retirement – to enable charitable giving when there’s no longer annual income. Also, to encourage people to consider DAFs during a “windfall event” (which often occurs at retirement).</a:t>
            </a:r>
          </a:p>
          <a:p>
            <a:pPr marL="0" marR="0" algn="l">
              <a:spcBef>
                <a:spcPts val="0"/>
              </a:spcBef>
              <a:spcAft>
                <a:spcPts val="0"/>
              </a:spcAft>
            </a:pPr>
            <a:endParaRPr lang="en-US" sz="1400" b="0" i="0" u="none" strike="noStrike" dirty="0">
              <a:solidFill>
                <a:schemeClr val="tx1"/>
              </a:solidFill>
              <a:effectLst/>
              <a:latin typeface="Calibri" panose="020F0502020204030204" pitchFamily="34" charset="0"/>
            </a:endParaRPr>
          </a:p>
          <a:p>
            <a:pPr marL="0" marR="0" algn="l">
              <a:spcBef>
                <a:spcPts val="0"/>
              </a:spcBef>
              <a:spcAft>
                <a:spcPts val="0"/>
              </a:spcAft>
            </a:pPr>
            <a:r>
              <a:rPr lang="en-US" sz="1400" b="0" i="0" u="none" strike="noStrike" dirty="0">
                <a:solidFill>
                  <a:schemeClr val="tx1"/>
                </a:solidFill>
                <a:effectLst/>
                <a:latin typeface="Calibri" panose="020F0502020204030204" pitchFamily="34" charset="0"/>
              </a:rPr>
              <a:t>8. Honor loved ones and name a DAF for a family member. Encourage tribute gifts to that fund upon their passing.</a:t>
            </a:r>
          </a:p>
          <a:p>
            <a:pPr marL="0" marR="0" algn="l">
              <a:spcBef>
                <a:spcPts val="0"/>
              </a:spcBef>
              <a:spcAft>
                <a:spcPts val="0"/>
              </a:spcAft>
            </a:pPr>
            <a:endParaRPr lang="en-US" sz="1400" b="0" i="0" u="none" strike="noStrike" dirty="0">
              <a:solidFill>
                <a:schemeClr val="tx1"/>
              </a:solidFill>
              <a:effectLst/>
              <a:latin typeface="Calibri" panose="020F0502020204030204" pitchFamily="34" charset="0"/>
            </a:endParaRPr>
          </a:p>
          <a:p>
            <a:pPr marL="0" marR="0" algn="l">
              <a:spcBef>
                <a:spcPts val="0"/>
              </a:spcBef>
              <a:spcAft>
                <a:spcPts val="0"/>
              </a:spcAft>
            </a:pPr>
            <a:r>
              <a:rPr lang="en-US" sz="1400" b="0" i="0" u="none" strike="noStrike" dirty="0">
                <a:solidFill>
                  <a:schemeClr val="tx1"/>
                </a:solidFill>
                <a:effectLst/>
                <a:latin typeface="Calibri" panose="020F0502020204030204" pitchFamily="34" charset="0"/>
              </a:rPr>
              <a:t>9. Tell stories, especially ones that pull at the heart strings. Highlight second generation advisors who keep their parents’ names preserved in the community. </a:t>
            </a:r>
          </a:p>
          <a:p>
            <a:pPr marL="0" marR="0" algn="l">
              <a:spcBef>
                <a:spcPts val="0"/>
              </a:spcBef>
              <a:spcAft>
                <a:spcPts val="0"/>
              </a:spcAft>
            </a:pPr>
            <a:endParaRPr lang="en-US" sz="1400" b="0" i="0" u="none" strike="noStrike" dirty="0">
              <a:solidFill>
                <a:schemeClr val="tx1"/>
              </a:solidFill>
              <a:effectLst/>
              <a:latin typeface="Calibri" panose="020F0502020204030204" pitchFamily="34" charset="0"/>
            </a:endParaRPr>
          </a:p>
          <a:p>
            <a:pPr marL="0" marR="0" algn="l">
              <a:spcBef>
                <a:spcPts val="0"/>
              </a:spcBef>
              <a:spcAft>
                <a:spcPts val="0"/>
              </a:spcAft>
            </a:pPr>
            <a:r>
              <a:rPr lang="en-US" sz="1400" b="0" i="0" u="none" strike="noStrike" dirty="0">
                <a:solidFill>
                  <a:schemeClr val="tx1"/>
                </a:solidFill>
                <a:effectLst/>
                <a:latin typeface="Calibri" panose="020F0502020204030204" pitchFamily="34" charset="0"/>
              </a:rPr>
              <a:t>10. Use social media (IN: Instagram, TikTok, YouTube. OUT: Facebook, Twitter) to present info in fun, edgy way. Keep LinkedIn short and professional. </a:t>
            </a:r>
          </a:p>
          <a:p>
            <a:pPr marL="0" marR="0" algn="l">
              <a:spcBef>
                <a:spcPts val="0"/>
              </a:spcBef>
              <a:spcAft>
                <a:spcPts val="0"/>
              </a:spcAft>
            </a:pPr>
            <a:endParaRPr lang="en-US" sz="1400" b="0" i="0" u="none" strike="noStrike" dirty="0">
              <a:solidFill>
                <a:schemeClr val="tx1"/>
              </a:solidFill>
              <a:effectLst/>
              <a:latin typeface="Calibri" panose="020F0502020204030204" pitchFamily="34" charset="0"/>
            </a:endParaRPr>
          </a:p>
          <a:p>
            <a:pPr marL="0" marR="0" algn="l">
              <a:spcBef>
                <a:spcPts val="0"/>
              </a:spcBef>
              <a:spcAft>
                <a:spcPts val="0"/>
              </a:spcAft>
            </a:pPr>
            <a:r>
              <a:rPr lang="en-US" sz="1400" b="0" i="0" u="none" strike="noStrike" dirty="0">
                <a:solidFill>
                  <a:schemeClr val="tx1"/>
                </a:solidFill>
                <a:effectLst/>
                <a:latin typeface="Calibri" panose="020F0502020204030204" pitchFamily="34" charset="0"/>
              </a:rPr>
              <a:t>11. Promote using RMDs (after paying tax on the income) to make contributions to DAFs</a:t>
            </a:r>
          </a:p>
          <a:p>
            <a:pPr marL="0" marR="0" algn="l">
              <a:spcBef>
                <a:spcPts val="0"/>
              </a:spcBef>
              <a:spcAft>
                <a:spcPts val="0"/>
              </a:spcAft>
            </a:pPr>
            <a:endParaRPr lang="en-US" sz="1400" b="0" i="0" u="none" strike="noStrike" dirty="0">
              <a:solidFill>
                <a:schemeClr val="tx1"/>
              </a:solidFill>
              <a:effectLst/>
              <a:latin typeface="Calibri" panose="020F0502020204030204" pitchFamily="34" charset="0"/>
            </a:endParaRPr>
          </a:p>
          <a:p>
            <a:pPr marL="0" marR="0" algn="l">
              <a:spcBef>
                <a:spcPts val="0"/>
              </a:spcBef>
              <a:spcAft>
                <a:spcPts val="0"/>
              </a:spcAft>
            </a:pPr>
            <a:r>
              <a:rPr lang="en-US" sz="1400" b="0" i="0" u="none" strike="noStrike" dirty="0">
                <a:solidFill>
                  <a:schemeClr val="tx1"/>
                </a:solidFill>
                <a:effectLst/>
                <a:latin typeface="Calibri" panose="020F0502020204030204" pitchFamily="34" charset="0"/>
              </a:rPr>
              <a:t>12. Promote company matching gifts</a:t>
            </a:r>
          </a:p>
          <a:p>
            <a:r>
              <a:rPr lang="en-US" sz="1400" dirty="0">
                <a:solidFill>
                  <a:schemeClr val="tx1"/>
                </a:solidFill>
              </a:rPr>
              <a:t>Board: Michael Feldstein, Oliver </a:t>
            </a:r>
            <a:r>
              <a:rPr lang="en-US" sz="1400" dirty="0" err="1">
                <a:solidFill>
                  <a:schemeClr val="tx1"/>
                </a:solidFill>
              </a:rPr>
              <a:t>Pimley</a:t>
            </a:r>
            <a:r>
              <a:rPr lang="en-US" sz="1400" dirty="0">
                <a:solidFill>
                  <a:schemeClr val="tx1"/>
                </a:solidFill>
              </a:rPr>
              <a:t>, Jill Schwartz-</a:t>
            </a:r>
            <a:r>
              <a:rPr lang="en-US" sz="1400" dirty="0" err="1">
                <a:solidFill>
                  <a:schemeClr val="tx1"/>
                </a:solidFill>
              </a:rPr>
              <a:t>Chevlin</a:t>
            </a:r>
            <a:r>
              <a:rPr lang="en-US" sz="1400" dirty="0">
                <a:solidFill>
                  <a:schemeClr val="tx1"/>
                </a:solidFill>
              </a:rPr>
              <a:t>, Marc </a:t>
            </a:r>
            <a:r>
              <a:rPr lang="en-US" sz="1400" dirty="0" err="1">
                <a:solidFill>
                  <a:schemeClr val="tx1"/>
                </a:solidFill>
              </a:rPr>
              <a:t>Wisotsky</a:t>
            </a:r>
            <a:endParaRPr lang="en-US" sz="1400" dirty="0">
              <a:solidFill>
                <a:schemeClr val="tx1"/>
              </a:solidFill>
            </a:endParaRPr>
          </a:p>
          <a:p>
            <a:r>
              <a:rPr lang="en-US" sz="1400" dirty="0">
                <a:solidFill>
                  <a:schemeClr val="tx1"/>
                </a:solidFill>
              </a:rPr>
              <a:t>Staff: Linda Meisel , Amy Zacks</a:t>
            </a:r>
          </a:p>
        </p:txBody>
      </p:sp>
    </p:spTree>
    <p:extLst>
      <p:ext uri="{BB962C8B-B14F-4D97-AF65-F5344CB8AC3E}">
        <p14:creationId xmlns:p14="http://schemas.microsoft.com/office/powerpoint/2010/main" val="3762016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270E1-16FC-D03D-0E83-DA15B30F3CBE}"/>
              </a:ext>
            </a:extLst>
          </p:cNvPr>
          <p:cNvSpPr>
            <a:spLocks noGrp="1"/>
          </p:cNvSpPr>
          <p:nvPr>
            <p:ph type="title"/>
          </p:nvPr>
        </p:nvSpPr>
        <p:spPr/>
        <p:txBody>
          <a:bodyPr/>
          <a:lstStyle/>
          <a:p>
            <a:r>
              <a:rPr lang="en-US" dirty="0"/>
              <a:t>Building Assets: Unrestricted Funds of the Foundation</a:t>
            </a:r>
          </a:p>
        </p:txBody>
      </p:sp>
      <p:sp>
        <p:nvSpPr>
          <p:cNvPr id="3" name="Content Placeholder 2">
            <a:extLst>
              <a:ext uri="{FF2B5EF4-FFF2-40B4-BE49-F238E27FC236}">
                <a16:creationId xmlns:a16="http://schemas.microsoft.com/office/drawing/2014/main" id="{C8ED1CC9-1878-C2C2-EDBA-6C47B3664277}"/>
              </a:ext>
            </a:extLst>
          </p:cNvPr>
          <p:cNvSpPr>
            <a:spLocks noGrp="1"/>
          </p:cNvSpPr>
          <p:nvPr>
            <p:ph idx="1"/>
          </p:nvPr>
        </p:nvSpPr>
        <p:spPr/>
        <p:txBody>
          <a:bodyPr>
            <a:normAutofit fontScale="62500" lnSpcReduction="20000"/>
          </a:bodyPr>
          <a:lstStyle/>
          <a:p>
            <a:r>
              <a:rPr lang="en-US" dirty="0"/>
              <a:t>Meeting on January 11, 2023</a:t>
            </a:r>
          </a:p>
          <a:p>
            <a:pPr>
              <a:buFont typeface="Arial" panose="020B0604020202020204" pitchFamily="34" charset="0"/>
              <a:buChar char="•"/>
            </a:pPr>
            <a:r>
              <a:rPr lang="en-US" dirty="0"/>
              <a:t> </a:t>
            </a:r>
            <a:r>
              <a:rPr lang="en-US" b="1" dirty="0"/>
              <a:t>Foundation Funds</a:t>
            </a:r>
            <a:r>
              <a:rPr lang="en-US" dirty="0"/>
              <a:t>:  Approx. $340,000 in current unrestricted assets (in 5 Foundation Funds) </a:t>
            </a:r>
          </a:p>
          <a:p>
            <a:pPr marL="0" indent="0">
              <a:buNone/>
            </a:pPr>
            <a:r>
              <a:rPr lang="en-US" dirty="0"/>
              <a:t>Recommendation: Blend the 5 Foundation Funds into 1 Unrestricted Assets Fund</a:t>
            </a:r>
          </a:p>
          <a:p>
            <a:pPr>
              <a:buFont typeface="Arial" panose="020B0604020202020204" pitchFamily="34" charset="0"/>
              <a:buChar char="•"/>
            </a:pPr>
            <a:r>
              <a:rPr lang="en-US" dirty="0"/>
              <a:t> </a:t>
            </a:r>
            <a:r>
              <a:rPr lang="en-US" b="1" dirty="0"/>
              <a:t>DAF Succession</a:t>
            </a:r>
            <a:r>
              <a:rPr lang="en-US" dirty="0"/>
              <a:t>: Currently 4 DAFs (that we know about) are being left to the Foundation, totaling $140,000 in assets today</a:t>
            </a:r>
          </a:p>
          <a:p>
            <a:pPr>
              <a:buFont typeface="Arial" panose="020B0604020202020204" pitchFamily="34" charset="0"/>
              <a:buChar char="•"/>
            </a:pPr>
            <a:r>
              <a:rPr lang="en-US" dirty="0"/>
              <a:t> </a:t>
            </a:r>
            <a:r>
              <a:rPr lang="en-US" b="1" dirty="0"/>
              <a:t>L&amp;L Promises</a:t>
            </a:r>
            <a:r>
              <a:rPr lang="en-US" dirty="0"/>
              <a:t>: 44 current Promises to Foundation, 7 already received – from deceased and living donors. Need to assess potential income from future realized Promises. </a:t>
            </a:r>
          </a:p>
          <a:p>
            <a:pPr marL="0" indent="0">
              <a:buNone/>
            </a:pPr>
            <a:r>
              <a:rPr lang="en-US" dirty="0"/>
              <a:t>Recommendation: target current DAF holders for new Promises</a:t>
            </a:r>
          </a:p>
          <a:p>
            <a:pPr>
              <a:buFont typeface="Arial" panose="020B0604020202020204" pitchFamily="34" charset="0"/>
              <a:buChar char="•"/>
            </a:pPr>
            <a:r>
              <a:rPr lang="en-US" dirty="0"/>
              <a:t> </a:t>
            </a:r>
            <a:r>
              <a:rPr lang="en-US" b="1" dirty="0"/>
              <a:t>Life Insurance: </a:t>
            </a:r>
            <a:r>
              <a:rPr lang="en-US" dirty="0"/>
              <a:t>1 current policy with JCFGM as beneficiary, receiving $400,000</a:t>
            </a:r>
          </a:p>
          <a:p>
            <a:pPr>
              <a:buFont typeface="Arial" panose="020B0604020202020204" pitchFamily="34" charset="0"/>
              <a:buChar char="•"/>
            </a:pPr>
            <a:r>
              <a:rPr lang="en-US" dirty="0"/>
              <a:t> </a:t>
            </a:r>
            <a:r>
              <a:rPr lang="en-US" b="1" dirty="0"/>
              <a:t>Restricted Funds:</a:t>
            </a:r>
            <a:r>
              <a:rPr lang="en-US" dirty="0"/>
              <a:t> Assess Restricted Funds that are affiliated with a living individual and consider pursuing for L&amp;L Promise</a:t>
            </a:r>
          </a:p>
          <a:p>
            <a:pPr marL="0" indent="0">
              <a:buNone/>
            </a:pPr>
            <a:r>
              <a:rPr lang="en-US" dirty="0"/>
              <a:t>Recommendation: combine permanently and temporarily restricted funds (per current accounting field standards) to make it cleaner to move assets to unrestricted foundation funds, when appropriate</a:t>
            </a:r>
          </a:p>
          <a:p>
            <a:pPr>
              <a:buFont typeface="Arial" panose="020B0604020202020204" pitchFamily="34" charset="0"/>
              <a:buChar char="•"/>
            </a:pPr>
            <a:r>
              <a:rPr lang="en-US" dirty="0"/>
              <a:t> </a:t>
            </a:r>
            <a:r>
              <a:rPr lang="en-US" b="1" dirty="0"/>
              <a:t>Other: </a:t>
            </a:r>
            <a:r>
              <a:rPr lang="en-US" dirty="0"/>
              <a:t>Board of Trustees to continue discussing future distributions from TJCCA and sale of Ewing property</a:t>
            </a:r>
          </a:p>
          <a:p>
            <a:r>
              <a:rPr lang="en-US" dirty="0"/>
              <a:t>Board: Joyce Kalstein, Scott Schaefer</a:t>
            </a:r>
          </a:p>
          <a:p>
            <a:r>
              <a:rPr lang="en-US" dirty="0"/>
              <a:t>Staff: Amy Zacks </a:t>
            </a:r>
          </a:p>
        </p:txBody>
      </p:sp>
    </p:spTree>
    <p:extLst>
      <p:ext uri="{BB962C8B-B14F-4D97-AF65-F5344CB8AC3E}">
        <p14:creationId xmlns:p14="http://schemas.microsoft.com/office/powerpoint/2010/main" val="864086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CB572-6A9E-71DF-B00B-0CB3988AC930}"/>
              </a:ext>
            </a:extLst>
          </p:cNvPr>
          <p:cNvSpPr>
            <a:spLocks noGrp="1"/>
          </p:cNvSpPr>
          <p:nvPr>
            <p:ph type="title"/>
          </p:nvPr>
        </p:nvSpPr>
        <p:spPr/>
        <p:txBody>
          <a:bodyPr/>
          <a:lstStyle/>
          <a:p>
            <a:r>
              <a:rPr lang="en-US" dirty="0"/>
              <a:t>Life &amp; Legacy</a:t>
            </a:r>
          </a:p>
        </p:txBody>
      </p:sp>
      <p:sp>
        <p:nvSpPr>
          <p:cNvPr id="3" name="Content Placeholder 2">
            <a:extLst>
              <a:ext uri="{FF2B5EF4-FFF2-40B4-BE49-F238E27FC236}">
                <a16:creationId xmlns:a16="http://schemas.microsoft.com/office/drawing/2014/main" id="{B6ED66ED-649D-AC47-2606-75E6E9DDD17F}"/>
              </a:ext>
            </a:extLst>
          </p:cNvPr>
          <p:cNvSpPr>
            <a:spLocks noGrp="1"/>
          </p:cNvSpPr>
          <p:nvPr>
            <p:ph idx="1"/>
          </p:nvPr>
        </p:nvSpPr>
        <p:spPr>
          <a:xfrm>
            <a:off x="1097280" y="1994821"/>
            <a:ext cx="10058400" cy="4023360"/>
          </a:xfrm>
        </p:spPr>
        <p:txBody>
          <a:bodyPr>
            <a:normAutofit fontScale="62500" lnSpcReduction="20000"/>
          </a:bodyPr>
          <a:lstStyle/>
          <a:p>
            <a:r>
              <a:rPr lang="en-US" dirty="0"/>
              <a:t>Meeting on January 11, 2023</a:t>
            </a:r>
          </a:p>
          <a:p>
            <a:pPr>
              <a:buFont typeface="Arial" panose="020B0604020202020204" pitchFamily="34" charset="0"/>
              <a:buChar char="•"/>
            </a:pPr>
            <a:r>
              <a:rPr lang="en-US" dirty="0"/>
              <a:t> “Realized” Promises – 25 Realized Promises totaling $1,444,643 have been deposited into funds at JCFGM. 14 came from deceased donors. 9 were outright gifts from living donors.</a:t>
            </a:r>
          </a:p>
          <a:p>
            <a:pPr>
              <a:buFont typeface="Arial" panose="020B0604020202020204" pitchFamily="34" charset="0"/>
              <a:buChar char="•"/>
            </a:pPr>
            <a:r>
              <a:rPr lang="en-US" dirty="0"/>
              <a:t> “Unrealized” Promises – of the 39 deceased legacy donors in the community, 25 did not ultimately make a gift that was deposited into JCFGM fund. </a:t>
            </a:r>
          </a:p>
          <a:p>
            <a:pPr>
              <a:buFont typeface="Arial" panose="020B0604020202020204" pitchFamily="34" charset="0"/>
              <a:buChar char="•"/>
            </a:pPr>
            <a:r>
              <a:rPr lang="en-US" dirty="0"/>
              <a:t> Why? In some cases, the afterlife gift was designated for a special purpose. In some cases, the partner organization chose to keep the money for another purpose. In some cases the promise pre dated the L &amp; L program, In some cases, the arrangement is “second to die” – which means gift will be received after the second  spouse passes away.</a:t>
            </a:r>
          </a:p>
          <a:p>
            <a:pPr>
              <a:buFont typeface="Arial" panose="020B0604020202020204" pitchFamily="34" charset="0"/>
              <a:buChar char="•"/>
            </a:pPr>
            <a:r>
              <a:rPr lang="en-US" dirty="0"/>
              <a:t> How to encourage more Promises reaching funds at JCFGM? </a:t>
            </a:r>
          </a:p>
          <a:p>
            <a:pPr marL="457200" indent="-457200">
              <a:lnSpc>
                <a:spcPct val="110000"/>
              </a:lnSpc>
              <a:spcBef>
                <a:spcPts val="0"/>
              </a:spcBef>
              <a:spcAft>
                <a:spcPts val="0"/>
              </a:spcAft>
              <a:buAutoNum type="arabicPeriod"/>
            </a:pPr>
            <a:r>
              <a:rPr lang="en-US" dirty="0"/>
              <a:t>Tell more success stories (Dick Kohn, Harold </a:t>
            </a:r>
            <a:r>
              <a:rPr lang="en-US" dirty="0" err="1"/>
              <a:t>Borkan</a:t>
            </a:r>
            <a:r>
              <a:rPr lang="en-US" dirty="0"/>
              <a:t>, etc.)</a:t>
            </a:r>
          </a:p>
          <a:p>
            <a:pPr marL="457200" indent="-457200">
              <a:lnSpc>
                <a:spcPct val="110000"/>
              </a:lnSpc>
              <a:spcBef>
                <a:spcPts val="0"/>
              </a:spcBef>
              <a:spcAft>
                <a:spcPts val="0"/>
              </a:spcAft>
              <a:buAutoNum type="arabicPeriod"/>
            </a:pPr>
            <a:r>
              <a:rPr lang="en-US" dirty="0"/>
              <a:t>Draft 10-year Life &amp; Legacy report – </a:t>
            </a:r>
            <a:r>
              <a:rPr lang="en-US" i="1" dirty="0"/>
              <a:t>This is where we are… This is where we need to go</a:t>
            </a:r>
            <a:endParaRPr lang="en-US" dirty="0"/>
          </a:p>
          <a:p>
            <a:pPr marL="457200" indent="-457200">
              <a:lnSpc>
                <a:spcPct val="110000"/>
              </a:lnSpc>
              <a:spcBef>
                <a:spcPts val="0"/>
              </a:spcBef>
              <a:spcAft>
                <a:spcPts val="0"/>
              </a:spcAft>
              <a:buAutoNum type="arabicPeriod"/>
            </a:pPr>
            <a:r>
              <a:rPr lang="en-US" dirty="0"/>
              <a:t>Plan 10-year L&amp;L Celebration (either May 18 or in fall at 60</a:t>
            </a:r>
            <a:r>
              <a:rPr lang="en-US" baseline="30000" dirty="0"/>
              <a:t>th</a:t>
            </a:r>
            <a:r>
              <a:rPr lang="en-US" dirty="0"/>
              <a:t> Anniversary event) </a:t>
            </a:r>
          </a:p>
          <a:p>
            <a:pPr marL="457200" indent="-457200">
              <a:lnSpc>
                <a:spcPct val="110000"/>
              </a:lnSpc>
              <a:spcBef>
                <a:spcPts val="0"/>
              </a:spcBef>
              <a:spcAft>
                <a:spcPts val="0"/>
              </a:spcAft>
              <a:buAutoNum type="arabicPeriod"/>
            </a:pPr>
            <a:r>
              <a:rPr lang="en-US" dirty="0"/>
              <a:t>Have partners assess $ received under auspices of Life &amp; Legacy </a:t>
            </a:r>
          </a:p>
          <a:p>
            <a:pPr marL="457200" indent="-457200">
              <a:lnSpc>
                <a:spcPct val="110000"/>
              </a:lnSpc>
              <a:spcBef>
                <a:spcPts val="0"/>
              </a:spcBef>
              <a:spcAft>
                <a:spcPts val="0"/>
              </a:spcAft>
              <a:buAutoNum type="arabicPeriod"/>
            </a:pPr>
            <a:r>
              <a:rPr lang="en-US" dirty="0"/>
              <a:t>Follow-up with current donors re: formalization, use revised Promise form (possibly showing fund names), share suggested legal language</a:t>
            </a:r>
          </a:p>
          <a:p>
            <a:pPr marL="457200" indent="-457200">
              <a:lnSpc>
                <a:spcPct val="110000"/>
              </a:lnSpc>
              <a:spcBef>
                <a:spcPts val="0"/>
              </a:spcBef>
              <a:spcAft>
                <a:spcPts val="0"/>
              </a:spcAft>
              <a:buAutoNum type="arabicPeriod"/>
            </a:pPr>
            <a:r>
              <a:rPr lang="en-US" dirty="0"/>
              <a:t>Reinforce national  statistics:  (example) By 2030, your organization should receive 20% of its income from a long-term growth fund </a:t>
            </a:r>
          </a:p>
          <a:p>
            <a:r>
              <a:rPr lang="en-US" dirty="0"/>
              <a:t>Board: Scott Schaefer, Tiffany </a:t>
            </a:r>
            <a:r>
              <a:rPr lang="en-US" dirty="0" err="1"/>
              <a:t>Willner</a:t>
            </a:r>
            <a:endParaRPr lang="en-US" dirty="0"/>
          </a:p>
          <a:p>
            <a:r>
              <a:rPr lang="en-US" dirty="0"/>
              <a:t>Staff: Amy Zacks</a:t>
            </a:r>
          </a:p>
        </p:txBody>
      </p:sp>
    </p:spTree>
    <p:extLst>
      <p:ext uri="{BB962C8B-B14F-4D97-AF65-F5344CB8AC3E}">
        <p14:creationId xmlns:p14="http://schemas.microsoft.com/office/powerpoint/2010/main" val="66142473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000706543507748B11F4B693BFAC575" ma:contentTypeVersion="2" ma:contentTypeDescription="Create a new document." ma:contentTypeScope="" ma:versionID="c96d9d97a2331ae039ef6d75706859f4">
  <xsd:schema xmlns:xsd="http://www.w3.org/2001/XMLSchema" xmlns:xs="http://www.w3.org/2001/XMLSchema" xmlns:p="http://schemas.microsoft.com/office/2006/metadata/properties" xmlns:ns3="bcd16121-09d5-4edf-8f7f-b4005efdea12" targetNamespace="http://schemas.microsoft.com/office/2006/metadata/properties" ma:root="true" ma:fieldsID="6d6a1e84f7f051eeb91b881646a8d048" ns3:_="">
    <xsd:import namespace="bcd16121-09d5-4edf-8f7f-b4005efdea12"/>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d16121-09d5-4edf-8f7f-b4005efdea1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8076CBC-E79F-4ECA-8C29-C705728FB132}">
  <ds:schemaRefs>
    <ds:schemaRef ds:uri="http://schemas.microsoft.com/sharepoint/v3/contenttype/forms"/>
  </ds:schemaRefs>
</ds:datastoreItem>
</file>

<file path=customXml/itemProps2.xml><?xml version="1.0" encoding="utf-8"?>
<ds:datastoreItem xmlns:ds="http://schemas.openxmlformats.org/officeDocument/2006/customXml" ds:itemID="{22A02AA0-1A5B-456A-88AA-77ED389D6CFF}">
  <ds:schemaRefs>
    <ds:schemaRef ds:uri="http://schemas.openxmlformats.org/package/2006/metadata/core-properties"/>
    <ds:schemaRef ds:uri="http://www.w3.org/XML/1998/namespace"/>
    <ds:schemaRef ds:uri="http://schemas.microsoft.com/office/2006/metadata/properties"/>
    <ds:schemaRef ds:uri="bcd16121-09d5-4edf-8f7f-b4005efdea12"/>
    <ds:schemaRef ds:uri="http://purl.org/dc/terms/"/>
    <ds:schemaRef ds:uri="http://schemas.microsoft.com/office/2006/documentManagement/types"/>
    <ds:schemaRef ds:uri="http://purl.org/dc/elements/1.1/"/>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1AB045AD-9771-45B2-90BA-49FFB8E475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d16121-09d5-4edf-8f7f-b4005efdea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331</TotalTime>
  <Words>1380</Words>
  <Application>Microsoft Office PowerPoint</Application>
  <PresentationFormat>Widescreen</PresentationFormat>
  <Paragraphs>135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Retrospect</vt:lpstr>
      <vt:lpstr>Strategic Plan Committee meeting </vt:lpstr>
      <vt:lpstr>Staff Talent Management</vt:lpstr>
      <vt:lpstr>Board Talent management</vt:lpstr>
      <vt:lpstr>Infrastructure: Office Space</vt:lpstr>
      <vt:lpstr>Communications/Marketing/Branding</vt:lpstr>
      <vt:lpstr>Building Assets: Donor Advised Funds</vt:lpstr>
      <vt:lpstr>Building Assets: Donor Advised Funds con’t.</vt:lpstr>
      <vt:lpstr>Building Assets: Unrestricted Funds of the Foundation</vt:lpstr>
      <vt:lpstr>Life &amp; Legacy</vt:lpstr>
      <vt:lpstr>Building Assets: Custodial Funds</vt:lpstr>
      <vt:lpstr>Surveys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Plan Committee meeting</dc:title>
  <dc:creator>Linda Meisel</dc:creator>
  <cp:lastModifiedBy>Linda Meisel</cp:lastModifiedBy>
  <cp:revision>11</cp:revision>
  <dcterms:created xsi:type="dcterms:W3CDTF">2023-01-05T22:33:16Z</dcterms:created>
  <dcterms:modified xsi:type="dcterms:W3CDTF">2023-01-18T21:46:22Z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0x010100D000706543507748B11F4B693BFAC575</vt:lpwstr>
  </property>
</Properties>
</file>