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263" r:id="rId7"/>
    <p:sldId id="264" r:id="rId8"/>
    <p:sldId id="266" r:id="rId9"/>
    <p:sldId id="258" r:id="rId10"/>
    <p:sldId id="259" r:id="rId11"/>
    <p:sldId id="260"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36" autoAdjust="0"/>
    <p:restoredTop sz="94660"/>
  </p:normalViewPr>
  <p:slideViewPr>
    <p:cSldViewPr snapToGrid="0">
      <p:cViewPr varScale="1">
        <p:scale>
          <a:sx n="112" d="100"/>
          <a:sy n="112" d="100"/>
        </p:scale>
        <p:origin x="8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BD0DE-81A7-F1F7-03BE-A8CB837DD3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BAA952-4297-76D4-AB97-9382D5D6E5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35AD08-820B-C136-15D1-59476410CA30}"/>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F2090B0D-3B5C-6F99-A7D9-AE5C799464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0A644-AE05-60A6-E2FA-4AECBE008FA6}"/>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3372225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F77F3-33E6-943D-6C1B-8709D73157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217B32-210C-670B-84F8-38CBF808F7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1A1618-30E5-B17B-A5D9-6B0EE05556D8}"/>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14DB538A-21B8-4DF2-460C-682E75674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85DDB-9C43-8AAB-6259-3F5765DB37F6}"/>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951377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CE65B4-2635-E9BD-2CC5-7F0E34BF05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158B27-9CE2-6E68-AD51-D06EC2C5A3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F5369-02AA-4972-6F29-94E1737FD37E}"/>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D5CD5B30-C22B-DA88-4770-AA5C9773A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369A0E-98DD-3FCB-CAC8-2A67BC63B963}"/>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396485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A3579-65D8-B84C-E8CB-E988960572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DE82C9-F241-2B00-3494-83A04E6C7F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2343D-98F4-3C5D-1CA0-FF7EF79DB610}"/>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118B8302-C236-3CCF-DF82-0C9AC3DA8E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BD6A6A-A311-CB24-FF79-D263C3C95AB5}"/>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376218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42C2-1B0B-2ED1-03CA-71D05BDBD4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188EE5-A600-5728-EDE0-73A42844CBF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184CD6-4D2B-F6F3-71D2-4CAE7F8A2DE5}"/>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A8921055-4E98-C0F0-960C-75E3C765BD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846FC-AA31-AA41-05A5-8A572B4E0A9F}"/>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422435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5504-3342-F9B7-78B0-C19A047A31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C4A649-564E-EB14-4CD0-735584364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669CF5-EAD8-279F-1158-14E68CA557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ECED28-5E8B-8877-9950-C5860283E235}"/>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6" name="Footer Placeholder 5">
            <a:extLst>
              <a:ext uri="{FF2B5EF4-FFF2-40B4-BE49-F238E27FC236}">
                <a16:creationId xmlns:a16="http://schemas.microsoft.com/office/drawing/2014/main" id="{882D3647-7D43-C534-AEE0-B8C72B6EEA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A43A3F-C7D1-24DA-DB14-C409006F2892}"/>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102746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BFC8B-C2DD-4276-906D-D113736487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20A091-FD4B-3644-E2C2-504E499850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142711-8AFE-026E-7AFF-677A5EFE9B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F2625D-2EB8-D83B-D7DE-1654AEB5D6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493130-C266-5514-1257-D71C4C5951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3B93BD-9B11-F16D-A2EB-E48A30B14C20}"/>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8" name="Footer Placeholder 7">
            <a:extLst>
              <a:ext uri="{FF2B5EF4-FFF2-40B4-BE49-F238E27FC236}">
                <a16:creationId xmlns:a16="http://schemas.microsoft.com/office/drawing/2014/main" id="{934C30E4-2734-9CEB-B8CE-2B726BA29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83834C-901E-7C38-98F5-9D907B666F9C}"/>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1005967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A6EF9-37F7-B276-639E-FC554D3E65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B30BC2-F3ED-9FD8-0109-85CBE0647051}"/>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4" name="Footer Placeholder 3">
            <a:extLst>
              <a:ext uri="{FF2B5EF4-FFF2-40B4-BE49-F238E27FC236}">
                <a16:creationId xmlns:a16="http://schemas.microsoft.com/office/drawing/2014/main" id="{C710D0C3-1CB1-AF55-20A0-F89B351F76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23BB98-D285-9415-697D-4FC12479A8DA}"/>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2609843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62858D-3528-DE18-8F2B-9CF2DC639D4E}"/>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3" name="Footer Placeholder 2">
            <a:extLst>
              <a:ext uri="{FF2B5EF4-FFF2-40B4-BE49-F238E27FC236}">
                <a16:creationId xmlns:a16="http://schemas.microsoft.com/office/drawing/2014/main" id="{3B8AACD3-0C5B-F9C2-85C7-8780F83B0B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EB63C1-0379-2AD7-FF0E-A015A232D4EE}"/>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143832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748C2-720B-0360-0ADE-6C25CFB1E3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D7B03C-468D-3935-EB96-6457206ECE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EEB8C3-E9C5-F38F-B7DD-3D1F35EE1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A71AEF-9444-C9F0-2E70-4B398C50C384}"/>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6" name="Footer Placeholder 5">
            <a:extLst>
              <a:ext uri="{FF2B5EF4-FFF2-40B4-BE49-F238E27FC236}">
                <a16:creationId xmlns:a16="http://schemas.microsoft.com/office/drawing/2014/main" id="{1516FA0C-30DF-D7EB-F823-AF6D6CE8A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71D826-DE80-9A5F-C0A6-0915C0B52244}"/>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58784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05EA1-5E66-E426-1C34-2F282749BD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177638-8454-D633-1C49-D29949BE8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A771F5-F125-9451-6307-DF82ABA66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BDE75E-F1EF-3554-D49B-4237FC3D9216}"/>
              </a:ext>
            </a:extLst>
          </p:cNvPr>
          <p:cNvSpPr>
            <a:spLocks noGrp="1"/>
          </p:cNvSpPr>
          <p:nvPr>
            <p:ph type="dt" sz="half" idx="10"/>
          </p:nvPr>
        </p:nvSpPr>
        <p:spPr/>
        <p:txBody>
          <a:bodyPr/>
          <a:lstStyle/>
          <a:p>
            <a:fld id="{440E6809-FE9B-49E4-B22B-EF131A1A13B0}" type="datetimeFigureOut">
              <a:rPr lang="en-US" smtClean="0"/>
              <a:t>3/11/2024</a:t>
            </a:fld>
            <a:endParaRPr lang="en-US"/>
          </a:p>
        </p:txBody>
      </p:sp>
      <p:sp>
        <p:nvSpPr>
          <p:cNvPr id="6" name="Footer Placeholder 5">
            <a:extLst>
              <a:ext uri="{FF2B5EF4-FFF2-40B4-BE49-F238E27FC236}">
                <a16:creationId xmlns:a16="http://schemas.microsoft.com/office/drawing/2014/main" id="{61012C6D-D10C-1E5C-4519-44C19ADF9F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642ADD-98A4-A4A2-FE7F-B3D36EFD2C99}"/>
              </a:ext>
            </a:extLst>
          </p:cNvPr>
          <p:cNvSpPr>
            <a:spLocks noGrp="1"/>
          </p:cNvSpPr>
          <p:nvPr>
            <p:ph type="sldNum" sz="quarter" idx="12"/>
          </p:nvPr>
        </p:nvSpPr>
        <p:spPr/>
        <p:txBody>
          <a:bodyPr/>
          <a:lstStyle/>
          <a:p>
            <a:fld id="{BB0EFD35-6533-460F-BCB0-ECCC170EAF0C}" type="slidenum">
              <a:rPr lang="en-US" smtClean="0"/>
              <a:t>‹#›</a:t>
            </a:fld>
            <a:endParaRPr lang="en-US"/>
          </a:p>
        </p:txBody>
      </p:sp>
    </p:spTree>
    <p:extLst>
      <p:ext uri="{BB962C8B-B14F-4D97-AF65-F5344CB8AC3E}">
        <p14:creationId xmlns:p14="http://schemas.microsoft.com/office/powerpoint/2010/main" val="3231534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4C3BB-0807-3299-D187-CDECFD00AD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7ED54C-53F2-EAFA-D86E-3EDE48E469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4F4A9-759C-69E1-6C8F-863A28488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0E6809-FE9B-49E4-B22B-EF131A1A13B0}" type="datetimeFigureOut">
              <a:rPr lang="en-US" smtClean="0"/>
              <a:t>3/11/2024</a:t>
            </a:fld>
            <a:endParaRPr lang="en-US"/>
          </a:p>
        </p:txBody>
      </p:sp>
      <p:sp>
        <p:nvSpPr>
          <p:cNvPr id="5" name="Footer Placeholder 4">
            <a:extLst>
              <a:ext uri="{FF2B5EF4-FFF2-40B4-BE49-F238E27FC236}">
                <a16:creationId xmlns:a16="http://schemas.microsoft.com/office/drawing/2014/main" id="{7F1BA095-795E-EA3E-95F3-0ABF02634F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01E9B96-7494-1B39-955E-5E421A024B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EFD35-6533-460F-BCB0-ECCC170EAF0C}" type="slidenum">
              <a:rPr lang="en-US" smtClean="0"/>
              <a:t>‹#›</a:t>
            </a:fld>
            <a:endParaRPr lang="en-US"/>
          </a:p>
        </p:txBody>
      </p:sp>
    </p:spTree>
    <p:extLst>
      <p:ext uri="{BB962C8B-B14F-4D97-AF65-F5344CB8AC3E}">
        <p14:creationId xmlns:p14="http://schemas.microsoft.com/office/powerpoint/2010/main" val="782506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E24C4-4AF8-5F7D-B8C5-26C139D298AB}"/>
              </a:ext>
            </a:extLst>
          </p:cNvPr>
          <p:cNvSpPr>
            <a:spLocks noGrp="1"/>
          </p:cNvSpPr>
          <p:nvPr>
            <p:ph type="ctrTitle"/>
          </p:nvPr>
        </p:nvSpPr>
        <p:spPr/>
        <p:txBody>
          <a:bodyPr>
            <a:normAutofit fontScale="90000"/>
          </a:bodyPr>
          <a:lstStyle/>
          <a:p>
            <a:r>
              <a:rPr lang="en-US" dirty="0">
                <a:solidFill>
                  <a:schemeClr val="accent2">
                    <a:lumMod val="75000"/>
                  </a:schemeClr>
                </a:solidFill>
              </a:rPr>
              <a:t>Jewish Community Foundation of Greater Mercer </a:t>
            </a:r>
          </a:p>
        </p:txBody>
      </p:sp>
      <p:sp>
        <p:nvSpPr>
          <p:cNvPr id="3" name="Subtitle 2">
            <a:extLst>
              <a:ext uri="{FF2B5EF4-FFF2-40B4-BE49-F238E27FC236}">
                <a16:creationId xmlns:a16="http://schemas.microsoft.com/office/drawing/2014/main" id="{62C60385-CF41-A3BF-9FDE-C586AF3885C3}"/>
              </a:ext>
            </a:extLst>
          </p:cNvPr>
          <p:cNvSpPr>
            <a:spLocks noGrp="1"/>
          </p:cNvSpPr>
          <p:nvPr>
            <p:ph type="subTitle" idx="1"/>
          </p:nvPr>
        </p:nvSpPr>
        <p:spPr/>
        <p:txBody>
          <a:bodyPr/>
          <a:lstStyle/>
          <a:p>
            <a:r>
              <a:rPr lang="en-US" dirty="0"/>
              <a:t>Emergency Board meeting</a:t>
            </a:r>
          </a:p>
          <a:p>
            <a:r>
              <a:rPr lang="en-US" dirty="0"/>
              <a:t>March 11, 2024</a:t>
            </a:r>
          </a:p>
        </p:txBody>
      </p:sp>
    </p:spTree>
    <p:extLst>
      <p:ext uri="{BB962C8B-B14F-4D97-AF65-F5344CB8AC3E}">
        <p14:creationId xmlns:p14="http://schemas.microsoft.com/office/powerpoint/2010/main" val="397637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D511-DA34-FF61-2AB7-0348AAE46FF1}"/>
              </a:ext>
            </a:extLst>
          </p:cNvPr>
          <p:cNvSpPr>
            <a:spLocks noGrp="1"/>
          </p:cNvSpPr>
          <p:nvPr>
            <p:ph type="title"/>
          </p:nvPr>
        </p:nvSpPr>
        <p:spPr/>
        <p:txBody>
          <a:bodyPr/>
          <a:lstStyle/>
          <a:p>
            <a:pPr algn="ctr"/>
            <a:r>
              <a:rPr lang="en-US" dirty="0">
                <a:solidFill>
                  <a:schemeClr val="accent2">
                    <a:lumMod val="75000"/>
                  </a:schemeClr>
                </a:solidFill>
              </a:rPr>
              <a:t>Discussion of Affiliation Committee Activity</a:t>
            </a:r>
          </a:p>
        </p:txBody>
      </p:sp>
      <p:sp>
        <p:nvSpPr>
          <p:cNvPr id="3" name="Content Placeholder 2">
            <a:extLst>
              <a:ext uri="{FF2B5EF4-FFF2-40B4-BE49-F238E27FC236}">
                <a16:creationId xmlns:a16="http://schemas.microsoft.com/office/drawing/2014/main" id="{FEC2CA4C-14C2-9EAD-6E81-DB1BF024CD55}"/>
              </a:ext>
            </a:extLst>
          </p:cNvPr>
          <p:cNvSpPr>
            <a:spLocks noGrp="1"/>
          </p:cNvSpPr>
          <p:nvPr>
            <p:ph idx="1"/>
          </p:nvPr>
        </p:nvSpPr>
        <p:spPr/>
        <p:txBody>
          <a:bodyPr/>
          <a:lstStyle/>
          <a:p>
            <a:pPr marL="0" indent="0">
              <a:buNone/>
            </a:pPr>
            <a:r>
              <a:rPr lang="en-US" dirty="0"/>
              <a:t>Trustees:	Chip Loeb</a:t>
            </a:r>
          </a:p>
          <a:p>
            <a:pPr marL="0" indent="0">
              <a:buNone/>
            </a:pPr>
            <a:r>
              <a:rPr lang="en-US" dirty="0"/>
              <a:t>		Joyce Kalstein</a:t>
            </a:r>
          </a:p>
          <a:p>
            <a:pPr marL="0" indent="0">
              <a:buNone/>
            </a:pPr>
            <a:r>
              <a:rPr lang="en-US" dirty="0"/>
              <a:t>		Jeff Miller</a:t>
            </a:r>
          </a:p>
          <a:p>
            <a:pPr marL="0" indent="0">
              <a:buNone/>
            </a:pPr>
            <a:r>
              <a:rPr lang="en-US" dirty="0"/>
              <a:t>		Susan Falcon</a:t>
            </a:r>
          </a:p>
          <a:p>
            <a:pPr marL="0" indent="0">
              <a:buNone/>
            </a:pPr>
            <a:endParaRPr lang="en-US" dirty="0"/>
          </a:p>
          <a:p>
            <a:pPr marL="0" indent="0">
              <a:buNone/>
            </a:pPr>
            <a:r>
              <a:rPr lang="en-US" dirty="0"/>
              <a:t>Staff:  	Linda Meisel</a:t>
            </a:r>
          </a:p>
        </p:txBody>
      </p:sp>
    </p:spTree>
    <p:extLst>
      <p:ext uri="{BB962C8B-B14F-4D97-AF65-F5344CB8AC3E}">
        <p14:creationId xmlns:p14="http://schemas.microsoft.com/office/powerpoint/2010/main" val="212563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2D14-B072-BB43-B6DE-D55325D2D595}"/>
              </a:ext>
            </a:extLst>
          </p:cNvPr>
          <p:cNvSpPr>
            <a:spLocks noGrp="1"/>
          </p:cNvSpPr>
          <p:nvPr>
            <p:ph type="title"/>
          </p:nvPr>
        </p:nvSpPr>
        <p:spPr/>
        <p:txBody>
          <a:bodyPr/>
          <a:lstStyle/>
          <a:p>
            <a:r>
              <a:rPr lang="en-US" dirty="0">
                <a:solidFill>
                  <a:schemeClr val="accent2">
                    <a:lumMod val="75000"/>
                  </a:schemeClr>
                </a:solidFill>
              </a:rPr>
              <a:t>Committee report </a:t>
            </a:r>
          </a:p>
        </p:txBody>
      </p:sp>
      <p:sp>
        <p:nvSpPr>
          <p:cNvPr id="3" name="Content Placeholder 2">
            <a:extLst>
              <a:ext uri="{FF2B5EF4-FFF2-40B4-BE49-F238E27FC236}">
                <a16:creationId xmlns:a16="http://schemas.microsoft.com/office/drawing/2014/main" id="{080EDB47-7DD2-2F75-EB61-0F70D8346808}"/>
              </a:ext>
            </a:extLst>
          </p:cNvPr>
          <p:cNvSpPr>
            <a:spLocks noGrp="1"/>
          </p:cNvSpPr>
          <p:nvPr>
            <p:ph idx="1"/>
          </p:nvPr>
        </p:nvSpPr>
        <p:spPr/>
        <p:txBody>
          <a:bodyPr>
            <a:normAutofit fontScale="77500" lnSpcReduction="20000"/>
          </a:bodyPr>
          <a:lstStyle/>
          <a:p>
            <a:pPr marL="0" indent="0">
              <a:buNone/>
            </a:pPr>
            <a:r>
              <a:rPr lang="en-US" dirty="0"/>
              <a:t>Background</a:t>
            </a:r>
          </a:p>
          <a:p>
            <a:pPr marL="461963" indent="-461963">
              <a:buFont typeface="Wingdings" panose="05000000000000000000" pitchFamily="2" charset="2"/>
              <a:buChar char="Ø"/>
            </a:pPr>
            <a:r>
              <a:rPr lang="en-US" dirty="0"/>
              <a:t>The Affiliation Committee had multiple internal meetings, as well as face-to-face meetings with both the Jewish Federation PMB and the Jewish Federation West Central.</a:t>
            </a:r>
          </a:p>
          <a:p>
            <a:pPr marL="461963" indent="-461963">
              <a:buFont typeface="Wingdings" panose="05000000000000000000" pitchFamily="2" charset="2"/>
              <a:buChar char="Ø"/>
            </a:pPr>
            <a:r>
              <a:rPr lang="en-US" dirty="0"/>
              <a:t>Discussions with Rabbi Blum, in her capacity as chair of the Board of Rabbis, regarding how best to move our Federation/Foundation forward. Subsequent to the </a:t>
            </a:r>
            <a:r>
              <a:rPr lang="en-US"/>
              <a:t>January 29</a:t>
            </a:r>
            <a:r>
              <a:rPr lang="en-US" baseline="30000"/>
              <a:t>th</a:t>
            </a:r>
            <a:r>
              <a:rPr lang="en-US"/>
              <a:t>  </a:t>
            </a:r>
            <a:r>
              <a:rPr lang="en-US" dirty="0"/>
              <a:t>Board meeting the committee continued to seek the Rabbi’s counsel.  </a:t>
            </a:r>
          </a:p>
          <a:p>
            <a:pPr marL="461963" indent="-461963">
              <a:buFont typeface="Wingdings" panose="05000000000000000000" pitchFamily="2" charset="2"/>
              <a:buChar char="Ø"/>
            </a:pPr>
            <a:r>
              <a:rPr lang="en-US" dirty="0"/>
              <a:t>The Committee made a presentation to the Foundation board at the January 29, 2024, board meeting.  The Committee’s recommendation was to  continue due diligence with West Central in pursuit of a formalized affiliation.</a:t>
            </a:r>
          </a:p>
          <a:p>
            <a:pPr marL="461963" indent="-461963">
              <a:buFont typeface="Wingdings" panose="05000000000000000000" pitchFamily="2" charset="2"/>
              <a:buChar char="Ø"/>
            </a:pPr>
            <a:r>
              <a:rPr lang="en-US" dirty="0"/>
              <a:t>Robin Freedman Kramer and Linda Meisel met via Zoom with four consultants requesting an affiliation proposal from each consultant. </a:t>
            </a:r>
          </a:p>
          <a:p>
            <a:pPr marL="461963" indent="-461963">
              <a:buFont typeface="Wingdings" panose="05000000000000000000" pitchFamily="2" charset="2"/>
              <a:buChar char="Ø"/>
            </a:pPr>
            <a:r>
              <a:rPr lang="en-US" dirty="0"/>
              <a:t>The Affiliation Committee reviewed the proposals and held a meeting on March 4</a:t>
            </a:r>
            <a:r>
              <a:rPr lang="en-US" baseline="30000" dirty="0"/>
              <a:t>th</a:t>
            </a:r>
            <a:r>
              <a:rPr lang="en-US" dirty="0"/>
              <a:t> </a:t>
            </a:r>
          </a:p>
        </p:txBody>
      </p:sp>
    </p:spTree>
    <p:extLst>
      <p:ext uri="{BB962C8B-B14F-4D97-AF65-F5344CB8AC3E}">
        <p14:creationId xmlns:p14="http://schemas.microsoft.com/office/powerpoint/2010/main" val="712005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BB62B-850D-6604-03AD-A2641DEBDB86}"/>
              </a:ext>
            </a:extLst>
          </p:cNvPr>
          <p:cNvSpPr>
            <a:spLocks noGrp="1"/>
          </p:cNvSpPr>
          <p:nvPr>
            <p:ph type="title"/>
          </p:nvPr>
        </p:nvSpPr>
        <p:spPr/>
        <p:txBody>
          <a:bodyPr/>
          <a:lstStyle/>
          <a:p>
            <a:r>
              <a:rPr lang="en-US" dirty="0">
                <a:solidFill>
                  <a:schemeClr val="accent2">
                    <a:lumMod val="75000"/>
                  </a:schemeClr>
                </a:solidFill>
              </a:rPr>
              <a:t>Committee Report </a:t>
            </a:r>
          </a:p>
        </p:txBody>
      </p:sp>
      <p:sp>
        <p:nvSpPr>
          <p:cNvPr id="3" name="Content Placeholder 2">
            <a:extLst>
              <a:ext uri="{FF2B5EF4-FFF2-40B4-BE49-F238E27FC236}">
                <a16:creationId xmlns:a16="http://schemas.microsoft.com/office/drawing/2014/main" id="{CA71DCD0-5BBE-97B0-D43C-26F2610DB5CF}"/>
              </a:ext>
            </a:extLst>
          </p:cNvPr>
          <p:cNvSpPr>
            <a:spLocks noGrp="1"/>
          </p:cNvSpPr>
          <p:nvPr>
            <p:ph idx="1"/>
          </p:nvPr>
        </p:nvSpPr>
        <p:spPr/>
        <p:txBody>
          <a:bodyPr>
            <a:normAutofit fontScale="85000" lnSpcReduction="20000"/>
          </a:bodyPr>
          <a:lstStyle/>
          <a:p>
            <a:pPr marL="461963" indent="-461963">
              <a:buFont typeface="Wingdings" panose="05000000000000000000" pitchFamily="2" charset="2"/>
              <a:buChar char="Ø"/>
            </a:pPr>
            <a:r>
              <a:rPr lang="en-US" dirty="0"/>
              <a:t>The following issues have emerged as key to the process of moving ahead:</a:t>
            </a:r>
          </a:p>
          <a:p>
            <a:pPr marL="684213" indent="-454025">
              <a:buFont typeface="Wingdings" panose="05000000000000000000" pitchFamily="2" charset="2"/>
              <a:buChar char="§"/>
            </a:pPr>
            <a:r>
              <a:rPr lang="en-US" dirty="0"/>
              <a:t>There are inherent risks both economic and in community building in a two way affiliation/merger with either federation, with potential negative consequences for the Foundation.</a:t>
            </a:r>
          </a:p>
          <a:p>
            <a:pPr marL="684213" indent="-454025">
              <a:buFont typeface="Wingdings" panose="05000000000000000000" pitchFamily="2" charset="2"/>
              <a:buChar char="§"/>
            </a:pPr>
            <a:r>
              <a:rPr lang="en-US" dirty="0"/>
              <a:t>Based on preliminary conversations with the consultants there do not appear to be any cost saving opportunities in any operational structure. While the vision was to have a shared ED it became clear there would need to be additional  fundraising and administrative staff which would increase the  levels of supervision needed as well as trigger increased staffing  and potential office space costs. </a:t>
            </a:r>
          </a:p>
          <a:p>
            <a:pPr marL="684213" indent="-454025">
              <a:buFont typeface="Wingdings" panose="05000000000000000000" pitchFamily="2" charset="2"/>
              <a:buChar char="§"/>
            </a:pPr>
            <a:r>
              <a:rPr lang="en-US" dirty="0"/>
              <a:t>The Committee reviewed the proposals, and at its March 4</a:t>
            </a:r>
            <a:r>
              <a:rPr lang="en-US" baseline="30000" dirty="0"/>
              <a:t>th</a:t>
            </a:r>
            <a:r>
              <a:rPr lang="en-US" dirty="0"/>
              <a:t> meeting had a thorough discussion of next steps and recommendations to the Board. The proposals appeared boilerplate and not sufficient for the Committee to recommend an engagement at this time.</a:t>
            </a:r>
          </a:p>
          <a:p>
            <a:pPr marL="684213" indent="-454025">
              <a:buFont typeface="Wingdings" panose="05000000000000000000" pitchFamily="2" charset="2"/>
              <a:buChar char="§"/>
            </a:pPr>
            <a:endParaRPr lang="en-US" dirty="0"/>
          </a:p>
          <a:p>
            <a:pPr marL="684213" indent="-454025">
              <a:buFont typeface="Wingdings" panose="05000000000000000000" pitchFamily="2" charset="2"/>
              <a:buChar char="§"/>
            </a:pPr>
            <a:endParaRPr lang="en-US" dirty="0"/>
          </a:p>
        </p:txBody>
      </p:sp>
    </p:spTree>
    <p:extLst>
      <p:ext uri="{BB962C8B-B14F-4D97-AF65-F5344CB8AC3E}">
        <p14:creationId xmlns:p14="http://schemas.microsoft.com/office/powerpoint/2010/main" val="1329075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DCC9-E3FD-3B44-AAB1-C3D149631E65}"/>
              </a:ext>
            </a:extLst>
          </p:cNvPr>
          <p:cNvSpPr>
            <a:spLocks noGrp="1"/>
          </p:cNvSpPr>
          <p:nvPr>
            <p:ph type="title"/>
          </p:nvPr>
        </p:nvSpPr>
        <p:spPr>
          <a:xfrm>
            <a:off x="838200" y="433492"/>
            <a:ext cx="10515600" cy="1325563"/>
          </a:xfrm>
        </p:spPr>
        <p:txBody>
          <a:bodyPr/>
          <a:lstStyle/>
          <a:p>
            <a:r>
              <a:rPr lang="en-US" dirty="0">
                <a:solidFill>
                  <a:schemeClr val="accent2">
                    <a:lumMod val="75000"/>
                  </a:schemeClr>
                </a:solidFill>
              </a:rPr>
              <a:t>Committee report </a:t>
            </a:r>
          </a:p>
        </p:txBody>
      </p:sp>
      <p:sp>
        <p:nvSpPr>
          <p:cNvPr id="3" name="Content Placeholder 2">
            <a:extLst>
              <a:ext uri="{FF2B5EF4-FFF2-40B4-BE49-F238E27FC236}">
                <a16:creationId xmlns:a16="http://schemas.microsoft.com/office/drawing/2014/main" id="{DFB3740A-2912-0FDD-A589-18AE085146DA}"/>
              </a:ext>
            </a:extLst>
          </p:cNvPr>
          <p:cNvSpPr>
            <a:spLocks noGrp="1"/>
          </p:cNvSpPr>
          <p:nvPr>
            <p:ph idx="1"/>
          </p:nvPr>
        </p:nvSpPr>
        <p:spPr/>
        <p:txBody>
          <a:bodyPr>
            <a:normAutofit/>
          </a:bodyPr>
          <a:lstStyle/>
          <a:p>
            <a:pPr>
              <a:buFont typeface="Wingdings" panose="05000000000000000000" pitchFamily="2" charset="2"/>
              <a:buChar char="Ø"/>
            </a:pPr>
            <a:endParaRPr lang="en-US" sz="2400" dirty="0"/>
          </a:p>
          <a:p>
            <a:r>
              <a:rPr lang="en-US" sz="2400" dirty="0"/>
              <a:t>The committee did not identify any Foundation/adjacent Federation merger. We did find (Tampa Orlando Pinellas TOP) one example of a Foundation that supported multiple adjacent communities.</a:t>
            </a:r>
          </a:p>
          <a:p>
            <a:r>
              <a:rPr lang="en-US" sz="2400" dirty="0"/>
              <a:t>There has been a continuing  belief that the Foundation would be best served by moving ahead without geographic boundaries. </a:t>
            </a:r>
          </a:p>
          <a:p>
            <a:endParaRPr lang="en-US" sz="2400" dirty="0"/>
          </a:p>
          <a:p>
            <a:endParaRPr lang="en-US" sz="2400" dirty="0"/>
          </a:p>
          <a:p>
            <a:endParaRPr lang="en-US" sz="2400" dirty="0"/>
          </a:p>
        </p:txBody>
      </p:sp>
    </p:spTree>
    <p:extLst>
      <p:ext uri="{BB962C8B-B14F-4D97-AF65-F5344CB8AC3E}">
        <p14:creationId xmlns:p14="http://schemas.microsoft.com/office/powerpoint/2010/main" val="104743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150DC-1965-79D4-05F4-9EEE71A866F2}"/>
              </a:ext>
            </a:extLst>
          </p:cNvPr>
          <p:cNvSpPr>
            <a:spLocks noGrp="1"/>
          </p:cNvSpPr>
          <p:nvPr>
            <p:ph type="title"/>
          </p:nvPr>
        </p:nvSpPr>
        <p:spPr/>
        <p:txBody>
          <a:bodyPr/>
          <a:lstStyle/>
          <a:p>
            <a:r>
              <a:rPr lang="en-US" dirty="0">
                <a:solidFill>
                  <a:schemeClr val="accent2">
                    <a:lumMod val="75000"/>
                  </a:schemeClr>
                </a:solidFill>
              </a:rPr>
              <a:t>Committee Report</a:t>
            </a:r>
          </a:p>
        </p:txBody>
      </p:sp>
      <p:sp>
        <p:nvSpPr>
          <p:cNvPr id="3" name="Content Placeholder 2">
            <a:extLst>
              <a:ext uri="{FF2B5EF4-FFF2-40B4-BE49-F238E27FC236}">
                <a16:creationId xmlns:a16="http://schemas.microsoft.com/office/drawing/2014/main" id="{35E8B83C-A3FE-AFCC-8151-5C6B6B025E8E}"/>
              </a:ext>
            </a:extLst>
          </p:cNvPr>
          <p:cNvSpPr>
            <a:spLocks noGrp="1"/>
          </p:cNvSpPr>
          <p:nvPr>
            <p:ph idx="1"/>
          </p:nvPr>
        </p:nvSpPr>
        <p:spPr/>
        <p:txBody>
          <a:bodyPr>
            <a:normAutofit fontScale="85000" lnSpcReduction="20000"/>
          </a:bodyPr>
          <a:lstStyle/>
          <a:p>
            <a:pPr marL="461963" indent="-461963">
              <a:buFont typeface="Wingdings" panose="05000000000000000000" pitchFamily="2" charset="2"/>
              <a:buChar char="Ø"/>
            </a:pPr>
            <a:r>
              <a:rPr lang="en-US" dirty="0"/>
              <a:t>Committee Recommends that  the Foundation:</a:t>
            </a:r>
          </a:p>
          <a:p>
            <a:pPr marL="684213" indent="-454025">
              <a:buFont typeface="Wingdings" panose="05000000000000000000" pitchFamily="2" charset="2"/>
              <a:buChar char="§"/>
            </a:pPr>
            <a:r>
              <a:rPr lang="en-US" dirty="0"/>
              <a:t>Indefinitely suspend the process of alignment with any Federation.</a:t>
            </a:r>
          </a:p>
          <a:p>
            <a:pPr marL="684213" indent="-454025">
              <a:buFont typeface="Wingdings" panose="05000000000000000000" pitchFamily="2" charset="2"/>
              <a:buChar char="§"/>
            </a:pPr>
            <a:r>
              <a:rPr lang="en-US" dirty="0"/>
              <a:t>Rebrand as a Foundation without geography.</a:t>
            </a:r>
          </a:p>
          <a:p>
            <a:pPr marL="684213" indent="-454025">
              <a:buFont typeface="Wingdings" panose="05000000000000000000" pitchFamily="2" charset="2"/>
              <a:buChar char="§"/>
            </a:pPr>
            <a:r>
              <a:rPr lang="en-US" dirty="0"/>
              <a:t>Empower the Succession Committee to launch a search for a new executive director.</a:t>
            </a:r>
          </a:p>
          <a:p>
            <a:pPr marL="684213" indent="-454025">
              <a:buFont typeface="Wingdings" panose="05000000000000000000" pitchFamily="2" charset="2"/>
              <a:buChar char="§"/>
            </a:pPr>
            <a:r>
              <a:rPr lang="en-US" dirty="0"/>
              <a:t>Create a Platinum Partner level for federations and other Jewish organizations associated with the Foundation based on level of  assets in the Foundation, and which would entitle those partners to a higher level of service and benefits.</a:t>
            </a:r>
          </a:p>
          <a:p>
            <a:pPr marL="684213" indent="-454025">
              <a:buFont typeface="Wingdings" panose="05000000000000000000" pitchFamily="2" charset="2"/>
              <a:buChar char="§"/>
            </a:pPr>
            <a:r>
              <a:rPr lang="en-US" dirty="0"/>
              <a:t>Search for a consultant regarding branding and product development.</a:t>
            </a:r>
          </a:p>
          <a:p>
            <a:pPr marL="684213" indent="-454025">
              <a:buFont typeface="Wingdings" panose="05000000000000000000" pitchFamily="2" charset="2"/>
              <a:buChar char="§"/>
            </a:pPr>
            <a:r>
              <a:rPr lang="en-US" dirty="0"/>
              <a:t>Establish a small committee to fundraise a portion of the funds necessary for this project. </a:t>
            </a:r>
          </a:p>
          <a:p>
            <a:pPr marL="0" indent="0">
              <a:buNone/>
            </a:pPr>
            <a:endParaRPr lang="en-US" sz="1000" dirty="0"/>
          </a:p>
          <a:p>
            <a:pPr marL="0" indent="0">
              <a:buNone/>
            </a:pPr>
            <a:endParaRPr lang="en-US" sz="1000" dirty="0"/>
          </a:p>
        </p:txBody>
      </p:sp>
    </p:spTree>
    <p:extLst>
      <p:ext uri="{BB962C8B-B14F-4D97-AF65-F5344CB8AC3E}">
        <p14:creationId xmlns:p14="http://schemas.microsoft.com/office/powerpoint/2010/main" val="356258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9F117-BED4-19B0-F111-07DC48632FE2}"/>
              </a:ext>
            </a:extLst>
          </p:cNvPr>
          <p:cNvSpPr>
            <a:spLocks noGrp="1"/>
          </p:cNvSpPr>
          <p:nvPr>
            <p:ph type="title"/>
          </p:nvPr>
        </p:nvSpPr>
        <p:spPr/>
        <p:txBody>
          <a:bodyPr/>
          <a:lstStyle/>
          <a:p>
            <a:r>
              <a:rPr lang="en-US" dirty="0">
                <a:solidFill>
                  <a:schemeClr val="accent2">
                    <a:lumMod val="75000"/>
                  </a:schemeClr>
                </a:solidFill>
              </a:rPr>
              <a:t>Budget presentation </a:t>
            </a:r>
          </a:p>
        </p:txBody>
      </p:sp>
    </p:spTree>
    <p:extLst>
      <p:ext uri="{BB962C8B-B14F-4D97-AF65-F5344CB8AC3E}">
        <p14:creationId xmlns:p14="http://schemas.microsoft.com/office/powerpoint/2010/main" val="208271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48B6B-7CEA-E2F9-1198-A23FACA05412}"/>
              </a:ext>
            </a:extLst>
          </p:cNvPr>
          <p:cNvSpPr>
            <a:spLocks noGrp="1"/>
          </p:cNvSpPr>
          <p:nvPr>
            <p:ph type="title"/>
          </p:nvPr>
        </p:nvSpPr>
        <p:spPr/>
        <p:txBody>
          <a:bodyPr/>
          <a:lstStyle/>
          <a:p>
            <a:r>
              <a:rPr lang="en-US" dirty="0">
                <a:solidFill>
                  <a:schemeClr val="accent2">
                    <a:lumMod val="75000"/>
                  </a:schemeClr>
                </a:solidFill>
              </a:rPr>
              <a:t>Questions and Discussion</a:t>
            </a:r>
          </a:p>
        </p:txBody>
      </p:sp>
    </p:spTree>
    <p:extLst>
      <p:ext uri="{BB962C8B-B14F-4D97-AF65-F5344CB8AC3E}">
        <p14:creationId xmlns:p14="http://schemas.microsoft.com/office/powerpoint/2010/main" val="1965265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3B0F-6ECB-3258-3FAD-7237695649F1}"/>
              </a:ext>
            </a:extLst>
          </p:cNvPr>
          <p:cNvSpPr>
            <a:spLocks noGrp="1"/>
          </p:cNvSpPr>
          <p:nvPr>
            <p:ph type="title"/>
          </p:nvPr>
        </p:nvSpPr>
        <p:spPr/>
        <p:txBody>
          <a:bodyPr/>
          <a:lstStyle/>
          <a:p>
            <a:r>
              <a:rPr lang="en-US" dirty="0">
                <a:solidFill>
                  <a:schemeClr val="accent2">
                    <a:lumMod val="75000"/>
                  </a:schemeClr>
                </a:solidFill>
              </a:rPr>
              <a:t>Upcoming Meetings</a:t>
            </a:r>
          </a:p>
        </p:txBody>
      </p:sp>
      <p:sp>
        <p:nvSpPr>
          <p:cNvPr id="3" name="Content Placeholder 2">
            <a:extLst>
              <a:ext uri="{FF2B5EF4-FFF2-40B4-BE49-F238E27FC236}">
                <a16:creationId xmlns:a16="http://schemas.microsoft.com/office/drawing/2014/main" id="{5C87B000-B5F1-C246-8F9E-88A146166513}"/>
              </a:ext>
            </a:extLst>
          </p:cNvPr>
          <p:cNvSpPr>
            <a:spLocks noGrp="1"/>
          </p:cNvSpPr>
          <p:nvPr>
            <p:ph idx="1"/>
          </p:nvPr>
        </p:nvSpPr>
        <p:spPr/>
        <p:txBody>
          <a:bodyPr/>
          <a:lstStyle/>
          <a:p>
            <a:r>
              <a:rPr lang="en-US" dirty="0"/>
              <a:t>Investment Committee Monday, March 18</a:t>
            </a:r>
          </a:p>
          <a:p>
            <a:r>
              <a:rPr lang="en-US" dirty="0"/>
              <a:t>Board Meeting, Monday, March 25</a:t>
            </a:r>
          </a:p>
          <a:p>
            <a:r>
              <a:rPr lang="en-US" dirty="0"/>
              <a:t>Executive Committee, Monday, April 15</a:t>
            </a:r>
          </a:p>
          <a:p>
            <a:r>
              <a:rPr lang="en-US" dirty="0"/>
              <a:t>Board Meeting, Monday, May 20</a:t>
            </a:r>
          </a:p>
          <a:p>
            <a:r>
              <a:rPr lang="en-US" dirty="0"/>
              <a:t>60</a:t>
            </a:r>
            <a:r>
              <a:rPr lang="en-US" baseline="30000" dirty="0"/>
              <a:t>th</a:t>
            </a:r>
            <a:r>
              <a:rPr lang="en-US" dirty="0"/>
              <a:t> Anniversary Celebration, Thursday, May 23</a:t>
            </a:r>
          </a:p>
          <a:p>
            <a:r>
              <a:rPr lang="en-US" dirty="0"/>
              <a:t>Annual Meeting, Monday, June 10</a:t>
            </a:r>
          </a:p>
        </p:txBody>
      </p:sp>
    </p:spTree>
    <p:extLst>
      <p:ext uri="{BB962C8B-B14F-4D97-AF65-F5344CB8AC3E}">
        <p14:creationId xmlns:p14="http://schemas.microsoft.com/office/powerpoint/2010/main" val="1087684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00706543507748B11F4B693BFAC575" ma:contentTypeVersion="8" ma:contentTypeDescription="Create a new document." ma:contentTypeScope="" ma:versionID="e8d32a17c07516121f352c79342897ee">
  <xsd:schema xmlns:xsd="http://www.w3.org/2001/XMLSchema" xmlns:xs="http://www.w3.org/2001/XMLSchema" xmlns:p="http://schemas.microsoft.com/office/2006/metadata/properties" xmlns:ns3="bcd16121-09d5-4edf-8f7f-b4005efdea12" xmlns:ns4="935406e2-98cc-4001-999b-7c32208c7af5" targetNamespace="http://schemas.microsoft.com/office/2006/metadata/properties" ma:root="true" ma:fieldsID="efe5e4fa2e71bc6ee1ce5fca717eecb1" ns3:_="" ns4:_="">
    <xsd:import namespace="bcd16121-09d5-4edf-8f7f-b4005efdea12"/>
    <xsd:import namespace="935406e2-98cc-4001-999b-7c32208c7af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16121-09d5-4edf-8f7f-b4005efdea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5406e2-98cc-4001-999b-7c32208c7af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cd16121-09d5-4edf-8f7f-b4005efdea12" xsi:nil="true"/>
  </documentManagement>
</p:properties>
</file>

<file path=customXml/itemProps1.xml><?xml version="1.0" encoding="utf-8"?>
<ds:datastoreItem xmlns:ds="http://schemas.openxmlformats.org/officeDocument/2006/customXml" ds:itemID="{B6313AE8-498C-4173-BE8C-AA8B4D4EB2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16121-09d5-4edf-8f7f-b4005efdea12"/>
    <ds:schemaRef ds:uri="935406e2-98cc-4001-999b-7c32208c7a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11458B-7A40-4DD5-8D51-DC7A33D52D60}">
  <ds:schemaRefs>
    <ds:schemaRef ds:uri="http://schemas.microsoft.com/sharepoint/v3/contenttype/forms"/>
  </ds:schemaRefs>
</ds:datastoreItem>
</file>

<file path=customXml/itemProps3.xml><?xml version="1.0" encoding="utf-8"?>
<ds:datastoreItem xmlns:ds="http://schemas.openxmlformats.org/officeDocument/2006/customXml" ds:itemID="{527A8635-8E53-4790-B5A8-68D0588EC3C2}">
  <ds:schemaRefs>
    <ds:schemaRef ds:uri="http://purl.org/dc/elements/1.1/"/>
    <ds:schemaRef ds:uri="bcd16121-09d5-4edf-8f7f-b4005efdea12"/>
    <ds:schemaRef ds:uri="http://schemas.microsoft.com/office/2006/documentManagement/types"/>
    <ds:schemaRef ds:uri="http://schemas.microsoft.com/office/2006/metadata/properties"/>
    <ds:schemaRef ds:uri="http://purl.org/dc/terms/"/>
    <ds:schemaRef ds:uri="935406e2-98cc-4001-999b-7c32208c7af5"/>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136</TotalTime>
  <Words>541</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Wingdings</vt:lpstr>
      <vt:lpstr>Office Theme</vt:lpstr>
      <vt:lpstr>Jewish Community Foundation of Greater Mercer </vt:lpstr>
      <vt:lpstr>Discussion of Affiliation Committee Activity</vt:lpstr>
      <vt:lpstr>Committee report </vt:lpstr>
      <vt:lpstr>Committee Report </vt:lpstr>
      <vt:lpstr>Committee report </vt:lpstr>
      <vt:lpstr>Committee Report</vt:lpstr>
      <vt:lpstr>Budget presentation </vt:lpstr>
      <vt:lpstr>Questions and Discussion</vt:lpstr>
      <vt:lpstr>Upcoming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Community Foundation of Greater Mercer </dc:title>
  <dc:creator>Linda Meisel</dc:creator>
  <cp:lastModifiedBy>Linda Meisel</cp:lastModifiedBy>
  <cp:revision>9</cp:revision>
  <dcterms:created xsi:type="dcterms:W3CDTF">2024-03-08T00:50:20Z</dcterms:created>
  <dcterms:modified xsi:type="dcterms:W3CDTF">2024-03-11T13:51:52Z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0x010100D000706543507748B11F4B693BFAC575</vt:lpwstr>
  </property>
</Properties>
</file>